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 id="2147483828" r:id="rId2"/>
    <p:sldMasterId id="2147483840" r:id="rId3"/>
    <p:sldMasterId id="2147483852" r:id="rId4"/>
    <p:sldMasterId id="2147483864" r:id="rId5"/>
    <p:sldMasterId id="2147483876" r:id="rId6"/>
    <p:sldMasterId id="2147483904" r:id="rId7"/>
    <p:sldMasterId id="2147483916" r:id="rId8"/>
    <p:sldMasterId id="2147484108" r:id="rId9"/>
    <p:sldMasterId id="2147484120" r:id="rId10"/>
    <p:sldMasterId id="2147484216" r:id="rId11"/>
  </p:sldMasterIdLst>
  <p:notesMasterIdLst>
    <p:notesMasterId r:id="rId104"/>
  </p:notesMasterIdLst>
  <p:sldIdLst>
    <p:sldId id="526" r:id="rId12"/>
    <p:sldId id="527" r:id="rId13"/>
    <p:sldId id="528" r:id="rId14"/>
    <p:sldId id="477" r:id="rId15"/>
    <p:sldId id="478" r:id="rId16"/>
    <p:sldId id="479" r:id="rId17"/>
    <p:sldId id="480" r:id="rId18"/>
    <p:sldId id="481" r:id="rId19"/>
    <p:sldId id="482" r:id="rId20"/>
    <p:sldId id="488" r:id="rId21"/>
    <p:sldId id="489" r:id="rId22"/>
    <p:sldId id="490" r:id="rId23"/>
    <p:sldId id="491" r:id="rId24"/>
    <p:sldId id="492" r:id="rId25"/>
    <p:sldId id="494" r:id="rId26"/>
    <p:sldId id="495" r:id="rId27"/>
    <p:sldId id="483" r:id="rId28"/>
    <p:sldId id="484" r:id="rId29"/>
    <p:sldId id="485" r:id="rId30"/>
    <p:sldId id="496" r:id="rId31"/>
    <p:sldId id="497" r:id="rId32"/>
    <p:sldId id="498" r:id="rId33"/>
    <p:sldId id="486" r:id="rId34"/>
    <p:sldId id="529" r:id="rId35"/>
    <p:sldId id="530" r:id="rId36"/>
    <p:sldId id="503" r:id="rId37"/>
    <p:sldId id="531" r:id="rId38"/>
    <p:sldId id="578" r:id="rId39"/>
    <p:sldId id="487" r:id="rId40"/>
    <p:sldId id="504" r:id="rId41"/>
    <p:sldId id="505" r:id="rId42"/>
    <p:sldId id="506" r:id="rId43"/>
    <p:sldId id="507" r:id="rId44"/>
    <p:sldId id="508" r:id="rId45"/>
    <p:sldId id="509" r:id="rId46"/>
    <p:sldId id="510" r:id="rId47"/>
    <p:sldId id="511" r:id="rId48"/>
    <p:sldId id="512" r:id="rId49"/>
    <p:sldId id="513" r:id="rId50"/>
    <p:sldId id="514" r:id="rId51"/>
    <p:sldId id="515" r:id="rId52"/>
    <p:sldId id="516" r:id="rId53"/>
    <p:sldId id="532" r:id="rId54"/>
    <p:sldId id="517" r:id="rId55"/>
    <p:sldId id="518" r:id="rId56"/>
    <p:sldId id="520" r:id="rId57"/>
    <p:sldId id="521" r:id="rId58"/>
    <p:sldId id="522" r:id="rId59"/>
    <p:sldId id="523" r:id="rId60"/>
    <p:sldId id="524" r:id="rId61"/>
    <p:sldId id="525" r:id="rId62"/>
    <p:sldId id="519" r:id="rId63"/>
    <p:sldId id="533" r:id="rId64"/>
    <p:sldId id="534" r:id="rId65"/>
    <p:sldId id="536" r:id="rId66"/>
    <p:sldId id="537" r:id="rId67"/>
    <p:sldId id="538" r:id="rId68"/>
    <p:sldId id="539" r:id="rId69"/>
    <p:sldId id="540" r:id="rId70"/>
    <p:sldId id="541" r:id="rId71"/>
    <p:sldId id="542" r:id="rId72"/>
    <p:sldId id="543" r:id="rId73"/>
    <p:sldId id="544" r:id="rId74"/>
    <p:sldId id="545" r:id="rId75"/>
    <p:sldId id="546" r:id="rId76"/>
    <p:sldId id="547" r:id="rId77"/>
    <p:sldId id="548" r:id="rId78"/>
    <p:sldId id="549" r:id="rId79"/>
    <p:sldId id="550" r:id="rId80"/>
    <p:sldId id="551" r:id="rId81"/>
    <p:sldId id="552" r:id="rId82"/>
    <p:sldId id="553" r:id="rId83"/>
    <p:sldId id="576" r:id="rId84"/>
    <p:sldId id="577" r:id="rId85"/>
    <p:sldId id="556" r:id="rId86"/>
    <p:sldId id="557" r:id="rId87"/>
    <p:sldId id="558" r:id="rId88"/>
    <p:sldId id="559" r:id="rId89"/>
    <p:sldId id="560" r:id="rId90"/>
    <p:sldId id="561" r:id="rId91"/>
    <p:sldId id="562" r:id="rId92"/>
    <p:sldId id="563" r:id="rId93"/>
    <p:sldId id="564" r:id="rId94"/>
    <p:sldId id="566" r:id="rId95"/>
    <p:sldId id="567" r:id="rId96"/>
    <p:sldId id="568" r:id="rId97"/>
    <p:sldId id="569" r:id="rId98"/>
    <p:sldId id="570" r:id="rId99"/>
    <p:sldId id="571" r:id="rId100"/>
    <p:sldId id="572" r:id="rId101"/>
    <p:sldId id="573" r:id="rId102"/>
    <p:sldId id="575"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990033"/>
    <a:srgbClr val="FF66CC"/>
    <a:srgbClr val="0000CC"/>
    <a:srgbClr val="F1DC3D"/>
    <a:srgbClr val="4528F0"/>
    <a:srgbClr val="9966FF"/>
    <a:srgbClr val="E7E717"/>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2230" autoAdjust="0"/>
  </p:normalViewPr>
  <p:slideViewPr>
    <p:cSldViewPr>
      <p:cViewPr>
        <p:scale>
          <a:sx n="66" d="100"/>
          <a:sy n="66" d="100"/>
        </p:scale>
        <p:origin x="-128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07" Type="http://schemas.openxmlformats.org/officeDocument/2006/relationships/theme" Target="theme/theme1.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slide" Target="slides/slide68.xml"/><Relationship Id="rId87" Type="http://schemas.openxmlformats.org/officeDocument/2006/relationships/slide" Target="slides/slide76.xml"/><Relationship Id="rId102" Type="http://schemas.openxmlformats.org/officeDocument/2006/relationships/slide" Target="slides/slide91.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slide" Target="slides/slide71.xml"/><Relationship Id="rId90" Type="http://schemas.openxmlformats.org/officeDocument/2006/relationships/slide" Target="slides/slide79.xml"/><Relationship Id="rId95" Type="http://schemas.openxmlformats.org/officeDocument/2006/relationships/slide" Target="slides/slide84.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slide" Target="slides/slide74.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103" Type="http://schemas.openxmlformats.org/officeDocument/2006/relationships/slide" Target="slides/slide92.xml"/><Relationship Id="rId108"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slide" Target="slides/slide77.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viewProps" Target="viewProps.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201970-C8CA-4B2C-944E-1292A4596B31}" type="datetimeFigureOut">
              <a:rPr lang="en-US" smtClean="0"/>
              <a:pPr/>
              <a:t>2/12/2019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6961AC-CA9B-4A5C-B8DC-2365B6BCB4F9}" type="slidenum">
              <a:rPr lang="en-US" smtClean="0"/>
              <a:pPr/>
              <a:t>‹#›</a:t>
            </a:fld>
            <a:endParaRPr lang="en-US" dirty="0"/>
          </a:p>
        </p:txBody>
      </p:sp>
    </p:spTree>
    <p:extLst>
      <p:ext uri="{BB962C8B-B14F-4D97-AF65-F5344CB8AC3E}">
        <p14:creationId xmlns:p14="http://schemas.microsoft.com/office/powerpoint/2010/main" val="4162235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40.xml"/><Relationship Id="rId1" Type="http://schemas.openxmlformats.org/officeDocument/2006/relationships/tags" Target="../tags/tag3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44.xml"/><Relationship Id="rId1" Type="http://schemas.openxmlformats.org/officeDocument/2006/relationships/tags" Target="../tags/tag4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2.xml"/><Relationship Id="rId1" Type="http://schemas.openxmlformats.org/officeDocument/2006/relationships/tags" Target="../tags/tag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6.xml"/><Relationship Id="rId1" Type="http://schemas.openxmlformats.org/officeDocument/2006/relationships/tags" Target="../tags/tag1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0.xml"/><Relationship Id="rId1" Type="http://schemas.openxmlformats.org/officeDocument/2006/relationships/tags" Target="../tags/tag1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4.xml"/><Relationship Id="rId1" Type="http://schemas.openxmlformats.org/officeDocument/2006/relationships/tags" Target="../tags/tag2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28.xml"/><Relationship Id="rId1" Type="http://schemas.openxmlformats.org/officeDocument/2006/relationships/tags" Target="../tags/tag2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32.xml"/><Relationship Id="rId1" Type="http://schemas.openxmlformats.org/officeDocument/2006/relationships/tags" Target="../tags/tag3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36.xml"/><Relationship Id="rId1" Type="http://schemas.openxmlformats.org/officeDocument/2006/relationships/tags" Target="../tags/tag3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7346"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pPr lvl="0"/>
            <a:r>
              <a:rPr lang="en-US" noProof="0" smtClean="0"/>
              <a:t>Click to edit Master title style</a:t>
            </a:r>
          </a:p>
        </p:txBody>
      </p:sp>
      <p:sp>
        <p:nvSpPr>
          <p:cNvPr id="57347"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pPr lvl="0"/>
            <a:r>
              <a:rPr lang="en-US" noProof="0" smtClean="0"/>
              <a:t>Click to edit Master subtitle style</a:t>
            </a:r>
          </a:p>
        </p:txBody>
      </p:sp>
      <p:sp>
        <p:nvSpPr>
          <p:cNvPr id="57348" name="Rectangle 4"/>
          <p:cNvSpPr>
            <a:spLocks noGrp="1" noChangeArrowheads="1"/>
          </p:cNvSpPr>
          <p:nvPr>
            <p:ph type="dt" sz="half" idx="2"/>
          </p:nvPr>
        </p:nvSpPr>
        <p:spPr/>
        <p:txBody>
          <a:bodyPr/>
          <a:lstStyle>
            <a:lvl1pPr>
              <a:defRPr/>
            </a:lvl1pPr>
          </a:lstStyle>
          <a:p>
            <a:fld id="{270F8B5B-6A49-4858-A6A8-2A42A4B6F969}" type="datetimeFigureOut">
              <a:rPr lang="en-US" smtClean="0"/>
              <a:pPr/>
              <a:t>2/12/2019</a:t>
            </a:fld>
            <a:endParaRPr lang="en-US" dirty="0"/>
          </a:p>
        </p:txBody>
      </p:sp>
      <p:sp>
        <p:nvSpPr>
          <p:cNvPr id="57349" name="Rectangle 5"/>
          <p:cNvSpPr>
            <a:spLocks noGrp="1" noChangeArrowheads="1"/>
          </p:cNvSpPr>
          <p:nvPr>
            <p:ph type="ftr" sz="quarter" idx="3"/>
          </p:nvPr>
        </p:nvSpPr>
        <p:spPr/>
        <p:txBody>
          <a:bodyPr/>
          <a:lstStyle>
            <a:lvl1pPr>
              <a:defRPr/>
            </a:lvl1pPr>
          </a:lstStyle>
          <a:p>
            <a:endParaRPr lang="en-US" dirty="0"/>
          </a:p>
        </p:txBody>
      </p:sp>
      <p:sp>
        <p:nvSpPr>
          <p:cNvPr id="57350" name="Rectangle 6"/>
          <p:cNvSpPr>
            <a:spLocks noGrp="1" noChangeArrowheads="1"/>
          </p:cNvSpPr>
          <p:nvPr>
            <p:ph type="sldNum" sz="quarter" idx="4"/>
          </p:nvPr>
        </p:nvSpPr>
        <p:spPr/>
        <p:txBody>
          <a:bodyPr/>
          <a:lstStyle>
            <a:lvl1pPr>
              <a:defRPr/>
            </a:lvl1pPr>
          </a:lstStyle>
          <a:p>
            <a:fld id="{3400E32E-1E50-477D-B1FF-010F1909D35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2394647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en-US" dirty="0">
              <a:solidFill>
                <a:prstClr val="white"/>
              </a:solidFill>
            </a:endParaRPr>
          </a:p>
        </p:txBody>
      </p:sp>
      <p:sp>
        <p:nvSpPr>
          <p:cNvPr id="35843"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r>
              <a:rPr lang="en-US" smtClean="0"/>
              <a:t>Click to edit Master title style</a:t>
            </a:r>
            <a:endParaRPr lang="en-US"/>
          </a:p>
        </p:txBody>
      </p:sp>
      <p:sp>
        <p:nvSpPr>
          <p:cNvPr id="35844"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35845" name="Rectangle 5"/>
          <p:cNvSpPr>
            <a:spLocks noGrp="1" noChangeArrowheads="1"/>
          </p:cNvSpPr>
          <p:nvPr>
            <p:ph type="dt" sz="half" idx="2"/>
          </p:nvPr>
        </p:nvSpPr>
        <p:spPr/>
        <p:txBody>
          <a:bodyPr/>
          <a:lstStyle>
            <a:lvl1pPr>
              <a:defRPr/>
            </a:lvl1pPr>
          </a:lstStyle>
          <a:p>
            <a:endParaRPr lang="en-US" dirty="0">
              <a:solidFill>
                <a:prstClr val="white"/>
              </a:solidFill>
            </a:endParaRPr>
          </a:p>
        </p:txBody>
      </p:sp>
      <p:sp>
        <p:nvSpPr>
          <p:cNvPr id="35846" name="Rectangle 6"/>
          <p:cNvSpPr>
            <a:spLocks noGrp="1" noChangeArrowheads="1"/>
          </p:cNvSpPr>
          <p:nvPr>
            <p:ph type="ftr" sz="quarter" idx="3"/>
          </p:nvPr>
        </p:nvSpPr>
        <p:spPr/>
        <p:txBody>
          <a:bodyPr/>
          <a:lstStyle>
            <a:lvl1pPr>
              <a:defRPr/>
            </a:lvl1pPr>
          </a:lstStyle>
          <a:p>
            <a:endParaRPr lang="en-US" dirty="0">
              <a:solidFill>
                <a:prstClr val="white"/>
              </a:solidFill>
            </a:endParaRPr>
          </a:p>
        </p:txBody>
      </p:sp>
      <p:sp>
        <p:nvSpPr>
          <p:cNvPr id="35847" name="Rectangle 7"/>
          <p:cNvSpPr>
            <a:spLocks noGrp="1" noChangeArrowheads="1"/>
          </p:cNvSpPr>
          <p:nvPr>
            <p:ph type="sldNum" sz="quarter" idx="4"/>
          </p:nvPr>
        </p:nvSpPr>
        <p:spPr/>
        <p:txBody>
          <a:bodyPr/>
          <a:lstStyle>
            <a:lvl1pPr>
              <a:defRPr/>
            </a:lvl1pPr>
          </a:lstStyle>
          <a:p>
            <a:fld id="{9ED2C6FD-39A4-4BEF-8D46-D193ED120774}"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22372738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prstClr val="white"/>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78D67152-6636-4423-BB4F-870FD3BB425C}"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1575659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prstClr val="white"/>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E536B099-3A97-40EE-A132-6EE80D9A4626}"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905168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prstClr val="white"/>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lstStyle>
          <a:p>
            <a:fld id="{8684AA81-FDE4-476F-8E20-0C4A08C6E99A}"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4758463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prstClr val="white"/>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prstClr val="white"/>
              </a:solidFill>
            </a:endParaRPr>
          </a:p>
        </p:txBody>
      </p:sp>
      <p:sp>
        <p:nvSpPr>
          <p:cNvPr id="9" name="Slide Number Placeholder 8"/>
          <p:cNvSpPr>
            <a:spLocks noGrp="1"/>
          </p:cNvSpPr>
          <p:nvPr>
            <p:ph type="sldNum" sz="quarter" idx="12"/>
          </p:nvPr>
        </p:nvSpPr>
        <p:spPr/>
        <p:txBody>
          <a:bodyPr/>
          <a:lstStyle>
            <a:lvl1pPr>
              <a:defRPr/>
            </a:lvl1pPr>
          </a:lstStyle>
          <a:p>
            <a:fld id="{B12D8D71-DA4C-42DB-ABBD-34419D3D95F0}"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56063828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prstClr val="white"/>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lstStyle>
          <a:p>
            <a:fld id="{2006BCFD-FD56-4A2D-896F-A0517C6ACE56}"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17729191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prstClr val="white"/>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prstClr val="white"/>
              </a:solidFill>
            </a:endParaRPr>
          </a:p>
        </p:txBody>
      </p:sp>
      <p:sp>
        <p:nvSpPr>
          <p:cNvPr id="4" name="Slide Number Placeholder 3"/>
          <p:cNvSpPr>
            <a:spLocks noGrp="1"/>
          </p:cNvSpPr>
          <p:nvPr>
            <p:ph type="sldNum" sz="quarter" idx="12"/>
          </p:nvPr>
        </p:nvSpPr>
        <p:spPr/>
        <p:txBody>
          <a:bodyPr/>
          <a:lstStyle>
            <a:lvl1pPr>
              <a:defRPr/>
            </a:lvl1pPr>
          </a:lstStyle>
          <a:p>
            <a:fld id="{0A105219-53F9-4999-9A63-F3898F9843BB}"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082361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prstClr val="white"/>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lstStyle>
          <a:p>
            <a:fld id="{DFF5BD1A-1A96-4E0B-A757-15EDBF419089}"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5725557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prstClr val="white"/>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lstStyle>
          <a:p>
            <a:fld id="{21DBD10A-ECEA-4AEE-BDC7-D44CC89141ED}"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21747216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prstClr val="white"/>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E7486F1A-17D8-4304-8D3E-75C982B7C8C5}"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062511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9029021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prstClr val="white"/>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FCA1838E-D9DD-418B-9A4C-D62F5E3C0ED0}"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7168598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3554"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r>
              <a:rPr lang="en-US" smtClean="0"/>
              <a:t>Click to edit Master title style</a:t>
            </a:r>
            <a:endParaRPr lang="en-US"/>
          </a:p>
        </p:txBody>
      </p:sp>
      <p:sp>
        <p:nvSpPr>
          <p:cNvPr id="23555"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23556" name="Rectangle 4"/>
          <p:cNvSpPr>
            <a:spLocks noGrp="1" noChangeArrowheads="1"/>
          </p:cNvSpPr>
          <p:nvPr>
            <p:ph type="dt" sz="half" idx="2"/>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23557" name="Rectangle 5"/>
          <p:cNvSpPr>
            <a:spLocks noGrp="1" noChangeArrowheads="1"/>
          </p:cNvSpPr>
          <p:nvPr>
            <p:ph type="ftr" sz="quarter" idx="3"/>
          </p:nvPr>
        </p:nvSpPr>
        <p:spPr/>
        <p:txBody>
          <a:bodyPr/>
          <a:lstStyle>
            <a:lvl1pPr>
              <a:defRPr/>
            </a:lvl1pPr>
          </a:lstStyle>
          <a:p>
            <a:endParaRPr lang="en-US" dirty="0">
              <a:solidFill>
                <a:prstClr val="black"/>
              </a:solidFill>
            </a:endParaRPr>
          </a:p>
        </p:txBody>
      </p:sp>
      <p:sp>
        <p:nvSpPr>
          <p:cNvPr id="23558" name="Rectangle 6"/>
          <p:cNvSpPr>
            <a:spLocks noGrp="1" noChangeArrowheads="1"/>
          </p:cNvSpPr>
          <p:nvPr>
            <p:ph type="sldNum" sz="quarter" idx="4"/>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668078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0431219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7885486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83036032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14745537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prstClr val="black"/>
              </a:solidFill>
            </a:endParaRPr>
          </a:p>
        </p:txBody>
      </p:sp>
      <p:sp>
        <p:nvSpPr>
          <p:cNvPr id="5" name="Slide Number Placeholder 4"/>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0055637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78522063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78771301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081087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4515"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pPr lvl="0"/>
            <a:r>
              <a:rPr lang="en-US" noProof="0" smtClean="0"/>
              <a:t>Click to edit Master title style</a:t>
            </a:r>
          </a:p>
        </p:txBody>
      </p:sp>
      <p:sp>
        <p:nvSpPr>
          <p:cNvPr id="64516"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noProof="0" smtClean="0"/>
              <a:t>Click to edit Master subtitle style</a:t>
            </a:r>
          </a:p>
        </p:txBody>
      </p:sp>
      <p:sp>
        <p:nvSpPr>
          <p:cNvPr id="64517" name="Rectangle 5"/>
          <p:cNvSpPr>
            <a:spLocks noGrp="1" noChangeArrowheads="1"/>
          </p:cNvSpPr>
          <p:nvPr>
            <p:ph type="dt" sz="half" idx="2"/>
          </p:nvPr>
        </p:nvSpPr>
        <p:spPr/>
        <p:txBody>
          <a:bodyPr/>
          <a:lstStyle>
            <a:lvl1pPr>
              <a:defRPr/>
            </a:lvl1pPr>
          </a:lstStyle>
          <a:p>
            <a:endParaRPr lang="en-US" dirty="0"/>
          </a:p>
        </p:txBody>
      </p:sp>
      <p:sp>
        <p:nvSpPr>
          <p:cNvPr id="64518" name="Rectangle 6"/>
          <p:cNvSpPr>
            <a:spLocks noGrp="1" noChangeArrowheads="1"/>
          </p:cNvSpPr>
          <p:nvPr>
            <p:ph type="ftr" sz="quarter" idx="3"/>
          </p:nvPr>
        </p:nvSpPr>
        <p:spPr/>
        <p:txBody>
          <a:bodyPr/>
          <a:lstStyle>
            <a:lvl1pPr>
              <a:defRPr/>
            </a:lvl1pPr>
          </a:lstStyle>
          <a:p>
            <a:endParaRPr lang="en-US" dirty="0"/>
          </a:p>
        </p:txBody>
      </p:sp>
      <p:sp>
        <p:nvSpPr>
          <p:cNvPr id="64519" name="Rectangle 7"/>
          <p:cNvSpPr>
            <a:spLocks noGrp="1" noChangeArrowheads="1"/>
          </p:cNvSpPr>
          <p:nvPr>
            <p:ph type="sldNum" sz="quarter" idx="4"/>
          </p:nvPr>
        </p:nvSpPr>
        <p:spPr/>
        <p:txBody>
          <a:bodyPr/>
          <a:lstStyle>
            <a:lvl1pPr>
              <a:defRPr/>
            </a:lvl1pPr>
          </a:lstStyle>
          <a:p>
            <a:fld id="{882E1E1B-5DC3-4D1A-A01A-FF429CFD5759}" type="slidenum">
              <a:rPr lang="en-US"/>
              <a:pPr/>
              <a:t>‹#›</a:t>
            </a:fld>
            <a:endParaRPr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20512286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103704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806CBB2-CA4B-4366-B552-78E9E28E5EC4}" type="slidenum">
              <a:rPr lang="en-US"/>
              <a:pPr/>
              <a:t>‹#›</a:t>
            </a:fld>
            <a:endParaRPr lang="en-US" dirty="0"/>
          </a:p>
        </p:txBody>
      </p:sp>
    </p:spTree>
    <p:extLst>
      <p:ext uri="{BB962C8B-B14F-4D97-AF65-F5344CB8AC3E}">
        <p14:creationId xmlns:p14="http://schemas.microsoft.com/office/powerpoint/2010/main" val="321964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69AA4A17-17DF-4C78-8C6D-291FF3B53706}" type="slidenum">
              <a:rPr lang="en-US"/>
              <a:pPr/>
              <a:t>‹#›</a:t>
            </a:fld>
            <a:endParaRPr lang="en-US" dirty="0"/>
          </a:p>
        </p:txBody>
      </p:sp>
    </p:spTree>
    <p:extLst>
      <p:ext uri="{BB962C8B-B14F-4D97-AF65-F5344CB8AC3E}">
        <p14:creationId xmlns:p14="http://schemas.microsoft.com/office/powerpoint/2010/main" val="539404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E30693E-0113-4D68-94A5-23410DFCFB2B}" type="slidenum">
              <a:rPr lang="en-US"/>
              <a:pPr/>
              <a:t>‹#›</a:t>
            </a:fld>
            <a:endParaRPr lang="en-US" dirty="0"/>
          </a:p>
        </p:txBody>
      </p:sp>
    </p:spTree>
    <p:extLst>
      <p:ext uri="{BB962C8B-B14F-4D97-AF65-F5344CB8AC3E}">
        <p14:creationId xmlns:p14="http://schemas.microsoft.com/office/powerpoint/2010/main" val="21126921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7067206D-68F6-4027-80F8-849D70D662D2}" type="slidenum">
              <a:rPr lang="en-US"/>
              <a:pPr/>
              <a:t>‹#›</a:t>
            </a:fld>
            <a:endParaRPr lang="en-US" dirty="0"/>
          </a:p>
        </p:txBody>
      </p:sp>
    </p:spTree>
    <p:extLst>
      <p:ext uri="{BB962C8B-B14F-4D97-AF65-F5344CB8AC3E}">
        <p14:creationId xmlns:p14="http://schemas.microsoft.com/office/powerpoint/2010/main" val="3075360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91302EAA-CEC0-4682-AF01-5A5E2355D304}" type="slidenum">
              <a:rPr lang="en-US"/>
              <a:pPr/>
              <a:t>‹#›</a:t>
            </a:fld>
            <a:endParaRPr lang="en-US" dirty="0"/>
          </a:p>
        </p:txBody>
      </p:sp>
    </p:spTree>
    <p:extLst>
      <p:ext uri="{BB962C8B-B14F-4D97-AF65-F5344CB8AC3E}">
        <p14:creationId xmlns:p14="http://schemas.microsoft.com/office/powerpoint/2010/main" val="38161993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72575891-9AEF-43A3-A18C-E8EE7174BEC8}" type="slidenum">
              <a:rPr lang="en-US"/>
              <a:pPr/>
              <a:t>‹#›</a:t>
            </a:fld>
            <a:endParaRPr lang="en-US" dirty="0"/>
          </a:p>
        </p:txBody>
      </p:sp>
    </p:spTree>
    <p:extLst>
      <p:ext uri="{BB962C8B-B14F-4D97-AF65-F5344CB8AC3E}">
        <p14:creationId xmlns:p14="http://schemas.microsoft.com/office/powerpoint/2010/main" val="2438341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EF4FEC3-6209-4E7F-87E3-454E3584D7A4}" type="slidenum">
              <a:rPr lang="en-US"/>
              <a:pPr/>
              <a:t>‹#›</a:t>
            </a:fld>
            <a:endParaRPr lang="en-US" dirty="0"/>
          </a:p>
        </p:txBody>
      </p:sp>
    </p:spTree>
    <p:extLst>
      <p:ext uri="{BB962C8B-B14F-4D97-AF65-F5344CB8AC3E}">
        <p14:creationId xmlns:p14="http://schemas.microsoft.com/office/powerpoint/2010/main" val="2766511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40269996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BBE1E0B3-1727-4092-93A5-6E9DC3A70155}" type="slidenum">
              <a:rPr lang="en-US"/>
              <a:pPr/>
              <a:t>‹#›</a:t>
            </a:fld>
            <a:endParaRPr lang="en-US" dirty="0"/>
          </a:p>
        </p:txBody>
      </p:sp>
    </p:spTree>
    <p:extLst>
      <p:ext uri="{BB962C8B-B14F-4D97-AF65-F5344CB8AC3E}">
        <p14:creationId xmlns:p14="http://schemas.microsoft.com/office/powerpoint/2010/main" val="4175739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E332A684-6961-4439-99F4-581000A07870}" type="slidenum">
              <a:rPr lang="en-US"/>
              <a:pPr/>
              <a:t>‹#›</a:t>
            </a:fld>
            <a:endParaRPr lang="en-US" dirty="0"/>
          </a:p>
        </p:txBody>
      </p:sp>
    </p:spTree>
    <p:extLst>
      <p:ext uri="{BB962C8B-B14F-4D97-AF65-F5344CB8AC3E}">
        <p14:creationId xmlns:p14="http://schemas.microsoft.com/office/powerpoint/2010/main" val="1823532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2035CE30-ED4D-48E1-9EB0-5C4E5B5B1148}" type="slidenum">
              <a:rPr lang="en-US"/>
              <a:pPr/>
              <a:t>‹#›</a:t>
            </a:fld>
            <a:endParaRPr lang="en-US" dirty="0"/>
          </a:p>
        </p:txBody>
      </p:sp>
    </p:spTree>
    <p:extLst>
      <p:ext uri="{BB962C8B-B14F-4D97-AF65-F5344CB8AC3E}">
        <p14:creationId xmlns:p14="http://schemas.microsoft.com/office/powerpoint/2010/main" val="2823216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0482"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pPr lvl="0"/>
            <a:r>
              <a:rPr lang="en-US" noProof="0" smtClean="0"/>
              <a:t>Click to edit Master title style</a:t>
            </a:r>
          </a:p>
        </p:txBody>
      </p:sp>
      <p:sp>
        <p:nvSpPr>
          <p:cNvPr id="20483"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pPr lvl="0"/>
            <a:r>
              <a:rPr lang="en-US" noProof="0" smtClean="0"/>
              <a:t>Click to edit Master subtitle style</a:t>
            </a:r>
          </a:p>
        </p:txBody>
      </p:sp>
      <p:sp>
        <p:nvSpPr>
          <p:cNvPr id="20484" name="Rectangle 4"/>
          <p:cNvSpPr>
            <a:spLocks noGrp="1" noChangeArrowheads="1"/>
          </p:cNvSpPr>
          <p:nvPr>
            <p:ph type="dt" sz="half" idx="2"/>
          </p:nvPr>
        </p:nvSpPr>
        <p:spPr/>
        <p:txBody>
          <a:bodyPr/>
          <a:lstStyle>
            <a:lvl1pPr>
              <a:defRPr/>
            </a:lvl1pPr>
          </a:lstStyle>
          <a:p>
            <a:fld id="{270F8B5B-6A49-4858-A6A8-2A42A4B6F969}" type="datetimeFigureOut">
              <a:rPr lang="en-US" smtClean="0"/>
              <a:pPr/>
              <a:t>2/12/2019</a:t>
            </a:fld>
            <a:endParaRPr lang="en-US" dirty="0"/>
          </a:p>
        </p:txBody>
      </p:sp>
      <p:sp>
        <p:nvSpPr>
          <p:cNvPr id="20485" name="Rectangle 5"/>
          <p:cNvSpPr>
            <a:spLocks noGrp="1" noChangeArrowheads="1"/>
          </p:cNvSpPr>
          <p:nvPr>
            <p:ph type="ftr" sz="quarter" idx="3"/>
          </p:nvPr>
        </p:nvSpPr>
        <p:spPr/>
        <p:txBody>
          <a:bodyPr/>
          <a:lstStyle>
            <a:lvl1pPr>
              <a:defRPr/>
            </a:lvl1pPr>
          </a:lstStyle>
          <a:p>
            <a:endParaRPr lang="en-US" dirty="0"/>
          </a:p>
        </p:txBody>
      </p:sp>
      <p:sp>
        <p:nvSpPr>
          <p:cNvPr id="20486" name="Rectangle 6"/>
          <p:cNvSpPr>
            <a:spLocks noGrp="1" noChangeArrowheads="1"/>
          </p:cNvSpPr>
          <p:nvPr>
            <p:ph type="sldNum" sz="quarter" idx="4"/>
          </p:nvPr>
        </p:nvSpPr>
        <p:spPr/>
        <p:txBody>
          <a:bodyPr/>
          <a:lstStyle>
            <a:lvl1pPr>
              <a:defRPr/>
            </a:lvl1pPr>
          </a:lstStyle>
          <a:p>
            <a:fld id="{3400E32E-1E50-477D-B1FF-010F1909D355}" type="slidenum">
              <a:rPr lang="en-US" smtClean="0"/>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455608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487559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9922439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5681185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589773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499846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753180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0839138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118064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8396448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7569300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651"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pPr lvl="0"/>
            <a:r>
              <a:rPr lang="en-US" noProof="0" smtClean="0"/>
              <a:t>Click to edit Master title style</a:t>
            </a:r>
          </a:p>
        </p:txBody>
      </p:sp>
      <p:sp>
        <p:nvSpPr>
          <p:cNvPr id="27652"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noProof="0" smtClean="0"/>
              <a:t>Click to edit Master subtitle style</a:t>
            </a:r>
          </a:p>
        </p:txBody>
      </p:sp>
      <p:sp>
        <p:nvSpPr>
          <p:cNvPr id="27653" name="Rectangle 5"/>
          <p:cNvSpPr>
            <a:spLocks noGrp="1" noChangeArrowheads="1"/>
          </p:cNvSpPr>
          <p:nvPr>
            <p:ph type="dt" sz="half" idx="2"/>
          </p:nvPr>
        </p:nvSpPr>
        <p:spPr/>
        <p:txBody>
          <a:bodyPr/>
          <a:lstStyle>
            <a:lvl1pPr>
              <a:defRPr/>
            </a:lvl1pPr>
          </a:lstStyle>
          <a:p>
            <a:endParaRPr lang="en-US" dirty="0"/>
          </a:p>
        </p:txBody>
      </p:sp>
      <p:sp>
        <p:nvSpPr>
          <p:cNvPr id="27654" name="Rectangle 6"/>
          <p:cNvSpPr>
            <a:spLocks noGrp="1" noChangeArrowheads="1"/>
          </p:cNvSpPr>
          <p:nvPr>
            <p:ph type="ftr" sz="quarter" idx="3"/>
          </p:nvPr>
        </p:nvSpPr>
        <p:spPr/>
        <p:txBody>
          <a:bodyPr/>
          <a:lstStyle>
            <a:lvl1pPr>
              <a:defRPr/>
            </a:lvl1pPr>
          </a:lstStyle>
          <a:p>
            <a:endParaRPr lang="en-US" dirty="0"/>
          </a:p>
        </p:txBody>
      </p:sp>
      <p:sp>
        <p:nvSpPr>
          <p:cNvPr id="27655" name="Rectangle 7"/>
          <p:cNvSpPr>
            <a:spLocks noGrp="1" noChangeArrowheads="1"/>
          </p:cNvSpPr>
          <p:nvPr>
            <p:ph type="sldNum" sz="quarter" idx="4"/>
          </p:nvPr>
        </p:nvSpPr>
        <p:spPr/>
        <p:txBody>
          <a:bodyPr/>
          <a:lstStyle>
            <a:lvl1pPr>
              <a:defRPr/>
            </a:lvl1pPr>
          </a:lstStyle>
          <a:p>
            <a:fld id="{FF33403B-6FC9-4C1C-ADB3-90780F480FAA}" type="slidenum">
              <a:rPr lang="en-US"/>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264E63B-BA74-4085-8B07-1FCED57D7FA8}" type="slidenum">
              <a:rPr lang="en-US"/>
              <a:pPr/>
              <a:t>‹#›</a:t>
            </a:fld>
            <a:endParaRPr lang="en-US" dirty="0"/>
          </a:p>
        </p:txBody>
      </p:sp>
    </p:spTree>
    <p:extLst>
      <p:ext uri="{BB962C8B-B14F-4D97-AF65-F5344CB8AC3E}">
        <p14:creationId xmlns:p14="http://schemas.microsoft.com/office/powerpoint/2010/main" val="7108055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D7DEF752-81DD-440D-A8E5-605A4282370E}" type="slidenum">
              <a:rPr lang="en-US"/>
              <a:pPr/>
              <a:t>‹#›</a:t>
            </a:fld>
            <a:endParaRPr lang="en-US" dirty="0"/>
          </a:p>
        </p:txBody>
      </p:sp>
    </p:spTree>
    <p:extLst>
      <p:ext uri="{BB962C8B-B14F-4D97-AF65-F5344CB8AC3E}">
        <p14:creationId xmlns:p14="http://schemas.microsoft.com/office/powerpoint/2010/main" val="26286405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EE0099CB-5AA2-4327-A1D8-757CF9F004E3}" type="slidenum">
              <a:rPr lang="en-US"/>
              <a:pPr/>
              <a:t>‹#›</a:t>
            </a:fld>
            <a:endParaRPr lang="en-US" dirty="0"/>
          </a:p>
        </p:txBody>
      </p:sp>
    </p:spTree>
    <p:extLst>
      <p:ext uri="{BB962C8B-B14F-4D97-AF65-F5344CB8AC3E}">
        <p14:creationId xmlns:p14="http://schemas.microsoft.com/office/powerpoint/2010/main" val="22825599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82CD8A84-78E8-4F49-9423-78CD555AD21E}" type="slidenum">
              <a:rPr lang="en-US"/>
              <a:pPr/>
              <a:t>‹#›</a:t>
            </a:fld>
            <a:endParaRPr lang="en-US" dirty="0"/>
          </a:p>
        </p:txBody>
      </p:sp>
    </p:spTree>
    <p:extLst>
      <p:ext uri="{BB962C8B-B14F-4D97-AF65-F5344CB8AC3E}">
        <p14:creationId xmlns:p14="http://schemas.microsoft.com/office/powerpoint/2010/main" val="35797056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02011C6A-1CA7-4AA4-83D7-698CDA2AA61A}" type="slidenum">
              <a:rPr lang="en-US"/>
              <a:pPr/>
              <a:t>‹#›</a:t>
            </a:fld>
            <a:endParaRPr lang="en-US" dirty="0"/>
          </a:p>
        </p:txBody>
      </p:sp>
    </p:spTree>
    <p:extLst>
      <p:ext uri="{BB962C8B-B14F-4D97-AF65-F5344CB8AC3E}">
        <p14:creationId xmlns:p14="http://schemas.microsoft.com/office/powerpoint/2010/main" val="3200525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7512388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AE6D8BAB-B750-43D8-8470-C631BDF67CDF}" type="slidenum">
              <a:rPr lang="en-US"/>
              <a:pPr/>
              <a:t>‹#›</a:t>
            </a:fld>
            <a:endParaRPr lang="en-US" dirty="0"/>
          </a:p>
        </p:txBody>
      </p:sp>
    </p:spTree>
    <p:extLst>
      <p:ext uri="{BB962C8B-B14F-4D97-AF65-F5344CB8AC3E}">
        <p14:creationId xmlns:p14="http://schemas.microsoft.com/office/powerpoint/2010/main" val="18182139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FEE30AE5-0EBE-4CBF-944E-7D7096EB5E16}" type="slidenum">
              <a:rPr lang="en-US"/>
              <a:pPr/>
              <a:t>‹#›</a:t>
            </a:fld>
            <a:endParaRPr lang="en-US" dirty="0"/>
          </a:p>
        </p:txBody>
      </p:sp>
    </p:spTree>
    <p:extLst>
      <p:ext uri="{BB962C8B-B14F-4D97-AF65-F5344CB8AC3E}">
        <p14:creationId xmlns:p14="http://schemas.microsoft.com/office/powerpoint/2010/main" val="34893349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07AE74D8-EC41-4BA6-8AAA-AC9C35DB0A0B}" type="slidenum">
              <a:rPr lang="en-US"/>
              <a:pPr/>
              <a:t>‹#›</a:t>
            </a:fld>
            <a:endParaRPr lang="en-US" dirty="0"/>
          </a:p>
        </p:txBody>
      </p:sp>
    </p:spTree>
    <p:extLst>
      <p:ext uri="{BB962C8B-B14F-4D97-AF65-F5344CB8AC3E}">
        <p14:creationId xmlns:p14="http://schemas.microsoft.com/office/powerpoint/2010/main" val="30893032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060FF1A-A1B0-41AA-8BAB-9902C44A93C6}" type="slidenum">
              <a:rPr lang="en-US"/>
              <a:pPr/>
              <a:t>‹#›</a:t>
            </a:fld>
            <a:endParaRPr lang="en-US" dirty="0"/>
          </a:p>
        </p:txBody>
      </p:sp>
    </p:spTree>
    <p:extLst>
      <p:ext uri="{BB962C8B-B14F-4D97-AF65-F5344CB8AC3E}">
        <p14:creationId xmlns:p14="http://schemas.microsoft.com/office/powerpoint/2010/main" val="1023872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0494106-1E83-4C06-A0B0-23DDA5FC54F9}" type="slidenum">
              <a:rPr lang="en-US"/>
              <a:pPr/>
              <a:t>‹#›</a:t>
            </a:fld>
            <a:endParaRPr lang="en-US" dirty="0"/>
          </a:p>
        </p:txBody>
      </p:sp>
    </p:spTree>
    <p:extLst>
      <p:ext uri="{BB962C8B-B14F-4D97-AF65-F5344CB8AC3E}">
        <p14:creationId xmlns:p14="http://schemas.microsoft.com/office/powerpoint/2010/main" val="15336105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0482"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pPr lvl="0"/>
            <a:r>
              <a:rPr lang="en-US" noProof="0" smtClean="0"/>
              <a:t>Click to edit Master title style</a:t>
            </a:r>
          </a:p>
        </p:txBody>
      </p:sp>
      <p:sp>
        <p:nvSpPr>
          <p:cNvPr id="20483"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pPr lvl="0"/>
            <a:r>
              <a:rPr lang="en-US" noProof="0" smtClean="0"/>
              <a:t>Click to edit Master subtitle style</a:t>
            </a:r>
          </a:p>
        </p:txBody>
      </p:sp>
      <p:sp>
        <p:nvSpPr>
          <p:cNvPr id="20484" name="Rectangle 4"/>
          <p:cNvSpPr>
            <a:spLocks noGrp="1" noChangeArrowheads="1"/>
          </p:cNvSpPr>
          <p:nvPr>
            <p:ph type="dt" sz="half" idx="2"/>
          </p:nvPr>
        </p:nvSpPr>
        <p:spPr/>
        <p:txBody>
          <a:bodyPr/>
          <a:lstStyle>
            <a:lvl1pPr>
              <a:defRPr/>
            </a:lvl1pPr>
          </a:lstStyle>
          <a:p>
            <a:fld id="{270F8B5B-6A49-4858-A6A8-2A42A4B6F969}" type="datetimeFigureOut">
              <a:rPr lang="en-US" smtClean="0"/>
              <a:pPr/>
              <a:t>2/12/2019</a:t>
            </a:fld>
            <a:endParaRPr lang="en-US" dirty="0"/>
          </a:p>
        </p:txBody>
      </p:sp>
      <p:sp>
        <p:nvSpPr>
          <p:cNvPr id="20485" name="Rectangle 5"/>
          <p:cNvSpPr>
            <a:spLocks noGrp="1" noChangeArrowheads="1"/>
          </p:cNvSpPr>
          <p:nvPr>
            <p:ph type="ftr" sz="quarter" idx="3"/>
          </p:nvPr>
        </p:nvSpPr>
        <p:spPr/>
        <p:txBody>
          <a:bodyPr/>
          <a:lstStyle>
            <a:lvl1pPr>
              <a:defRPr/>
            </a:lvl1pPr>
          </a:lstStyle>
          <a:p>
            <a:endParaRPr lang="en-US" dirty="0"/>
          </a:p>
        </p:txBody>
      </p:sp>
      <p:sp>
        <p:nvSpPr>
          <p:cNvPr id="20486" name="Rectangle 6"/>
          <p:cNvSpPr>
            <a:spLocks noGrp="1" noChangeArrowheads="1"/>
          </p:cNvSpPr>
          <p:nvPr>
            <p:ph type="sldNum" sz="quarter" idx="4"/>
          </p:nvPr>
        </p:nvSpPr>
        <p:spPr/>
        <p:txBody>
          <a:bodyPr/>
          <a:lstStyle>
            <a:lvl1pPr>
              <a:defRPr/>
            </a:lvl1pPr>
          </a:lstStyle>
          <a:p>
            <a:fld id="{3400E32E-1E50-477D-B1FF-010F1909D355}" type="slidenum">
              <a:rPr lang="en-US" smtClean="0"/>
              <a:pPr/>
              <a:t>‹#›</a:t>
            </a:fld>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9766762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813819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4624482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757830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42846852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5865080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6833634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1595022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7853709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5816822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7229249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651"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pPr lvl="0"/>
            <a:r>
              <a:rPr lang="en-US" noProof="0" smtClean="0"/>
              <a:t>Click to edit Master title style</a:t>
            </a:r>
          </a:p>
        </p:txBody>
      </p:sp>
      <p:sp>
        <p:nvSpPr>
          <p:cNvPr id="27652"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noProof="0" smtClean="0"/>
              <a:t>Click to edit Master subtitle style</a:t>
            </a:r>
          </a:p>
        </p:txBody>
      </p:sp>
      <p:sp>
        <p:nvSpPr>
          <p:cNvPr id="27653" name="Rectangle 5"/>
          <p:cNvSpPr>
            <a:spLocks noGrp="1" noChangeArrowheads="1"/>
          </p:cNvSpPr>
          <p:nvPr>
            <p:ph type="dt" sz="half" idx="2"/>
          </p:nvPr>
        </p:nvSpPr>
        <p:spPr/>
        <p:txBody>
          <a:bodyPr/>
          <a:lstStyle>
            <a:lvl1pPr>
              <a:defRPr/>
            </a:lvl1pPr>
          </a:lstStyle>
          <a:p>
            <a:endParaRPr lang="en-US" dirty="0"/>
          </a:p>
        </p:txBody>
      </p:sp>
      <p:sp>
        <p:nvSpPr>
          <p:cNvPr id="27654" name="Rectangle 6"/>
          <p:cNvSpPr>
            <a:spLocks noGrp="1" noChangeArrowheads="1"/>
          </p:cNvSpPr>
          <p:nvPr>
            <p:ph type="ftr" sz="quarter" idx="3"/>
          </p:nvPr>
        </p:nvSpPr>
        <p:spPr/>
        <p:txBody>
          <a:bodyPr/>
          <a:lstStyle>
            <a:lvl1pPr>
              <a:defRPr/>
            </a:lvl1pPr>
          </a:lstStyle>
          <a:p>
            <a:endParaRPr lang="en-US" dirty="0"/>
          </a:p>
        </p:txBody>
      </p:sp>
      <p:sp>
        <p:nvSpPr>
          <p:cNvPr id="27655" name="Rectangle 7"/>
          <p:cNvSpPr>
            <a:spLocks noGrp="1" noChangeArrowheads="1"/>
          </p:cNvSpPr>
          <p:nvPr>
            <p:ph type="sldNum" sz="quarter" idx="4"/>
          </p:nvPr>
        </p:nvSpPr>
        <p:spPr/>
        <p:txBody>
          <a:bodyPr/>
          <a:lstStyle>
            <a:lvl1pPr>
              <a:defRPr/>
            </a:lvl1pPr>
          </a:lstStyle>
          <a:p>
            <a:fld id="{0D12FF8E-D8DD-4A83-A880-153698D4E964}" type="slidenum">
              <a:rPr lang="en-US"/>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CEB52AF-048D-4F89-A6DB-27BC5A3F51E7}" type="slidenum">
              <a:rPr lang="en-US"/>
              <a:pPr/>
              <a:t>‹#›</a:t>
            </a:fld>
            <a:endParaRPr lang="en-US" dirty="0"/>
          </a:p>
        </p:txBody>
      </p:sp>
    </p:spTree>
    <p:extLst>
      <p:ext uri="{BB962C8B-B14F-4D97-AF65-F5344CB8AC3E}">
        <p14:creationId xmlns:p14="http://schemas.microsoft.com/office/powerpoint/2010/main" val="26373054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FCD34CA-097F-4777-A980-5E133BB8EBE0}" type="slidenum">
              <a:rPr lang="en-US"/>
              <a:pPr/>
              <a:t>‹#›</a:t>
            </a:fld>
            <a:endParaRPr lang="en-US" dirty="0"/>
          </a:p>
        </p:txBody>
      </p:sp>
    </p:spTree>
    <p:extLst>
      <p:ext uri="{BB962C8B-B14F-4D97-AF65-F5344CB8AC3E}">
        <p14:creationId xmlns:p14="http://schemas.microsoft.com/office/powerpoint/2010/main" val="12362398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9DDAFEE-B6B1-4C6C-9CCE-57062DC76D5B}" type="slidenum">
              <a:rPr lang="en-US"/>
              <a:pPr/>
              <a:t>‹#›</a:t>
            </a:fld>
            <a:endParaRPr lang="en-US" dirty="0"/>
          </a:p>
        </p:txBody>
      </p:sp>
    </p:spTree>
    <p:extLst>
      <p:ext uri="{BB962C8B-B14F-4D97-AF65-F5344CB8AC3E}">
        <p14:creationId xmlns:p14="http://schemas.microsoft.com/office/powerpoint/2010/main" val="3987325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0465118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E3610CF9-3CA3-4880-9F34-372DE604DA34}" type="slidenum">
              <a:rPr lang="en-US"/>
              <a:pPr/>
              <a:t>‹#›</a:t>
            </a:fld>
            <a:endParaRPr lang="en-US" dirty="0"/>
          </a:p>
        </p:txBody>
      </p:sp>
    </p:spTree>
    <p:extLst>
      <p:ext uri="{BB962C8B-B14F-4D97-AF65-F5344CB8AC3E}">
        <p14:creationId xmlns:p14="http://schemas.microsoft.com/office/powerpoint/2010/main" val="4982206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71A8E9A1-9B3C-492B-8851-7E9973A6984F}" type="slidenum">
              <a:rPr lang="en-US"/>
              <a:pPr/>
              <a:t>‹#›</a:t>
            </a:fld>
            <a:endParaRPr lang="en-US" dirty="0"/>
          </a:p>
        </p:txBody>
      </p:sp>
    </p:spTree>
    <p:extLst>
      <p:ext uri="{BB962C8B-B14F-4D97-AF65-F5344CB8AC3E}">
        <p14:creationId xmlns:p14="http://schemas.microsoft.com/office/powerpoint/2010/main" val="38774661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A280402F-A460-4963-8AAB-16A6F37A0957}" type="slidenum">
              <a:rPr lang="en-US"/>
              <a:pPr/>
              <a:t>‹#›</a:t>
            </a:fld>
            <a:endParaRPr lang="en-US" dirty="0"/>
          </a:p>
        </p:txBody>
      </p:sp>
    </p:spTree>
    <p:extLst>
      <p:ext uri="{BB962C8B-B14F-4D97-AF65-F5344CB8AC3E}">
        <p14:creationId xmlns:p14="http://schemas.microsoft.com/office/powerpoint/2010/main" val="360158271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A8DA079-4636-4366-8747-3B18985FF916}" type="slidenum">
              <a:rPr lang="en-US"/>
              <a:pPr/>
              <a:t>‹#›</a:t>
            </a:fld>
            <a:endParaRPr lang="en-US" dirty="0"/>
          </a:p>
        </p:txBody>
      </p:sp>
    </p:spTree>
    <p:extLst>
      <p:ext uri="{BB962C8B-B14F-4D97-AF65-F5344CB8AC3E}">
        <p14:creationId xmlns:p14="http://schemas.microsoft.com/office/powerpoint/2010/main" val="30266505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974E3835-7921-45EA-8048-A909FE676BB7}" type="slidenum">
              <a:rPr lang="en-US"/>
              <a:pPr/>
              <a:t>‹#›</a:t>
            </a:fld>
            <a:endParaRPr lang="en-US" dirty="0"/>
          </a:p>
        </p:txBody>
      </p:sp>
    </p:spTree>
    <p:extLst>
      <p:ext uri="{BB962C8B-B14F-4D97-AF65-F5344CB8AC3E}">
        <p14:creationId xmlns:p14="http://schemas.microsoft.com/office/powerpoint/2010/main" val="40601784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D9B4A30-D4AA-482C-8CB7-B054F3FA540D}" type="slidenum">
              <a:rPr lang="en-US"/>
              <a:pPr/>
              <a:t>‹#›</a:t>
            </a:fld>
            <a:endParaRPr lang="en-US" dirty="0"/>
          </a:p>
        </p:txBody>
      </p:sp>
    </p:spTree>
    <p:extLst>
      <p:ext uri="{BB962C8B-B14F-4D97-AF65-F5344CB8AC3E}">
        <p14:creationId xmlns:p14="http://schemas.microsoft.com/office/powerpoint/2010/main" val="7228749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159C5AF-74F5-49B9-825D-925914E1E52B}" type="slidenum">
              <a:rPr lang="en-US"/>
              <a:pPr/>
              <a:t>‹#›</a:t>
            </a:fld>
            <a:endParaRPr lang="en-US" dirty="0"/>
          </a:p>
        </p:txBody>
      </p:sp>
    </p:spTree>
    <p:extLst>
      <p:ext uri="{BB962C8B-B14F-4D97-AF65-F5344CB8AC3E}">
        <p14:creationId xmlns:p14="http://schemas.microsoft.com/office/powerpoint/2010/main" val="22346866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2530"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pPr lvl="0"/>
            <a:r>
              <a:rPr lang="en-US" noProof="0" smtClean="0"/>
              <a:t>Click to edit Master title style</a:t>
            </a:r>
          </a:p>
        </p:txBody>
      </p:sp>
      <p:sp>
        <p:nvSpPr>
          <p:cNvPr id="22531"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pPr lvl="0"/>
            <a:r>
              <a:rPr lang="en-US" noProof="0" smtClean="0"/>
              <a:t>Click to edit Master subtitle style</a:t>
            </a:r>
          </a:p>
        </p:txBody>
      </p:sp>
      <p:sp>
        <p:nvSpPr>
          <p:cNvPr id="22532" name="Rectangle 4"/>
          <p:cNvSpPr>
            <a:spLocks noGrp="1" noChangeArrowheads="1"/>
          </p:cNvSpPr>
          <p:nvPr>
            <p:ph type="dt" sz="half" idx="2"/>
          </p:nvPr>
        </p:nvSpPr>
        <p:spPr/>
        <p:txBody>
          <a:bodyPr/>
          <a:lstStyle>
            <a:lvl1pPr>
              <a:defRPr/>
            </a:lvl1pPr>
          </a:lstStyle>
          <a:p>
            <a:fld id="{270F8B5B-6A49-4858-A6A8-2A42A4B6F969}" type="datetimeFigureOut">
              <a:rPr lang="en-US" smtClean="0"/>
              <a:pPr/>
              <a:t>2/12/2019</a:t>
            </a:fld>
            <a:endParaRPr lang="en-US" dirty="0"/>
          </a:p>
        </p:txBody>
      </p:sp>
      <p:sp>
        <p:nvSpPr>
          <p:cNvPr id="22533" name="Rectangle 5"/>
          <p:cNvSpPr>
            <a:spLocks noGrp="1" noChangeArrowheads="1"/>
          </p:cNvSpPr>
          <p:nvPr>
            <p:ph type="ftr" sz="quarter" idx="3"/>
          </p:nvPr>
        </p:nvSpPr>
        <p:spPr/>
        <p:txBody>
          <a:bodyPr/>
          <a:lstStyle>
            <a:lvl1pPr>
              <a:defRPr/>
            </a:lvl1pPr>
          </a:lstStyle>
          <a:p>
            <a:endParaRPr lang="en-US" dirty="0"/>
          </a:p>
        </p:txBody>
      </p:sp>
      <p:sp>
        <p:nvSpPr>
          <p:cNvPr id="22534" name="Rectangle 6"/>
          <p:cNvSpPr>
            <a:spLocks noGrp="1" noChangeArrowheads="1"/>
          </p:cNvSpPr>
          <p:nvPr>
            <p:ph type="sldNum" sz="quarter" idx="4"/>
          </p:nvPr>
        </p:nvSpPr>
        <p:spPr/>
        <p:txBody>
          <a:bodyPr/>
          <a:lstStyle>
            <a:lvl1pPr>
              <a:defRPr/>
            </a:lvl1pPr>
          </a:lstStyle>
          <a:p>
            <a:fld id="{3400E32E-1E50-477D-B1FF-010F1909D355}" type="slidenum">
              <a:rPr lang="en-US" smtClean="0"/>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6011244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093376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1511342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2510860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2828507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5677578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0588719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69565543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41493822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18077025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164681635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699"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pPr lvl="0"/>
            <a:r>
              <a:rPr lang="en-US" noProof="0" smtClean="0"/>
              <a:t>Click to edit Master title style</a:t>
            </a:r>
          </a:p>
        </p:txBody>
      </p:sp>
      <p:sp>
        <p:nvSpPr>
          <p:cNvPr id="29700"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noProof="0" smtClean="0"/>
              <a:t>Click to edit Master subtitle style</a:t>
            </a:r>
          </a:p>
        </p:txBody>
      </p:sp>
      <p:sp>
        <p:nvSpPr>
          <p:cNvPr id="29701" name="Rectangle 5"/>
          <p:cNvSpPr>
            <a:spLocks noGrp="1" noChangeArrowheads="1"/>
          </p:cNvSpPr>
          <p:nvPr>
            <p:ph type="dt" sz="half" idx="2"/>
          </p:nvPr>
        </p:nvSpPr>
        <p:spPr/>
        <p:txBody>
          <a:bodyPr/>
          <a:lstStyle>
            <a:lvl1pPr>
              <a:defRPr/>
            </a:lvl1pPr>
          </a:lstStyle>
          <a:p>
            <a:endParaRPr lang="en-US" dirty="0"/>
          </a:p>
        </p:txBody>
      </p:sp>
      <p:sp>
        <p:nvSpPr>
          <p:cNvPr id="29702" name="Rectangle 6"/>
          <p:cNvSpPr>
            <a:spLocks noGrp="1" noChangeArrowheads="1"/>
          </p:cNvSpPr>
          <p:nvPr>
            <p:ph type="ftr" sz="quarter" idx="3"/>
          </p:nvPr>
        </p:nvSpPr>
        <p:spPr/>
        <p:txBody>
          <a:bodyPr/>
          <a:lstStyle>
            <a:lvl1pPr>
              <a:defRPr/>
            </a:lvl1pPr>
          </a:lstStyle>
          <a:p>
            <a:endParaRPr lang="en-US" dirty="0"/>
          </a:p>
        </p:txBody>
      </p:sp>
      <p:sp>
        <p:nvSpPr>
          <p:cNvPr id="29703" name="Rectangle 7"/>
          <p:cNvSpPr>
            <a:spLocks noGrp="1" noChangeArrowheads="1"/>
          </p:cNvSpPr>
          <p:nvPr>
            <p:ph type="sldNum" sz="quarter" idx="4"/>
          </p:nvPr>
        </p:nvSpPr>
        <p:spPr/>
        <p:txBody>
          <a:bodyPr/>
          <a:lstStyle>
            <a:lvl1pPr>
              <a:defRPr/>
            </a:lvl1pPr>
          </a:lstStyle>
          <a:p>
            <a:fld id="{95D6BA68-2D6C-4216-B6F3-6D225186BCEC}" type="slidenum">
              <a:rPr lang="en-US"/>
              <a:pPr/>
              <a:t>‹#›</a:t>
            </a:fld>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DD86003-5BE5-46ED-B9F6-EEECE4564131}" type="slidenum">
              <a:rPr lang="en-US"/>
              <a:pPr/>
              <a:t>‹#›</a:t>
            </a:fld>
            <a:endParaRPr lang="en-US" dirty="0"/>
          </a:p>
        </p:txBody>
      </p:sp>
    </p:spTree>
    <p:extLst>
      <p:ext uri="{BB962C8B-B14F-4D97-AF65-F5344CB8AC3E}">
        <p14:creationId xmlns:p14="http://schemas.microsoft.com/office/powerpoint/2010/main" val="2994653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397658045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B103F2B5-127A-4665-88D3-BDEA76644779}" type="slidenum">
              <a:rPr lang="en-US"/>
              <a:pPr/>
              <a:t>‹#›</a:t>
            </a:fld>
            <a:endParaRPr lang="en-US" dirty="0"/>
          </a:p>
        </p:txBody>
      </p:sp>
    </p:spTree>
    <p:extLst>
      <p:ext uri="{BB962C8B-B14F-4D97-AF65-F5344CB8AC3E}">
        <p14:creationId xmlns:p14="http://schemas.microsoft.com/office/powerpoint/2010/main" val="7239553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513DAFA-5CEC-4FE5-A21B-0A8A4307CB07}" type="slidenum">
              <a:rPr lang="en-US"/>
              <a:pPr/>
              <a:t>‹#›</a:t>
            </a:fld>
            <a:endParaRPr lang="en-US" dirty="0"/>
          </a:p>
        </p:txBody>
      </p:sp>
    </p:spTree>
    <p:extLst>
      <p:ext uri="{BB962C8B-B14F-4D97-AF65-F5344CB8AC3E}">
        <p14:creationId xmlns:p14="http://schemas.microsoft.com/office/powerpoint/2010/main" val="229609350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6D98BD79-35D5-4543-B4C9-5BB213D3D39B}" type="slidenum">
              <a:rPr lang="en-US"/>
              <a:pPr/>
              <a:t>‹#›</a:t>
            </a:fld>
            <a:endParaRPr lang="en-US" dirty="0"/>
          </a:p>
        </p:txBody>
      </p:sp>
    </p:spTree>
    <p:extLst>
      <p:ext uri="{BB962C8B-B14F-4D97-AF65-F5344CB8AC3E}">
        <p14:creationId xmlns:p14="http://schemas.microsoft.com/office/powerpoint/2010/main" val="13863539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B2481450-96C4-4B9E-86F5-29242AB91003}" type="slidenum">
              <a:rPr lang="en-US"/>
              <a:pPr/>
              <a:t>‹#›</a:t>
            </a:fld>
            <a:endParaRPr lang="en-US" dirty="0"/>
          </a:p>
        </p:txBody>
      </p:sp>
    </p:spTree>
    <p:extLst>
      <p:ext uri="{BB962C8B-B14F-4D97-AF65-F5344CB8AC3E}">
        <p14:creationId xmlns:p14="http://schemas.microsoft.com/office/powerpoint/2010/main" val="27500186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241FCD71-9372-4BB6-BFA6-4BD185179BEA}" type="slidenum">
              <a:rPr lang="en-US"/>
              <a:pPr/>
              <a:t>‹#›</a:t>
            </a:fld>
            <a:endParaRPr lang="en-US" dirty="0"/>
          </a:p>
        </p:txBody>
      </p:sp>
    </p:spTree>
    <p:extLst>
      <p:ext uri="{BB962C8B-B14F-4D97-AF65-F5344CB8AC3E}">
        <p14:creationId xmlns:p14="http://schemas.microsoft.com/office/powerpoint/2010/main" val="42724115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017EC5D4-1A40-4818-8202-CC5C8C292A43}" type="slidenum">
              <a:rPr lang="en-US"/>
              <a:pPr/>
              <a:t>‹#›</a:t>
            </a:fld>
            <a:endParaRPr lang="en-US" dirty="0"/>
          </a:p>
        </p:txBody>
      </p:sp>
    </p:spTree>
    <p:extLst>
      <p:ext uri="{BB962C8B-B14F-4D97-AF65-F5344CB8AC3E}">
        <p14:creationId xmlns:p14="http://schemas.microsoft.com/office/powerpoint/2010/main" val="165471443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8DA59045-458C-4814-8D66-A81350820116}" type="slidenum">
              <a:rPr lang="en-US"/>
              <a:pPr/>
              <a:t>‹#›</a:t>
            </a:fld>
            <a:endParaRPr lang="en-US" dirty="0"/>
          </a:p>
        </p:txBody>
      </p:sp>
    </p:spTree>
    <p:extLst>
      <p:ext uri="{BB962C8B-B14F-4D97-AF65-F5344CB8AC3E}">
        <p14:creationId xmlns:p14="http://schemas.microsoft.com/office/powerpoint/2010/main" val="99195639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35E7415-585F-4E09-8921-D4474C339321}" type="slidenum">
              <a:rPr lang="en-US"/>
              <a:pPr/>
              <a:t>‹#›</a:t>
            </a:fld>
            <a:endParaRPr lang="en-US" dirty="0"/>
          </a:p>
        </p:txBody>
      </p:sp>
    </p:spTree>
    <p:extLst>
      <p:ext uri="{BB962C8B-B14F-4D97-AF65-F5344CB8AC3E}">
        <p14:creationId xmlns:p14="http://schemas.microsoft.com/office/powerpoint/2010/main" val="28343457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B46E19D5-BFDA-4089-8385-ED4CC4060F91}" type="slidenum">
              <a:rPr lang="en-US"/>
              <a:pPr/>
              <a:t>‹#›</a:t>
            </a:fld>
            <a:endParaRPr lang="en-US" dirty="0"/>
          </a:p>
        </p:txBody>
      </p:sp>
    </p:spTree>
    <p:extLst>
      <p:ext uri="{BB962C8B-B14F-4D97-AF65-F5344CB8AC3E}">
        <p14:creationId xmlns:p14="http://schemas.microsoft.com/office/powerpoint/2010/main" val="261190500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FFFFFF"/>
              </a:solidFill>
            </a:endParaRPr>
          </a:p>
        </p:txBody>
      </p:sp>
      <p:sp>
        <p:nvSpPr>
          <p:cNvPr id="64515"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pPr lvl="0"/>
            <a:r>
              <a:rPr lang="en-US" noProof="0" smtClean="0"/>
              <a:t>Click to edit Master title style</a:t>
            </a:r>
          </a:p>
        </p:txBody>
      </p:sp>
      <p:sp>
        <p:nvSpPr>
          <p:cNvPr id="64516"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noProof="0" smtClean="0"/>
              <a:t>Click to edit Master subtitle style</a:t>
            </a:r>
          </a:p>
        </p:txBody>
      </p:sp>
      <p:sp>
        <p:nvSpPr>
          <p:cNvPr id="64517" name="Rectangle 5"/>
          <p:cNvSpPr>
            <a:spLocks noGrp="1" noChangeArrowheads="1"/>
          </p:cNvSpPr>
          <p:nvPr>
            <p:ph type="dt" sz="half" idx="2"/>
          </p:nvPr>
        </p:nvSpPr>
        <p:spPr/>
        <p:txBody>
          <a:bodyPr/>
          <a:lstStyle>
            <a:lvl1pPr>
              <a:defRPr/>
            </a:lvl1pPr>
          </a:lstStyle>
          <a:p>
            <a:endParaRPr lang="en-US" dirty="0">
              <a:solidFill>
                <a:srgbClr val="FFFFFF"/>
              </a:solidFill>
            </a:endParaRPr>
          </a:p>
        </p:txBody>
      </p:sp>
      <p:sp>
        <p:nvSpPr>
          <p:cNvPr id="64518" name="Rectangle 6"/>
          <p:cNvSpPr>
            <a:spLocks noGrp="1" noChangeArrowheads="1"/>
          </p:cNvSpPr>
          <p:nvPr>
            <p:ph type="ftr" sz="quarter" idx="3"/>
          </p:nvPr>
        </p:nvSpPr>
        <p:spPr/>
        <p:txBody>
          <a:bodyPr/>
          <a:lstStyle>
            <a:lvl1pPr>
              <a:defRPr/>
            </a:lvl1pPr>
          </a:lstStyle>
          <a:p>
            <a:endParaRPr lang="en-US" dirty="0">
              <a:solidFill>
                <a:srgbClr val="FFFFFF"/>
              </a:solidFill>
            </a:endParaRPr>
          </a:p>
        </p:txBody>
      </p:sp>
      <p:sp>
        <p:nvSpPr>
          <p:cNvPr id="64519" name="Rectangle 7"/>
          <p:cNvSpPr>
            <a:spLocks noGrp="1" noChangeArrowheads="1"/>
          </p:cNvSpPr>
          <p:nvPr>
            <p:ph type="sldNum" sz="quarter" idx="4"/>
          </p:nvPr>
        </p:nvSpPr>
        <p:spPr/>
        <p:txBody>
          <a:bodyPr/>
          <a:lstStyle>
            <a:lvl1pPr>
              <a:defRPr/>
            </a:lvl1pPr>
          </a:lstStyle>
          <a:p>
            <a:fld id="{882E1E1B-5DC3-4D1A-A01A-FF429CFD5759}"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458840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70F8B5B-6A49-4858-A6A8-2A42A4B6F969}" type="datetimeFigureOut">
              <a:rPr lang="en-US" smtClean="0"/>
              <a:pPr/>
              <a:t>2/12/2019</a:t>
            </a:fld>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0E32E-1E50-477D-B1FF-010F1909D355}" type="slidenum">
              <a:rPr lang="en-US" smtClean="0"/>
              <a:pPr/>
              <a:t>‹#›</a:t>
            </a:fld>
            <a:endParaRPr lang="en-US" dirty="0"/>
          </a:p>
        </p:txBody>
      </p:sp>
    </p:spTree>
    <p:extLst>
      <p:ext uri="{BB962C8B-B14F-4D97-AF65-F5344CB8AC3E}">
        <p14:creationId xmlns:p14="http://schemas.microsoft.com/office/powerpoint/2010/main" val="27854921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4806CBB2-CA4B-4366-B552-78E9E28E5EC4}"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72268164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9AA4A17-17DF-4C78-8C6D-291FF3B53706}"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7442376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3E30693E-0113-4D68-94A5-23410DFCFB2B}"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03104018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7067206D-68F6-4027-80F8-849D70D662D2}"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67025892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91302EAA-CEC0-4682-AF01-5A5E2355D304}"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16606236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72575891-9AEF-43A3-A18C-E8EE7174BEC8}"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90042851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3EF4FEC3-6209-4E7F-87E3-454E3584D7A4}"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1346034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BBE1E0B3-1727-4092-93A5-6E9DC3A70155}"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91484271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E332A684-6961-4439-99F4-581000A07870}"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41092022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2035CE30-ED4D-48E1-9EB0-5C4E5B5B1148}"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50303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ags" Target="../tags/tag3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1.jp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tags" Target="../tags/tag3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ags" Target="../tags/tag4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image" Target="../media/image1.jpg"/><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tags" Target="../tags/tag4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9.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jp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ags" Target="../tags/tag1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1.jp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1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ags" Target="../tags/tag1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1.jp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ags" Target="../tags/tag1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21.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1.jp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tags" Target="../tags/tag25.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1.jp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ags" Target="../tags/tag2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tags" Target="../tags/tag29.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image" Target="../media/image1.jpg"/><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tags" Target="../tags/tag3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ags" Target="../tags/tag33.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image" Target="../media/image1.jpg"/><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ags" Target="../tags/tag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270F8B5B-6A49-4858-A6A8-2A42A4B6F969}" type="datetimeFigureOut">
              <a:rPr lang="en-US" smtClean="0"/>
              <a:pPr/>
              <a:t>2/12/2019</a:t>
            </a:fld>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400E32E-1E50-477D-B1FF-010F1909D355}" type="slidenum">
              <a:rPr lang="en-US" smtClean="0"/>
              <a:pPr/>
              <a:t>‹#›</a:t>
            </a:fld>
            <a:endParaRPr lang="en-US" dirty="0"/>
          </a:p>
        </p:txBody>
      </p:sp>
    </p:spTree>
  </p:cSld>
  <p:clrMap bg1="dk2" tx1="lt1" bg2="dk1"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cs typeface="Arial" charset="0"/>
        </a:defRPr>
      </a:lvl2pPr>
      <a:lvl3pPr algn="l" rtl="0" eaLnBrk="1" fontAlgn="base" hangingPunct="1">
        <a:spcBef>
          <a:spcPct val="0"/>
        </a:spcBef>
        <a:spcAft>
          <a:spcPct val="0"/>
        </a:spcAft>
        <a:buClr>
          <a:schemeClr val="tx1"/>
        </a:buClr>
        <a:defRPr sz="3200">
          <a:solidFill>
            <a:schemeClr val="tx1"/>
          </a:solidFill>
          <a:latin typeface="Arial" charset="0"/>
          <a:cs typeface="Arial" charset="0"/>
        </a:defRPr>
      </a:lvl3pPr>
      <a:lvl4pPr algn="l" rtl="0" eaLnBrk="1" fontAlgn="base" hangingPunct="1">
        <a:spcBef>
          <a:spcPct val="0"/>
        </a:spcBef>
        <a:spcAft>
          <a:spcPct val="0"/>
        </a:spcAft>
        <a:buClr>
          <a:schemeClr val="tx1"/>
        </a:buClr>
        <a:defRPr sz="3200">
          <a:solidFill>
            <a:schemeClr val="tx1"/>
          </a:solidFill>
          <a:latin typeface="Arial" charset="0"/>
          <a:cs typeface="Arial" charset="0"/>
        </a:defRPr>
      </a:lvl4pPr>
      <a:lvl5pPr algn="l" rtl="0"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en-US" dirty="0">
              <a:solidFill>
                <a:prstClr val="white"/>
              </a:solidFill>
            </a:endParaRPr>
          </a:p>
        </p:txBody>
      </p:sp>
      <p:sp>
        <p:nvSpPr>
          <p:cNvPr id="34819"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4820"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4821"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endParaRPr lang="en-US" dirty="0">
              <a:solidFill>
                <a:prstClr val="white"/>
              </a:solidFill>
            </a:endParaRPr>
          </a:p>
        </p:txBody>
      </p:sp>
      <p:sp>
        <p:nvSpPr>
          <p:cNvPr id="34822"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endParaRPr lang="en-US" dirty="0">
              <a:solidFill>
                <a:prstClr val="white"/>
              </a:solidFill>
            </a:endParaRPr>
          </a:p>
        </p:txBody>
      </p:sp>
      <p:sp>
        <p:nvSpPr>
          <p:cNvPr id="34823"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fld id="{73BCD055-BB2E-4EDA-84F4-63D27F86E078}"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125115771"/>
      </p:ext>
    </p:extLst>
  </p:cSld>
  <p:clrMap bg1="lt1" tx1="dk1" bg2="lt2" tx2="dk2" accent1="accent1" accent2="accent2" accent3="accent3" accent4="accent4" accent5="accent5" accent6="accent6" hlink="hlink" folHlink="folHlink"/>
  <p:sldLayoutIdLst>
    <p:sldLayoutId id="2147484121" r:id="rId1"/>
    <p:sldLayoutId id="2147484122" r:id="rId2"/>
    <p:sldLayoutId id="2147484123" r:id="rId3"/>
    <p:sldLayoutId id="2147484124" r:id="rId4"/>
    <p:sldLayoutId id="2147484125" r:id="rId5"/>
    <p:sldLayoutId id="2147484126" r:id="rId6"/>
    <p:sldLayoutId id="2147484127" r:id="rId7"/>
    <p:sldLayoutId id="2147484128" r:id="rId8"/>
    <p:sldLayoutId id="2147484129" r:id="rId9"/>
    <p:sldLayoutId id="2147484130" r:id="rId10"/>
    <p:sldLayoutId id="2147484131"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C6FB4211-6EE0-4364-ACFB-25B42DE1D1A1}" type="datetimeFigureOut">
              <a:rPr lang="en-US" smtClean="0">
                <a:solidFill>
                  <a:prstClr val="black"/>
                </a:solidFill>
              </a:rPr>
              <a:pPr/>
              <a:t>2/12/2019</a:t>
            </a:fld>
            <a:endParaRPr lang="en-US" dirty="0">
              <a:solidFill>
                <a:prstClr val="black"/>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solidFill>
                <a:prstClr val="black"/>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4675801-AF13-42A8-816A-90CCDE304AC0}"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18083645"/>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3491"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63492"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3"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63494"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63495"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4FA109A-8F9F-4905-9CE2-91D1E93921D5}" type="slidenum">
              <a:rPr lang="en-US"/>
              <a:pPr/>
              <a:t>‹#›</a:t>
            </a:fld>
            <a:endParaRPr lang="en-US" dirty="0"/>
          </a:p>
        </p:txBody>
      </p:sp>
    </p:spTree>
  </p:cSld>
  <p:clrMap bg1="dk2" tx1="lt1" bg2="dk1"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270F8B5B-6A49-4858-A6A8-2A42A4B6F969}" type="datetimeFigureOut">
              <a:rPr lang="en-US" smtClean="0"/>
              <a:pPr/>
              <a:t>2/12/2019</a:t>
            </a:fld>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400E32E-1E50-477D-B1FF-010F1909D35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627"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6628"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9"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26630"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26631"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FD42772F-B11E-4361-84F0-D6F8B0AA3ECE}"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270F8B5B-6A49-4858-A6A8-2A42A4B6F969}" type="datetimeFigureOut">
              <a:rPr lang="en-US" smtClean="0"/>
              <a:pPr/>
              <a:t>2/12/2019</a:t>
            </a:fld>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400E32E-1E50-477D-B1FF-010F1909D355}" type="slidenum">
              <a:rPr lang="en-US" smtClean="0"/>
              <a:pPr/>
              <a:t>‹#›</a:t>
            </a:fld>
            <a:endParaRPr lang="en-US" dirty="0"/>
          </a:p>
        </p:txBody>
      </p:sp>
    </p:spTree>
  </p:cSld>
  <p:clrMap bg1="dk2" tx1="lt1" bg2="dk1"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cs typeface="Arial" charset="0"/>
        </a:defRPr>
      </a:lvl2pPr>
      <a:lvl3pPr algn="l" rtl="0" eaLnBrk="1" fontAlgn="base" hangingPunct="1">
        <a:spcBef>
          <a:spcPct val="0"/>
        </a:spcBef>
        <a:spcAft>
          <a:spcPct val="0"/>
        </a:spcAft>
        <a:buClr>
          <a:schemeClr val="tx1"/>
        </a:buClr>
        <a:defRPr sz="3200">
          <a:solidFill>
            <a:schemeClr val="tx1"/>
          </a:solidFill>
          <a:latin typeface="Arial" charset="0"/>
          <a:cs typeface="Arial" charset="0"/>
        </a:defRPr>
      </a:lvl3pPr>
      <a:lvl4pPr algn="l" rtl="0" eaLnBrk="1" fontAlgn="base" hangingPunct="1">
        <a:spcBef>
          <a:spcPct val="0"/>
        </a:spcBef>
        <a:spcAft>
          <a:spcPct val="0"/>
        </a:spcAft>
        <a:buClr>
          <a:schemeClr val="tx1"/>
        </a:buClr>
        <a:defRPr sz="3200">
          <a:solidFill>
            <a:schemeClr val="tx1"/>
          </a:solidFill>
          <a:latin typeface="Arial" charset="0"/>
          <a:cs typeface="Arial" charset="0"/>
        </a:defRPr>
      </a:lvl4pPr>
      <a:lvl5pPr algn="l" rtl="0"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627"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6628"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9"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26630"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26631"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CC05F78D-BFD7-48B4-BE36-EDC46EE86EBA}" type="slidenum">
              <a:rPr lang="en-US"/>
              <a:pPr/>
              <a:t>‹#›</a:t>
            </a:fld>
            <a:endParaRPr lang="en-US" dirty="0"/>
          </a:p>
        </p:txBody>
      </p:sp>
    </p:spTree>
  </p:cSld>
  <p:clrMap bg1="dk2" tx1="lt1" bg2="dk1"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270F8B5B-6A49-4858-A6A8-2A42A4B6F969}" type="datetimeFigureOut">
              <a:rPr lang="en-US" smtClean="0"/>
              <a:pPr/>
              <a:t>2/12/2019</a:t>
            </a:fld>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400E32E-1E50-477D-B1FF-010F1909D35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cs typeface="Arial" charset="0"/>
        </a:defRPr>
      </a:lvl2pPr>
      <a:lvl3pPr algn="l" rtl="0" eaLnBrk="1" fontAlgn="base" hangingPunct="1">
        <a:spcBef>
          <a:spcPct val="0"/>
        </a:spcBef>
        <a:spcAft>
          <a:spcPct val="0"/>
        </a:spcAft>
        <a:buClr>
          <a:schemeClr val="tx1"/>
        </a:buClr>
        <a:defRPr sz="3200">
          <a:solidFill>
            <a:schemeClr val="tx1"/>
          </a:solidFill>
          <a:latin typeface="Arial" charset="0"/>
          <a:cs typeface="Arial" charset="0"/>
        </a:defRPr>
      </a:lvl3pPr>
      <a:lvl4pPr algn="l" rtl="0" eaLnBrk="1" fontAlgn="base" hangingPunct="1">
        <a:spcBef>
          <a:spcPct val="0"/>
        </a:spcBef>
        <a:spcAft>
          <a:spcPct val="0"/>
        </a:spcAft>
        <a:buClr>
          <a:schemeClr val="tx1"/>
        </a:buClr>
        <a:defRPr sz="3200">
          <a:solidFill>
            <a:schemeClr val="tx1"/>
          </a:solidFill>
          <a:latin typeface="Arial" charset="0"/>
          <a:cs typeface="Arial" charset="0"/>
        </a:defRPr>
      </a:lvl4pPr>
      <a:lvl5pPr algn="l" rtl="0"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8675"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8676"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77"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28678"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28679"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78F2914-83FB-4F1A-89CA-505E10F76919}"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alphaModFix amt="29000"/>
            <a:lum/>
          </a:blip>
          <a:srcRect/>
          <a:stretch>
            <a:fillRect t="-9000" b="-9000"/>
          </a:stretch>
        </a:blipFill>
        <a:effectLst/>
      </p:bgPr>
    </p:bg>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solidFill>
                <a:srgbClr val="FFFFFF"/>
              </a:solidFill>
            </a:endParaRPr>
          </a:p>
        </p:txBody>
      </p:sp>
      <p:sp>
        <p:nvSpPr>
          <p:cNvPr id="63491"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63492"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3"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solidFill>
                <a:srgbClr val="FFFFFF"/>
              </a:solidFill>
            </a:endParaRPr>
          </a:p>
        </p:txBody>
      </p:sp>
      <p:sp>
        <p:nvSpPr>
          <p:cNvPr id="63494"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solidFill>
                <a:srgbClr val="FFFFFF"/>
              </a:solidFill>
            </a:endParaRPr>
          </a:p>
        </p:txBody>
      </p:sp>
      <p:sp>
        <p:nvSpPr>
          <p:cNvPr id="63495"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4FA109A-8F9F-4905-9CE2-91D1E93921D5}" type="slidenum">
              <a:rPr lang="en-US">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946740285"/>
      </p:ext>
    </p:extLst>
  </p:cSld>
  <p:clrMap bg1="dk2" tx1="lt1" bg2="dk1" tx2="lt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stretch>
            <a:fillRect t="-9000" b="-9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0" y="1828800"/>
            <a:ext cx="8501827" cy="2900363"/>
          </a:xfrm>
          <a:prstGeom prst="rect">
            <a:avLst/>
          </a:prstGeom>
        </p:spPr>
      </p:pic>
    </p:spTree>
    <p:extLst>
      <p:ext uri="{BB962C8B-B14F-4D97-AF65-F5344CB8AC3E}">
        <p14:creationId xmlns:p14="http://schemas.microsoft.com/office/powerpoint/2010/main" val="1445286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458199" cy="639762"/>
          </a:xfrm>
        </p:spPr>
        <p:txBody>
          <a:bodyPr/>
          <a:lstStyle/>
          <a:p>
            <a:pPr algn="ctr"/>
            <a:r>
              <a:rPr lang="en-US" b="1" dirty="0"/>
              <a:t>KEY </a:t>
            </a:r>
            <a:r>
              <a:rPr lang="en-US" b="1" dirty="0" smtClean="0"/>
              <a:t>POINT</a:t>
            </a:r>
            <a:endParaRPr lang="en-US" dirty="0"/>
          </a:p>
        </p:txBody>
      </p:sp>
      <p:sp>
        <p:nvSpPr>
          <p:cNvPr id="3" name="Content Placeholder 2"/>
          <p:cNvSpPr>
            <a:spLocks noGrp="1"/>
          </p:cNvSpPr>
          <p:nvPr>
            <p:ph idx="1"/>
          </p:nvPr>
        </p:nvSpPr>
        <p:spPr>
          <a:xfrm>
            <a:off x="381000" y="914401"/>
            <a:ext cx="8639175" cy="1371599"/>
          </a:xfrm>
        </p:spPr>
        <p:txBody>
          <a:bodyPr/>
          <a:lstStyle/>
          <a:p>
            <a:pPr lvl="0"/>
            <a:r>
              <a:rPr lang="en-US" sz="2000" dirty="0"/>
              <a:t>For EOQ decision, ACC will ignore Safety Stock if already maintained, however for computing ACC for accounting purposes we would include CC of Safety Stock also. </a:t>
            </a:r>
          </a:p>
          <a:p>
            <a:pPr lvl="0"/>
            <a:r>
              <a:rPr lang="en-US" sz="2000" dirty="0"/>
              <a:t>If examiner gives you, say four options and ask to select best, choose between these four, don’t suggest a new one.</a:t>
            </a:r>
          </a:p>
          <a:p>
            <a:endParaRPr lang="en-US" sz="2000" dirty="0"/>
          </a:p>
        </p:txBody>
      </p:sp>
      <p:sp>
        <p:nvSpPr>
          <p:cNvPr id="4" name="Title 1"/>
          <p:cNvSpPr txBox="1">
            <a:spLocks/>
          </p:cNvSpPr>
          <p:nvPr/>
        </p:nvSpPr>
        <p:spPr bwMode="auto">
          <a:xfrm>
            <a:off x="228600" y="2636838"/>
            <a:ext cx="8686800" cy="6397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lgn="ctr"/>
            <a:r>
              <a:rPr lang="en-US" b="1" dirty="0" smtClean="0"/>
              <a:t>KEY POINT</a:t>
            </a:r>
            <a:endParaRPr lang="en-US" dirty="0"/>
          </a:p>
        </p:txBody>
      </p:sp>
      <p:sp>
        <p:nvSpPr>
          <p:cNvPr id="5" name="Content Placeholder 2"/>
          <p:cNvSpPr txBox="1">
            <a:spLocks/>
          </p:cNvSpPr>
          <p:nvPr/>
        </p:nvSpPr>
        <p:spPr bwMode="auto">
          <a:xfrm>
            <a:off x="381000" y="3276600"/>
            <a:ext cx="8287204" cy="3124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lvl="0">
              <a:spcBef>
                <a:spcPts val="0"/>
              </a:spcBef>
              <a:spcAft>
                <a:spcPts val="800"/>
              </a:spcAft>
            </a:pPr>
            <a:r>
              <a:rPr lang="en-US" sz="2000" dirty="0"/>
              <a:t>Recorder level below the average reorder level would result in high risk and high cost. To economize we would start our computations form average reorder / consumption.</a:t>
            </a:r>
          </a:p>
          <a:p>
            <a:pPr lvl="0">
              <a:spcBef>
                <a:spcPts val="0"/>
              </a:spcBef>
              <a:spcAft>
                <a:spcPts val="800"/>
              </a:spcAft>
            </a:pPr>
            <a:r>
              <a:rPr lang="en-US" sz="2000" dirty="0"/>
              <a:t>Probability is considered in stock out and not carrying cost as it would be double counting otherwise.</a:t>
            </a:r>
          </a:p>
          <a:p>
            <a:pPr lvl="0">
              <a:spcBef>
                <a:spcPts val="0"/>
              </a:spcBef>
              <a:spcAft>
                <a:spcPts val="800"/>
              </a:spcAft>
            </a:pPr>
            <a:r>
              <a:rPr lang="en-US" sz="2000" dirty="0"/>
              <a:t>Probability of number of stock-outs would also depend on the number of orders, therefore, considered in computations.</a:t>
            </a:r>
          </a:p>
          <a:p>
            <a:pPr marL="0" indent="0">
              <a:spcBef>
                <a:spcPts val="0"/>
              </a:spcBef>
              <a:spcAft>
                <a:spcPts val="800"/>
              </a:spcAft>
              <a:buNone/>
            </a:pPr>
            <a:endParaRPr lang="en-US" sz="2000" dirty="0" smtClean="0"/>
          </a:p>
          <a:p>
            <a:pPr marL="0" indent="0">
              <a:spcBef>
                <a:spcPts val="0"/>
              </a:spcBef>
              <a:spcAft>
                <a:spcPts val="800"/>
              </a:spcAft>
              <a:buNone/>
            </a:pPr>
            <a:r>
              <a:rPr lang="en-US" sz="2000" b="1" dirty="0" smtClean="0"/>
              <a:t>      </a:t>
            </a:r>
            <a:r>
              <a:rPr lang="en-US" sz="2000" b="1" dirty="0"/>
              <a:t>Class Work 1</a:t>
            </a:r>
          </a:p>
          <a:p>
            <a:endParaRPr lang="en-US" sz="1600" dirty="0"/>
          </a:p>
        </p:txBody>
      </p:sp>
    </p:spTree>
    <p:extLst>
      <p:ext uri="{BB962C8B-B14F-4D97-AF65-F5344CB8AC3E}">
        <p14:creationId xmlns:p14="http://schemas.microsoft.com/office/powerpoint/2010/main" val="105309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fade">
                                      <p:cBhvr>
                                        <p:cTn id="28" dur="1000"/>
                                        <p:tgtEl>
                                          <p:spTgt spid="5">
                                            <p:txEl>
                                              <p:pRg st="0" end="0"/>
                                            </p:txEl>
                                          </p:spTgt>
                                        </p:tgtEl>
                                      </p:cBhvr>
                                    </p:animEffect>
                                    <p:anim calcmode="lin" valueType="num">
                                      <p:cBhvr>
                                        <p:cTn id="2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Effect transition="in" filter="fade">
                                      <p:cBhvr>
                                        <p:cTn id="35" dur="1000"/>
                                        <p:tgtEl>
                                          <p:spTgt spid="5">
                                            <p:txEl>
                                              <p:pRg st="1" end="1"/>
                                            </p:txEl>
                                          </p:spTgt>
                                        </p:tgtEl>
                                      </p:cBhvr>
                                    </p:animEffect>
                                    <p:anim calcmode="lin" valueType="num">
                                      <p:cBhvr>
                                        <p:cTn id="36"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anim calcmode="lin" valueType="num">
                                      <p:cBhvr>
                                        <p:cTn id="4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LABOUR COSTING</a:t>
            </a:r>
            <a:r>
              <a:rPr lang="en-US" b="1" dirty="0"/>
              <a:t/>
            </a:r>
            <a:br>
              <a:rPr lang="en-US" b="1" dirty="0"/>
            </a:br>
            <a:endParaRPr lang="en-US" dirty="0"/>
          </a:p>
        </p:txBody>
      </p:sp>
      <p:sp>
        <p:nvSpPr>
          <p:cNvPr id="3" name="Content Placeholder 2"/>
          <p:cNvSpPr>
            <a:spLocks noGrp="1"/>
          </p:cNvSpPr>
          <p:nvPr>
            <p:ph idx="1"/>
          </p:nvPr>
        </p:nvSpPr>
        <p:spPr>
          <a:xfrm>
            <a:off x="381000" y="1143000"/>
            <a:ext cx="8486775" cy="4525963"/>
          </a:xfrm>
        </p:spPr>
        <p:txBody>
          <a:bodyPr/>
          <a:lstStyle/>
          <a:p>
            <a:pPr marL="0" indent="0">
              <a:buNone/>
            </a:pPr>
            <a:r>
              <a:rPr lang="en-US" sz="2000" b="1" dirty="0"/>
              <a:t>INCENTIVE WAGE PLANS</a:t>
            </a:r>
            <a:endParaRPr lang="en-US" sz="2000" dirty="0"/>
          </a:p>
          <a:p>
            <a:pPr marL="0" indent="0" algn="just">
              <a:buNone/>
            </a:pPr>
            <a:r>
              <a:rPr lang="en-US" sz="2000" dirty="0"/>
              <a:t>These are the plan adopted by management to give monetary and non-monetary incentives to workers in order to stimulate production and encourage efficiency and economy thus resulting in higher total wage for the worker and lower labor cost per unit for the management</a:t>
            </a:r>
          </a:p>
          <a:p>
            <a:pPr marL="0" indent="0">
              <a:buNone/>
            </a:pPr>
            <a:endParaRPr lang="en-US" sz="2000" b="1" dirty="0" smtClean="0"/>
          </a:p>
          <a:p>
            <a:pPr marL="0" indent="0">
              <a:buNone/>
            </a:pPr>
            <a:r>
              <a:rPr lang="en-US" sz="2000" b="1" dirty="0" smtClean="0"/>
              <a:t>	Two </a:t>
            </a:r>
            <a:r>
              <a:rPr lang="en-US" sz="2000" b="1" dirty="0"/>
              <a:t>most common Incentive Wage Plans are</a:t>
            </a:r>
            <a:endParaRPr lang="en-US" sz="2000" dirty="0"/>
          </a:p>
          <a:p>
            <a:pPr lvl="1"/>
            <a:r>
              <a:rPr lang="en-US" sz="2000" dirty="0"/>
              <a:t>Halsey Premium Plan (x % of Time Saved is paid as Bonus</a:t>
            </a:r>
            <a:r>
              <a:rPr lang="en-US" sz="2000" dirty="0" smtClean="0"/>
              <a:t>)</a:t>
            </a:r>
          </a:p>
          <a:p>
            <a:pPr marL="457200" lvl="1" indent="0">
              <a:lnSpc>
                <a:spcPct val="50000"/>
              </a:lnSpc>
              <a:buNone/>
            </a:pPr>
            <a:endParaRPr lang="en-US" sz="2000" dirty="0"/>
          </a:p>
          <a:p>
            <a:pPr lvl="1" algn="just"/>
            <a:r>
              <a:rPr lang="en-US" sz="2000" dirty="0"/>
              <a:t>Roman Premium Plan (Wage Rate revised as a % of efficiency above standard)</a:t>
            </a:r>
          </a:p>
          <a:p>
            <a:endParaRPr lang="en-US" sz="2000" dirty="0"/>
          </a:p>
        </p:txBody>
      </p:sp>
    </p:spTree>
    <p:extLst>
      <p:ext uri="{BB962C8B-B14F-4D97-AF65-F5344CB8AC3E}">
        <p14:creationId xmlns:p14="http://schemas.microsoft.com/office/powerpoint/2010/main" val="37348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685800"/>
          </a:xfrm>
        </p:spPr>
        <p:txBody>
          <a:bodyPr/>
          <a:lstStyle/>
          <a:p>
            <a:pPr algn="ctr"/>
            <a:r>
              <a:rPr lang="en-US" b="1" dirty="0" smtClean="0"/>
              <a:t>OVERTIME</a:t>
            </a:r>
            <a:endParaRPr lang="en-US" dirty="0"/>
          </a:p>
        </p:txBody>
      </p:sp>
      <p:sp>
        <p:nvSpPr>
          <p:cNvPr id="3" name="Content Placeholder 2"/>
          <p:cNvSpPr>
            <a:spLocks noGrp="1"/>
          </p:cNvSpPr>
          <p:nvPr>
            <p:ph idx="1"/>
          </p:nvPr>
        </p:nvSpPr>
        <p:spPr>
          <a:xfrm>
            <a:off x="685801" y="1219201"/>
            <a:ext cx="8077200" cy="2590800"/>
          </a:xfrm>
        </p:spPr>
        <p:txBody>
          <a:bodyPr/>
          <a:lstStyle/>
          <a:p>
            <a:pPr marL="0" indent="0" algn="just">
              <a:buNone/>
            </a:pPr>
            <a:r>
              <a:rPr lang="en-US" sz="2000" dirty="0"/>
              <a:t>The actual time worked by a worker may exceed the standard shift (specifically given, if applicable). The hours in excess of standard shift are called overtime hours. These hours are normally paid at a premium i.e. x% of the basic hourly rate</a:t>
            </a:r>
            <a:r>
              <a:rPr lang="en-US" sz="2000" dirty="0" smtClean="0"/>
              <a:t>.</a:t>
            </a:r>
          </a:p>
          <a:p>
            <a:pPr algn="just"/>
            <a:endParaRPr lang="en-US" sz="2000" dirty="0"/>
          </a:p>
          <a:p>
            <a:pPr marL="0" indent="0" algn="just">
              <a:buNone/>
            </a:pPr>
            <a:r>
              <a:rPr lang="en-US" sz="2000" dirty="0"/>
              <a:t>Overtime is always assumed to be productive, therefore normal wage rate for overtime is treated as Direct Labour Cost. Also, if overtime is unavoidable e.g. because of extra order, the premium is treated as Direct </a:t>
            </a:r>
            <a:r>
              <a:rPr lang="en-US" sz="2000" dirty="0" smtClean="0"/>
              <a:t>Labour </a:t>
            </a:r>
            <a:r>
              <a:rPr lang="en-US" sz="2000" dirty="0"/>
              <a:t>Cost. However, if the overtime is avoidable by planning and control e.g. non-availability of raw material, the premium is charged to FOH.</a:t>
            </a:r>
          </a:p>
          <a:p>
            <a:pPr algn="just"/>
            <a:endParaRPr lang="en-US" sz="2000" dirty="0"/>
          </a:p>
        </p:txBody>
      </p:sp>
    </p:spTree>
    <p:extLst>
      <p:ext uri="{BB962C8B-B14F-4D97-AF65-F5344CB8AC3E}">
        <p14:creationId xmlns:p14="http://schemas.microsoft.com/office/powerpoint/2010/main" val="239374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10600" cy="608856"/>
          </a:xfrm>
        </p:spPr>
        <p:txBody>
          <a:bodyPr/>
          <a:lstStyle/>
          <a:p>
            <a:pPr algn="ctr"/>
            <a:r>
              <a:rPr lang="en-US" sz="2000" b="1" dirty="0"/>
              <a:t>LEARNING </a:t>
            </a:r>
            <a:r>
              <a:rPr lang="en-US" sz="2000" b="1" dirty="0" smtClean="0"/>
              <a:t>CURVE</a:t>
            </a:r>
            <a:endParaRPr lang="en-US" sz="2000" dirty="0"/>
          </a:p>
        </p:txBody>
      </p:sp>
      <p:sp>
        <p:nvSpPr>
          <p:cNvPr id="5" name="Rectangle 1"/>
          <p:cNvSpPr>
            <a:spLocks noChangeArrowheads="1"/>
          </p:cNvSpPr>
          <p:nvPr/>
        </p:nvSpPr>
        <p:spPr bwMode="auto">
          <a:xfrm>
            <a:off x="304799" y="762744"/>
            <a:ext cx="8610601"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Example: an 80% learning curve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50000"/>
              </a:lnSpc>
              <a:spcBef>
                <a:spcPct val="0"/>
              </a:spcBef>
              <a:spcAft>
                <a:spcPct val="0"/>
              </a:spcAft>
              <a:buClrTx/>
              <a:buSzTx/>
              <a:buFontTx/>
              <a:buNone/>
              <a:tabLst>
                <a:tab pos="914400" algn="l"/>
              </a:tabLst>
            </a:pP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first unit of output of a new product requires 100 hours. An 80% learning curve applies. The production times would be as follows: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68666910"/>
              </p:ext>
            </p:extLst>
          </p:nvPr>
        </p:nvGraphicFramePr>
        <p:xfrm>
          <a:off x="304800" y="2086184"/>
          <a:ext cx="8686800" cy="3968429"/>
        </p:xfrm>
        <a:graphic>
          <a:graphicData uri="http://schemas.openxmlformats.org/drawingml/2006/table">
            <a:tbl>
              <a:tblPr firstRow="1" bandRow="1">
                <a:tableStyleId>{5C22544A-7EE6-4342-B048-85BDC9FD1C3A}</a:tableStyleId>
              </a:tblPr>
              <a:tblGrid>
                <a:gridCol w="1524000"/>
                <a:gridCol w="762000"/>
                <a:gridCol w="1524000"/>
                <a:gridCol w="685800"/>
                <a:gridCol w="1380564"/>
                <a:gridCol w="753036"/>
                <a:gridCol w="2057400"/>
              </a:tblGrid>
              <a:tr h="1190416">
                <a:tc>
                  <a:txBody>
                    <a:bodyPr/>
                    <a:lstStyle/>
                    <a:p>
                      <a:pPr algn="ctr"/>
                      <a:r>
                        <a:rPr lang="en-US" sz="1800" b="1" kern="1200" dirty="0" smtClean="0">
                          <a:solidFill>
                            <a:schemeClr val="lt1"/>
                          </a:solidFill>
                          <a:effectLst/>
                          <a:latin typeface="+mn-lt"/>
                          <a:ea typeface="+mn-ea"/>
                          <a:cs typeface="+mn-cs"/>
                        </a:rPr>
                        <a:t>Cumulative</a:t>
                      </a:r>
                    </a:p>
                    <a:p>
                      <a:pPr algn="ctr"/>
                      <a:r>
                        <a:rPr lang="en-US" sz="1800" b="1" kern="1200" dirty="0" smtClean="0">
                          <a:solidFill>
                            <a:schemeClr val="lt1"/>
                          </a:solidFill>
                          <a:effectLst/>
                          <a:latin typeface="+mn-lt"/>
                          <a:ea typeface="+mn-ea"/>
                          <a:cs typeface="+mn-cs"/>
                        </a:rPr>
                        <a:t>Number of units</a:t>
                      </a:r>
                    </a:p>
                    <a:p>
                      <a:pPr algn="ctr"/>
                      <a:r>
                        <a:rPr lang="en-US" sz="1800" b="1" kern="1200" dirty="0" smtClean="0">
                          <a:solidFill>
                            <a:schemeClr val="lt1"/>
                          </a:solidFill>
                          <a:effectLst/>
                          <a:latin typeface="+mn-lt"/>
                          <a:ea typeface="+mn-ea"/>
                          <a:cs typeface="+mn-cs"/>
                        </a:rPr>
                        <a:t>produced</a:t>
                      </a:r>
                      <a:endParaRPr lang="en-US" sz="1800" dirty="0"/>
                    </a:p>
                  </a:txBody>
                  <a:tcPr/>
                </a:tc>
                <a:tc>
                  <a:txBody>
                    <a:bodyPr/>
                    <a:lstStyle/>
                    <a:p>
                      <a:pPr algn="ctr"/>
                      <a:endParaRPr lang="en-US" sz="1800" dirty="0"/>
                    </a:p>
                  </a:txBody>
                  <a:tcPr/>
                </a:tc>
                <a:tc>
                  <a:txBody>
                    <a:bodyPr/>
                    <a:lstStyle/>
                    <a:p>
                      <a:pPr algn="ctr"/>
                      <a:r>
                        <a:rPr lang="en-US" sz="1800" b="1" kern="1200" dirty="0" smtClean="0">
                          <a:solidFill>
                            <a:schemeClr val="lt1"/>
                          </a:solidFill>
                          <a:effectLst/>
                          <a:latin typeface="+mn-lt"/>
                          <a:ea typeface="+mn-ea"/>
                          <a:cs typeface="+mn-cs"/>
                        </a:rPr>
                        <a:t>Cumulative avg. time</a:t>
                      </a:r>
                    </a:p>
                    <a:p>
                      <a:pPr algn="ctr"/>
                      <a:r>
                        <a:rPr lang="en-US" sz="1800" b="1" kern="1200" dirty="0" smtClean="0">
                          <a:solidFill>
                            <a:schemeClr val="lt1"/>
                          </a:solidFill>
                          <a:effectLst/>
                          <a:latin typeface="+mn-lt"/>
                          <a:ea typeface="+mn-ea"/>
                          <a:cs typeface="+mn-cs"/>
                        </a:rPr>
                        <a:t>required per unit</a:t>
                      </a:r>
                      <a:endParaRPr lang="en-US" sz="1800" dirty="0"/>
                    </a:p>
                  </a:txBody>
                  <a:tcPr/>
                </a:tc>
                <a:tc>
                  <a:txBody>
                    <a:bodyPr/>
                    <a:lstStyle/>
                    <a:p>
                      <a:pPr algn="ctr"/>
                      <a:endParaRPr lang="en-US" sz="1800" dirty="0"/>
                    </a:p>
                  </a:txBody>
                  <a:tcPr/>
                </a:tc>
                <a:tc>
                  <a:txBody>
                    <a:bodyPr/>
                    <a:lstStyle/>
                    <a:p>
                      <a:pPr algn="ctr"/>
                      <a:r>
                        <a:rPr lang="en-US" sz="1800" b="1" kern="1200" dirty="0" smtClean="0">
                          <a:solidFill>
                            <a:schemeClr val="lt1"/>
                          </a:solidFill>
                          <a:effectLst/>
                          <a:latin typeface="+mn-lt"/>
                          <a:ea typeface="+mn-ea"/>
                          <a:cs typeface="+mn-cs"/>
                        </a:rPr>
                        <a:t>Cumulative</a:t>
                      </a:r>
                    </a:p>
                    <a:p>
                      <a:pPr algn="ctr"/>
                      <a:r>
                        <a:rPr lang="en-US" sz="1800" b="1" kern="1200" dirty="0" smtClean="0">
                          <a:solidFill>
                            <a:schemeClr val="lt1"/>
                          </a:solidFill>
                          <a:effectLst/>
                          <a:latin typeface="+mn-lt"/>
                          <a:ea typeface="+mn-ea"/>
                          <a:cs typeface="+mn-cs"/>
                        </a:rPr>
                        <a:t>Total time</a:t>
                      </a:r>
                    </a:p>
                    <a:p>
                      <a:pPr algn="ctr"/>
                      <a:r>
                        <a:rPr lang="en-US" sz="1800" b="1" kern="1200" dirty="0" smtClean="0">
                          <a:solidFill>
                            <a:schemeClr val="lt1"/>
                          </a:solidFill>
                          <a:effectLst/>
                          <a:latin typeface="+mn-lt"/>
                          <a:ea typeface="+mn-ea"/>
                          <a:cs typeface="+mn-cs"/>
                        </a:rPr>
                        <a:t>Required</a:t>
                      </a:r>
                      <a:endParaRPr lang="en-US" sz="1800" dirty="0"/>
                    </a:p>
                  </a:txBody>
                  <a:tcPr/>
                </a:tc>
                <a:tc>
                  <a:txBody>
                    <a:bodyPr/>
                    <a:lstStyle/>
                    <a:p>
                      <a:pPr algn="ctr"/>
                      <a:endParaRPr lang="en-US" sz="1800" dirty="0"/>
                    </a:p>
                  </a:txBody>
                  <a:tcPr/>
                </a:tc>
                <a:tc>
                  <a:txBody>
                    <a:bodyPr/>
                    <a:lstStyle/>
                    <a:p>
                      <a:pPr algn="ctr"/>
                      <a:r>
                        <a:rPr lang="en-US" sz="1800" b="1" kern="1200" dirty="0" smtClean="0">
                          <a:solidFill>
                            <a:schemeClr val="lt1"/>
                          </a:solidFill>
                          <a:effectLst/>
                          <a:latin typeface="+mn-lt"/>
                          <a:ea typeface="+mn-ea"/>
                          <a:cs typeface="+mn-cs"/>
                        </a:rPr>
                        <a:t>Incremental time for</a:t>
                      </a:r>
                    </a:p>
                    <a:p>
                      <a:pPr algn="ctr"/>
                      <a:r>
                        <a:rPr lang="en-US" sz="1800" b="1" kern="1200" dirty="0" smtClean="0">
                          <a:solidFill>
                            <a:schemeClr val="lt1"/>
                          </a:solidFill>
                          <a:effectLst/>
                          <a:latin typeface="+mn-lt"/>
                          <a:ea typeface="+mn-ea"/>
                          <a:cs typeface="+mn-cs"/>
                        </a:rPr>
                        <a:t>additional units</a:t>
                      </a:r>
                      <a:endParaRPr lang="en-US" sz="1800" dirty="0"/>
                    </a:p>
                  </a:txBody>
                  <a:tcPr/>
                </a:tc>
              </a:tr>
              <a:tr h="533400">
                <a:tc>
                  <a:txBody>
                    <a:bodyPr/>
                    <a:lstStyle/>
                    <a:p>
                      <a:pPr marL="0" marR="0" algn="ctr">
                        <a:spcBef>
                          <a:spcPts val="600"/>
                        </a:spcBef>
                        <a:spcAft>
                          <a:spcPts val="0"/>
                        </a:spcAft>
                      </a:pPr>
                      <a:r>
                        <a:rPr lang="en-US" sz="1800" dirty="0">
                          <a:effectLst/>
                          <a:latin typeface="Times New Roman"/>
                          <a:ea typeface="Times New Roman"/>
                        </a:rPr>
                        <a:t>1</a:t>
                      </a:r>
                    </a:p>
                  </a:txBody>
                  <a:tcPr marL="68580" marR="68580" marT="0" marB="0" anchor="ctr"/>
                </a:tc>
                <a:tc>
                  <a:txBody>
                    <a:bodyPr/>
                    <a:lstStyle/>
                    <a:p>
                      <a:pPr marL="0" marR="0">
                        <a:spcBef>
                          <a:spcPts val="600"/>
                        </a:spcBef>
                        <a:spcAft>
                          <a:spcPts val="0"/>
                        </a:spcAft>
                      </a:pPr>
                      <a:r>
                        <a:rPr lang="en-US" sz="1800" dirty="0">
                          <a:effectLst/>
                          <a:latin typeface="Times New Roman"/>
                          <a:ea typeface="Times New Roman"/>
                        </a:rPr>
                        <a:t> </a:t>
                      </a:r>
                    </a:p>
                  </a:txBody>
                  <a:tcPr marL="68580" marR="68580" marT="0" marB="0" anchor="ctr"/>
                </a:tc>
                <a:tc>
                  <a:txBody>
                    <a:bodyPr/>
                    <a:lstStyle/>
                    <a:p>
                      <a:pPr marL="0" marR="0" algn="ctr">
                        <a:spcBef>
                          <a:spcPts val="600"/>
                        </a:spcBef>
                        <a:spcAft>
                          <a:spcPts val="0"/>
                        </a:spcAft>
                      </a:pPr>
                      <a:r>
                        <a:rPr lang="en-US" sz="1800" dirty="0">
                          <a:effectLst/>
                          <a:latin typeface="Times New Roman"/>
                          <a:ea typeface="Times New Roman"/>
                        </a:rPr>
                        <a:t>100.0</a:t>
                      </a:r>
                    </a:p>
                  </a:txBody>
                  <a:tcPr marL="68580" marR="68580" marT="0" marB="0" anchor="ctr"/>
                </a:tc>
                <a:tc>
                  <a:txBody>
                    <a:bodyPr/>
                    <a:lstStyle/>
                    <a:p>
                      <a:pPr marL="0" marR="0" algn="ctr">
                        <a:spcBef>
                          <a:spcPts val="600"/>
                        </a:spcBef>
                        <a:spcAft>
                          <a:spcPts val="0"/>
                        </a:spcAft>
                      </a:pPr>
                      <a:r>
                        <a:rPr lang="en-US" sz="1800" dirty="0">
                          <a:effectLst/>
                          <a:latin typeface="Times New Roman"/>
                          <a:ea typeface="Times New Roman"/>
                        </a:rPr>
                        <a:t>(x1)</a:t>
                      </a:r>
                    </a:p>
                  </a:txBody>
                  <a:tcPr marL="68580" marR="68580" marT="0" marB="0" anchor="ctr"/>
                </a:tc>
                <a:tc>
                  <a:txBody>
                    <a:bodyPr/>
                    <a:lstStyle/>
                    <a:p>
                      <a:pPr marL="0" marR="0" algn="ctr">
                        <a:spcBef>
                          <a:spcPts val="600"/>
                        </a:spcBef>
                        <a:spcAft>
                          <a:spcPts val="0"/>
                        </a:spcAft>
                      </a:pPr>
                      <a:r>
                        <a:rPr lang="en-US" sz="1800" dirty="0">
                          <a:effectLst/>
                          <a:latin typeface="Times New Roman"/>
                          <a:ea typeface="Times New Roman"/>
                        </a:rPr>
                        <a:t>100.0</a:t>
                      </a:r>
                    </a:p>
                  </a:txBody>
                  <a:tcPr marL="68580" marR="68580" marT="0" marB="0" anchor="ctr"/>
                </a:tc>
                <a:tc>
                  <a:txBody>
                    <a:bodyPr/>
                    <a:lstStyle/>
                    <a:p>
                      <a:pPr marL="0" marR="0" algn="ctr">
                        <a:spcBef>
                          <a:spcPts val="600"/>
                        </a:spcBef>
                        <a:spcAft>
                          <a:spcPts val="0"/>
                        </a:spcAft>
                      </a:pPr>
                      <a:r>
                        <a:rPr lang="en-US" sz="1800" dirty="0">
                          <a:effectLst/>
                          <a:latin typeface="Times New Roman"/>
                          <a:ea typeface="Times New Roman"/>
                        </a:rPr>
                        <a:t> </a:t>
                      </a:r>
                    </a:p>
                  </a:txBody>
                  <a:tcPr marL="68580" marR="68580" marT="0" marB="0" anchor="ctr"/>
                </a:tc>
                <a:tc>
                  <a:txBody>
                    <a:bodyPr/>
                    <a:lstStyle/>
                    <a:p>
                      <a:pPr marL="0" marR="0" algn="ctr">
                        <a:spcBef>
                          <a:spcPts val="600"/>
                        </a:spcBef>
                        <a:spcAft>
                          <a:spcPts val="0"/>
                        </a:spcAft>
                      </a:pPr>
                      <a:endParaRPr lang="en-US" sz="1800" dirty="0">
                        <a:effectLst/>
                        <a:latin typeface="Times New Roman"/>
                        <a:ea typeface="Times New Roman"/>
                      </a:endParaRPr>
                    </a:p>
                  </a:txBody>
                  <a:tcPr marL="68580" marR="68580" marT="0" marB="0" anchor="ctr"/>
                </a:tc>
              </a:tr>
              <a:tr h="685800">
                <a:tc>
                  <a:txBody>
                    <a:bodyPr/>
                    <a:lstStyle/>
                    <a:p>
                      <a:pPr marL="0" marR="0" algn="ctr">
                        <a:spcBef>
                          <a:spcPts val="0"/>
                        </a:spcBef>
                        <a:spcAft>
                          <a:spcPts val="0"/>
                        </a:spcAft>
                      </a:pPr>
                      <a:r>
                        <a:rPr lang="en-US" sz="1800" dirty="0">
                          <a:effectLst/>
                          <a:latin typeface="Times New Roman"/>
                          <a:ea typeface="Times New Roman"/>
                        </a:rPr>
                        <a:t>2*</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(80%)</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80.0</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(x2)</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160.0</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60.0</a:t>
                      </a:r>
                    </a:p>
                  </a:txBody>
                  <a:tcPr marL="68580" marR="68580" marT="0" marB="0" anchor="ctr"/>
                </a:tc>
                <a:tc>
                  <a:txBody>
                    <a:bodyPr/>
                    <a:lstStyle/>
                    <a:p>
                      <a:pPr marL="0" marR="0" algn="ctr" defTabSz="914400" rtl="0" eaLnBrk="1" latinLnBrk="0" hangingPunct="1">
                        <a:spcBef>
                          <a:spcPts val="0"/>
                        </a:spcBef>
                        <a:spcAft>
                          <a:spcPts val="0"/>
                        </a:spcAft>
                      </a:pPr>
                      <a:r>
                        <a:rPr lang="en-US" sz="1800" kern="1200" dirty="0">
                          <a:solidFill>
                            <a:schemeClr val="dk1"/>
                          </a:solidFill>
                          <a:effectLst/>
                          <a:latin typeface="Times New Roman"/>
                          <a:ea typeface="Times New Roman"/>
                          <a:cs typeface="+mn-cs"/>
                        </a:rPr>
                        <a:t>(for 1 extra unit)</a:t>
                      </a:r>
                    </a:p>
                  </a:txBody>
                  <a:tcPr marL="68580" marR="68580" marT="0" marB="0"/>
                </a:tc>
              </a:tr>
              <a:tr h="735853">
                <a:tc>
                  <a:txBody>
                    <a:bodyPr/>
                    <a:lstStyle/>
                    <a:p>
                      <a:pPr marL="0" marR="0" algn="ctr">
                        <a:spcBef>
                          <a:spcPts val="0"/>
                        </a:spcBef>
                        <a:spcAft>
                          <a:spcPts val="0"/>
                        </a:spcAft>
                      </a:pPr>
                      <a:r>
                        <a:rPr lang="en-US" sz="1800" dirty="0">
                          <a:effectLst/>
                          <a:latin typeface="Times New Roman"/>
                          <a:ea typeface="Times New Roman"/>
                        </a:rPr>
                        <a:t>4*</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(80%)</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64.0</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(x4)</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256.0</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96.0</a:t>
                      </a:r>
                    </a:p>
                  </a:txBody>
                  <a:tcPr marL="68580" marR="68580" marT="0" marB="0" anchor="ctr"/>
                </a:tc>
                <a:tc>
                  <a:txBody>
                    <a:bodyPr/>
                    <a:lstStyle/>
                    <a:p>
                      <a:pPr marL="0" marR="0" algn="ctr" defTabSz="914400" rtl="0" eaLnBrk="1" latinLnBrk="0" hangingPunct="1">
                        <a:spcBef>
                          <a:spcPts val="0"/>
                        </a:spcBef>
                        <a:spcAft>
                          <a:spcPts val="0"/>
                        </a:spcAft>
                      </a:pPr>
                      <a:r>
                        <a:rPr lang="en-US" sz="1800" kern="1200" dirty="0">
                          <a:solidFill>
                            <a:schemeClr val="dk1"/>
                          </a:solidFill>
                          <a:effectLst/>
                          <a:latin typeface="Times New Roman"/>
                          <a:ea typeface="Times New Roman"/>
                          <a:cs typeface="+mn-cs"/>
                        </a:rPr>
                        <a:t>(for 2 extra units) 80% of 60 i.e.48 </a:t>
                      </a:r>
                      <a:r>
                        <a:rPr lang="en-US" sz="1800" kern="1200" dirty="0" err="1" smtClean="0">
                          <a:solidFill>
                            <a:schemeClr val="dk1"/>
                          </a:solidFill>
                          <a:effectLst/>
                          <a:latin typeface="Times New Roman"/>
                          <a:ea typeface="Times New Roman"/>
                          <a:cs typeface="+mn-cs"/>
                        </a:rPr>
                        <a:t>p.u</a:t>
                      </a:r>
                      <a:r>
                        <a:rPr lang="en-US" sz="1800" kern="1200" dirty="0" smtClean="0">
                          <a:solidFill>
                            <a:schemeClr val="dk1"/>
                          </a:solidFill>
                          <a:effectLst/>
                          <a:latin typeface="Times New Roman"/>
                          <a:ea typeface="Times New Roman"/>
                          <a:cs typeface="+mn-cs"/>
                        </a:rPr>
                        <a:t>.</a:t>
                      </a:r>
                      <a:endParaRPr lang="en-US" sz="1800" kern="1200" dirty="0">
                        <a:solidFill>
                          <a:schemeClr val="dk1"/>
                        </a:solidFill>
                        <a:effectLst/>
                        <a:latin typeface="Times New Roman"/>
                        <a:ea typeface="Times New Roman"/>
                        <a:cs typeface="+mn-cs"/>
                      </a:endParaRPr>
                    </a:p>
                  </a:txBody>
                  <a:tcPr marL="68580" marR="68580" marT="0" marB="0"/>
                </a:tc>
              </a:tr>
              <a:tr h="735853">
                <a:tc>
                  <a:txBody>
                    <a:bodyPr/>
                    <a:lstStyle/>
                    <a:p>
                      <a:pPr marL="0" marR="0" algn="ctr">
                        <a:spcBef>
                          <a:spcPts val="0"/>
                        </a:spcBef>
                        <a:spcAft>
                          <a:spcPts val="0"/>
                        </a:spcAft>
                      </a:pPr>
                      <a:r>
                        <a:rPr lang="en-US" sz="1800">
                          <a:effectLst/>
                          <a:latin typeface="Times New Roman"/>
                          <a:ea typeface="Times New Roman"/>
                        </a:rPr>
                        <a:t>8*</a:t>
                      </a:r>
                    </a:p>
                  </a:txBody>
                  <a:tcPr marL="68580" marR="68580" marT="0" marB="0" anchor="ctr"/>
                </a:tc>
                <a:tc>
                  <a:txBody>
                    <a:bodyPr/>
                    <a:lstStyle/>
                    <a:p>
                      <a:pPr marL="0" marR="0" algn="ctr">
                        <a:spcBef>
                          <a:spcPts val="0"/>
                        </a:spcBef>
                        <a:spcAft>
                          <a:spcPts val="0"/>
                        </a:spcAft>
                      </a:pPr>
                      <a:r>
                        <a:rPr lang="en-US" sz="1800">
                          <a:effectLst/>
                          <a:latin typeface="Times New Roman"/>
                          <a:ea typeface="Times New Roman"/>
                        </a:rPr>
                        <a:t>(80%)</a:t>
                      </a:r>
                    </a:p>
                  </a:txBody>
                  <a:tcPr marL="68580" marR="68580" marT="0" marB="0" anchor="ctr"/>
                </a:tc>
                <a:tc>
                  <a:txBody>
                    <a:bodyPr/>
                    <a:lstStyle/>
                    <a:p>
                      <a:pPr marL="0" marR="0" algn="ctr">
                        <a:spcBef>
                          <a:spcPts val="0"/>
                        </a:spcBef>
                        <a:spcAft>
                          <a:spcPts val="0"/>
                        </a:spcAft>
                      </a:pPr>
                      <a:r>
                        <a:rPr lang="en-US" sz="1800">
                          <a:effectLst/>
                          <a:latin typeface="Times New Roman"/>
                          <a:ea typeface="Times New Roman"/>
                        </a:rPr>
                        <a:t>51.2</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(x8)</a:t>
                      </a:r>
                    </a:p>
                  </a:txBody>
                  <a:tcPr marL="68580" marR="68580" marT="0" marB="0" anchor="ctr"/>
                </a:tc>
                <a:tc>
                  <a:txBody>
                    <a:bodyPr/>
                    <a:lstStyle/>
                    <a:p>
                      <a:pPr marL="0" marR="0" algn="ctr">
                        <a:spcBef>
                          <a:spcPts val="0"/>
                        </a:spcBef>
                        <a:spcAft>
                          <a:spcPts val="0"/>
                        </a:spcAft>
                      </a:pPr>
                      <a:r>
                        <a:rPr lang="en-US" sz="1800">
                          <a:effectLst/>
                          <a:latin typeface="Times New Roman"/>
                          <a:ea typeface="Times New Roman"/>
                        </a:rPr>
                        <a:t>409.6</a:t>
                      </a:r>
                    </a:p>
                  </a:txBody>
                  <a:tcPr marL="68580" marR="68580" marT="0" marB="0" anchor="ctr"/>
                </a:tc>
                <a:tc>
                  <a:txBody>
                    <a:bodyPr/>
                    <a:lstStyle/>
                    <a:p>
                      <a:pPr marL="0" marR="0" algn="ctr">
                        <a:spcBef>
                          <a:spcPts val="0"/>
                        </a:spcBef>
                        <a:spcAft>
                          <a:spcPts val="0"/>
                        </a:spcAft>
                      </a:pPr>
                      <a:r>
                        <a:rPr lang="en-US" sz="1800" dirty="0">
                          <a:effectLst/>
                          <a:latin typeface="Times New Roman"/>
                          <a:ea typeface="Times New Roman"/>
                        </a:rPr>
                        <a:t>153.6</a:t>
                      </a:r>
                    </a:p>
                  </a:txBody>
                  <a:tcPr marL="68580" marR="68580" marT="0" marB="0" anchor="ctr"/>
                </a:tc>
                <a:tc>
                  <a:txBody>
                    <a:bodyPr/>
                    <a:lstStyle/>
                    <a:p>
                      <a:pPr marL="0" marR="0" algn="ctr" defTabSz="914400" rtl="0" eaLnBrk="1" latinLnBrk="0" hangingPunct="1">
                        <a:spcBef>
                          <a:spcPts val="0"/>
                        </a:spcBef>
                        <a:spcAft>
                          <a:spcPts val="0"/>
                        </a:spcAft>
                      </a:pPr>
                      <a:r>
                        <a:rPr lang="en-US" sz="1800" kern="1200" dirty="0">
                          <a:solidFill>
                            <a:schemeClr val="dk1"/>
                          </a:solidFill>
                          <a:effectLst/>
                          <a:latin typeface="Times New Roman"/>
                          <a:ea typeface="Times New Roman"/>
                          <a:cs typeface="+mn-cs"/>
                        </a:rPr>
                        <a:t>(for 4 extra units) 80% of 48 i.e. 38.4 </a:t>
                      </a:r>
                      <a:r>
                        <a:rPr lang="en-US" sz="1800" kern="1200" dirty="0" err="1">
                          <a:solidFill>
                            <a:schemeClr val="dk1"/>
                          </a:solidFill>
                          <a:effectLst/>
                          <a:latin typeface="Times New Roman"/>
                          <a:ea typeface="Times New Roman"/>
                          <a:cs typeface="+mn-cs"/>
                        </a:rPr>
                        <a:t>p.u</a:t>
                      </a:r>
                      <a:endParaRPr lang="en-US" sz="1800" kern="1200" dirty="0">
                        <a:solidFill>
                          <a:schemeClr val="dk1"/>
                        </a:solidFill>
                        <a:effectLst/>
                        <a:latin typeface="Times New Roman"/>
                        <a:ea typeface="Times New Roman"/>
                        <a:cs typeface="+mn-cs"/>
                      </a:endParaRPr>
                    </a:p>
                  </a:txBody>
                  <a:tcPr marL="68580" marR="68580" marT="0" marB="0"/>
                </a:tc>
              </a:tr>
            </a:tbl>
          </a:graphicData>
        </a:graphic>
      </p:graphicFrame>
    </p:spTree>
    <p:extLst>
      <p:ext uri="{BB962C8B-B14F-4D97-AF65-F5344CB8AC3E}">
        <p14:creationId xmlns:p14="http://schemas.microsoft.com/office/powerpoint/2010/main" val="2684936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762000"/>
          </a:xfrm>
        </p:spPr>
        <p:txBody>
          <a:bodyPr/>
          <a:lstStyle/>
          <a:p>
            <a:pPr algn="ctr"/>
            <a:r>
              <a:rPr lang="en-US" sz="2800" b="1" dirty="0"/>
              <a:t>The algebraic </a:t>
            </a:r>
            <a:r>
              <a:rPr lang="en-US" sz="2800" b="1" dirty="0" smtClean="0"/>
              <a:t>approach</a:t>
            </a:r>
            <a:endParaRPr lang="en-US" sz="4000" dirty="0"/>
          </a:p>
        </p:txBody>
      </p:sp>
      <p:sp>
        <p:nvSpPr>
          <p:cNvPr id="3" name="Content Placeholder 2"/>
          <p:cNvSpPr>
            <a:spLocks noGrp="1"/>
          </p:cNvSpPr>
          <p:nvPr>
            <p:ph idx="1"/>
          </p:nvPr>
        </p:nvSpPr>
        <p:spPr>
          <a:xfrm>
            <a:off x="457200" y="1219200"/>
            <a:ext cx="7924800" cy="4495799"/>
          </a:xfrm>
        </p:spPr>
        <p:txBody>
          <a:bodyPr/>
          <a:lstStyle/>
          <a:p>
            <a:pPr marL="457200" indent="0" algn="just">
              <a:buNone/>
            </a:pPr>
            <a:r>
              <a:rPr lang="en-US" sz="2000" dirty="0" smtClean="0"/>
              <a:t>The </a:t>
            </a:r>
            <a:r>
              <a:rPr lang="en-US" sz="2000" dirty="0"/>
              <a:t>formula for the learning curve is Y = </a:t>
            </a:r>
            <a:r>
              <a:rPr lang="en-US" sz="2000" dirty="0" err="1"/>
              <a:t>ax</a:t>
            </a:r>
            <a:r>
              <a:rPr lang="en-US" sz="2000" baseline="30000" dirty="0" err="1"/>
              <a:t>b</a:t>
            </a:r>
            <a:r>
              <a:rPr lang="en-US" sz="2000" dirty="0"/>
              <a:t> where b, the learning coefficient or learning index, is defined as (log of the learning rate/log of 2). The learning curve formula can be used to solve all learning curve scenarios.</a:t>
            </a:r>
          </a:p>
          <a:p>
            <a:pPr marL="457200" indent="0">
              <a:buNone/>
            </a:pPr>
            <a:r>
              <a:rPr lang="en-US" sz="2000" dirty="0"/>
              <a:t> </a:t>
            </a:r>
          </a:p>
          <a:p>
            <a:pPr marL="457200" indent="0">
              <a:buNone/>
            </a:pPr>
            <a:r>
              <a:rPr lang="en-US" sz="2000" dirty="0"/>
              <a:t>The formula for the learning curve is Y = </a:t>
            </a:r>
            <a:r>
              <a:rPr lang="en-US" sz="2000" dirty="0" err="1" smtClean="0"/>
              <a:t>axb</a:t>
            </a:r>
            <a:endParaRPr lang="en-US" sz="2000" dirty="0"/>
          </a:p>
          <a:p>
            <a:pPr marL="457200" indent="0">
              <a:buNone/>
            </a:pPr>
            <a:endParaRPr lang="en-US" sz="2000" dirty="0"/>
          </a:p>
          <a:p>
            <a:pPr marL="457200" indent="0">
              <a:buNone/>
            </a:pPr>
            <a:r>
              <a:rPr lang="en-US" sz="2000" dirty="0" smtClean="0"/>
              <a:t>The </a:t>
            </a:r>
            <a:r>
              <a:rPr lang="en-US" sz="2000" dirty="0"/>
              <a:t>concept can also be applied to Labor Cost</a:t>
            </a:r>
          </a:p>
        </p:txBody>
      </p:sp>
    </p:spTree>
    <p:extLst>
      <p:ext uri="{BB962C8B-B14F-4D97-AF65-F5344CB8AC3E}">
        <p14:creationId xmlns:p14="http://schemas.microsoft.com/office/powerpoint/2010/main" val="903678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639175" cy="639762"/>
          </a:xfrm>
        </p:spPr>
        <p:txBody>
          <a:bodyPr/>
          <a:lstStyle/>
          <a:p>
            <a:pPr algn="ctr"/>
            <a:r>
              <a:rPr lang="en-US" b="1" dirty="0" smtClean="0"/>
              <a:t>OVERHEADS</a:t>
            </a:r>
            <a:endParaRPr lang="en-US" sz="4400" dirty="0"/>
          </a:p>
        </p:txBody>
      </p:sp>
      <p:sp>
        <p:nvSpPr>
          <p:cNvPr id="3" name="Content Placeholder 2"/>
          <p:cNvSpPr>
            <a:spLocks noGrp="1"/>
          </p:cNvSpPr>
          <p:nvPr>
            <p:ph idx="1"/>
          </p:nvPr>
        </p:nvSpPr>
        <p:spPr>
          <a:xfrm>
            <a:off x="457200" y="1143000"/>
            <a:ext cx="8229600" cy="4830763"/>
          </a:xfrm>
        </p:spPr>
        <p:txBody>
          <a:bodyPr/>
          <a:lstStyle/>
          <a:p>
            <a:pPr>
              <a:spcBef>
                <a:spcPts val="1000"/>
              </a:spcBef>
              <a:spcAft>
                <a:spcPts val="1000"/>
              </a:spcAft>
            </a:pPr>
            <a:r>
              <a:rPr lang="en-US" sz="2000" dirty="0"/>
              <a:t>FOH Applied = Base * OAR (Overhead Absorption Rate</a:t>
            </a:r>
            <a:r>
              <a:rPr lang="en-US" sz="2000" dirty="0" smtClean="0"/>
              <a:t>)</a:t>
            </a:r>
            <a:r>
              <a:rPr lang="en-US" sz="2000" dirty="0"/>
              <a:t> </a:t>
            </a:r>
          </a:p>
          <a:p>
            <a:pPr>
              <a:spcBef>
                <a:spcPts val="1000"/>
              </a:spcBef>
              <a:spcAft>
                <a:spcPts val="1000"/>
              </a:spcAft>
            </a:pPr>
            <a:r>
              <a:rPr lang="en-US" sz="2000" dirty="0"/>
              <a:t>OAR also called as Overhead Recovery Rate. Formula is “Budgeted FOH / Budgeted Base * </a:t>
            </a:r>
            <a:r>
              <a:rPr lang="en-US" sz="2000" dirty="0" smtClean="0"/>
              <a:t>100</a:t>
            </a:r>
            <a:endParaRPr lang="en-US" sz="2000" dirty="0"/>
          </a:p>
          <a:p>
            <a:pPr>
              <a:spcBef>
                <a:spcPts val="1000"/>
              </a:spcBef>
              <a:spcAft>
                <a:spcPts val="1000"/>
              </a:spcAft>
            </a:pPr>
            <a:r>
              <a:rPr lang="en-US" sz="2000" dirty="0"/>
              <a:t>Criteria for selection of an appropriate base is “Nature of </a:t>
            </a:r>
            <a:r>
              <a:rPr lang="en-US" sz="2000" dirty="0" smtClean="0"/>
              <a:t>Operations</a:t>
            </a:r>
            <a:r>
              <a:rPr lang="en-US" sz="2000" dirty="0"/>
              <a:t> </a:t>
            </a:r>
          </a:p>
          <a:p>
            <a:pPr>
              <a:spcBef>
                <a:spcPts val="1000"/>
              </a:spcBef>
              <a:spcAft>
                <a:spcPts val="1000"/>
              </a:spcAft>
            </a:pPr>
            <a:r>
              <a:rPr lang="en-US" sz="2000" dirty="0"/>
              <a:t>The machine hours or labor hours used would be production MH / LH.</a:t>
            </a:r>
          </a:p>
          <a:p>
            <a:pPr>
              <a:spcBef>
                <a:spcPts val="1000"/>
              </a:spcBef>
              <a:spcAft>
                <a:spcPts val="1000"/>
              </a:spcAft>
            </a:pPr>
            <a:r>
              <a:rPr lang="en-US" sz="2000" dirty="0" smtClean="0"/>
              <a:t>DM </a:t>
            </a:r>
            <a:r>
              <a:rPr lang="en-US" sz="2000" dirty="0"/>
              <a:t>+ DL for SD’s are FOH for Co.</a:t>
            </a:r>
          </a:p>
          <a:p>
            <a:endParaRPr lang="en-US" sz="3200" dirty="0"/>
          </a:p>
        </p:txBody>
      </p:sp>
    </p:spTree>
    <p:extLst>
      <p:ext uri="{BB962C8B-B14F-4D97-AF65-F5344CB8AC3E}">
        <p14:creationId xmlns:p14="http://schemas.microsoft.com/office/powerpoint/2010/main" val="159515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sz="2000" b="1" dirty="0"/>
              <a:t>CONCEPT OF OAR FOR A COMPANY (MULTI PRODUCT </a:t>
            </a:r>
            <a:r>
              <a:rPr lang="en-US" sz="2000" b="1" dirty="0" smtClean="0"/>
              <a:t>SITUATION):</a:t>
            </a:r>
            <a:endParaRPr lang="en-US" sz="2000" dirty="0"/>
          </a:p>
        </p:txBody>
      </p:sp>
      <p:sp>
        <p:nvSpPr>
          <p:cNvPr id="3" name="Content Placeholder 2"/>
          <p:cNvSpPr>
            <a:spLocks noGrp="1"/>
          </p:cNvSpPr>
          <p:nvPr>
            <p:ph idx="1"/>
          </p:nvPr>
        </p:nvSpPr>
        <p:spPr>
          <a:xfrm>
            <a:off x="457200" y="1371600"/>
            <a:ext cx="8229600" cy="4953000"/>
          </a:xfrm>
        </p:spPr>
        <p:txBody>
          <a:bodyPr/>
          <a:lstStyle/>
          <a:p>
            <a:pPr marL="457200" lvl="0" indent="-457200" algn="just">
              <a:buNone/>
            </a:pPr>
            <a:r>
              <a:rPr lang="en-US" sz="1800" dirty="0" smtClean="0"/>
              <a:t> (</a:t>
            </a:r>
            <a:r>
              <a:rPr lang="en-US" sz="1800" dirty="0" err="1" smtClean="0"/>
              <a:t>i</a:t>
            </a:r>
            <a:r>
              <a:rPr lang="en-US" sz="1800" dirty="0" smtClean="0"/>
              <a:t>)	One </a:t>
            </a:r>
            <a:r>
              <a:rPr lang="en-US" sz="1800" dirty="0"/>
              <a:t>Department – Simple manufacturing </a:t>
            </a:r>
            <a:r>
              <a:rPr lang="en-US" sz="1800" dirty="0" smtClean="0"/>
              <a:t>operations</a:t>
            </a:r>
          </a:p>
          <a:p>
            <a:pPr marL="457200" lvl="0" indent="-457200" algn="just">
              <a:buNone/>
            </a:pPr>
            <a:r>
              <a:rPr lang="en-US" sz="1800" dirty="0" smtClean="0"/>
              <a:t>(ii)	Multiple </a:t>
            </a:r>
            <a:r>
              <a:rPr lang="en-US" sz="1800" dirty="0"/>
              <a:t>departments – same nature of operations – concept of </a:t>
            </a:r>
            <a:r>
              <a:rPr lang="en-US" sz="1800" dirty="0" smtClean="0"/>
              <a:t>Blanket </a:t>
            </a:r>
            <a:r>
              <a:rPr lang="en-US" sz="1800" dirty="0"/>
              <a:t>Overhead Absorption Rate (generally based on Labor Hours)</a:t>
            </a:r>
          </a:p>
          <a:p>
            <a:pPr marL="457200" indent="-457200" algn="just">
              <a:buNone/>
            </a:pPr>
            <a:r>
              <a:rPr lang="en-US" sz="1800" dirty="0"/>
              <a:t>(</a:t>
            </a:r>
            <a:r>
              <a:rPr lang="en-US" sz="1800" dirty="0" smtClean="0"/>
              <a:t>iii)	Multiple </a:t>
            </a:r>
            <a:r>
              <a:rPr lang="en-US" sz="1800" dirty="0"/>
              <a:t>departments and varied nature of operations therein “Two steps approach” for departmentalization.</a:t>
            </a:r>
          </a:p>
          <a:p>
            <a:pPr lvl="1" algn="just">
              <a:buFont typeface="Wingdings" panose="05000000000000000000" pitchFamily="2" charset="2"/>
              <a:buChar char="ü"/>
            </a:pPr>
            <a:r>
              <a:rPr lang="en-US" sz="1800" dirty="0"/>
              <a:t>Step One: Dividing Total FOH of an entity among all departments (both PDs and SDs)</a:t>
            </a:r>
          </a:p>
          <a:p>
            <a:pPr lvl="1" algn="just">
              <a:buFont typeface="Wingdings" panose="05000000000000000000" pitchFamily="2" charset="2"/>
              <a:buChar char="ü"/>
            </a:pPr>
            <a:r>
              <a:rPr lang="en-US" sz="1800" dirty="0"/>
              <a:t>Step Two: Redistributing SDs FOH among </a:t>
            </a:r>
            <a:r>
              <a:rPr lang="en-US" sz="1800" dirty="0" smtClean="0"/>
              <a:t>PDs</a:t>
            </a:r>
          </a:p>
          <a:p>
            <a:pPr marL="0" lvl="1" indent="0" algn="just">
              <a:buNone/>
            </a:pPr>
            <a:r>
              <a:rPr lang="en-US" sz="1800" b="1" i="1" dirty="0" smtClean="0"/>
              <a:t>Redistribution of SD’s FOH among PD</a:t>
            </a:r>
            <a:endParaRPr lang="en-US" sz="1800" dirty="0" smtClean="0"/>
          </a:p>
          <a:p>
            <a:pPr marL="0" lvl="1" indent="0" algn="just">
              <a:buNone/>
            </a:pPr>
            <a:r>
              <a:rPr lang="en-US" sz="1800" dirty="0" smtClean="0"/>
              <a:t>No</a:t>
            </a:r>
            <a:r>
              <a:rPr lang="en-US" sz="1800" dirty="0"/>
              <a:t>. of SDs = 2</a:t>
            </a:r>
          </a:p>
          <a:p>
            <a:pPr marL="914400" lvl="1" algn="just">
              <a:buFont typeface="Wingdings" panose="05000000000000000000" pitchFamily="2" charset="2"/>
              <a:buChar char="ü"/>
            </a:pPr>
            <a:r>
              <a:rPr lang="en-US" sz="1800" dirty="0" smtClean="0"/>
              <a:t>Repeated </a:t>
            </a:r>
            <a:r>
              <a:rPr lang="en-US" sz="1800" dirty="0"/>
              <a:t>Distribution </a:t>
            </a:r>
            <a:r>
              <a:rPr lang="en-US" sz="1800" dirty="0" smtClean="0"/>
              <a:t>Method</a:t>
            </a:r>
          </a:p>
          <a:p>
            <a:pPr marL="914400" lvl="1" algn="just">
              <a:buFont typeface="Wingdings" panose="05000000000000000000" pitchFamily="2" charset="2"/>
              <a:buChar char="ü"/>
            </a:pPr>
            <a:r>
              <a:rPr lang="en-US" sz="1800" dirty="0" smtClean="0"/>
              <a:t>Simultaneous </a:t>
            </a:r>
            <a:r>
              <a:rPr lang="en-US" sz="1800" dirty="0"/>
              <a:t>Equations Method</a:t>
            </a:r>
          </a:p>
          <a:p>
            <a:pPr marL="0" lvl="1" indent="0" algn="just">
              <a:buNone/>
            </a:pPr>
            <a:r>
              <a:rPr lang="en-US" sz="1800" dirty="0"/>
              <a:t>No. of SD &gt; 2</a:t>
            </a:r>
          </a:p>
          <a:p>
            <a:pPr marL="914400" lvl="1" algn="just">
              <a:buFont typeface="Wingdings" panose="05000000000000000000" pitchFamily="2" charset="2"/>
              <a:buChar char="ü"/>
            </a:pPr>
            <a:r>
              <a:rPr lang="en-US" sz="1800" dirty="0" smtClean="0"/>
              <a:t>Repeated </a:t>
            </a:r>
            <a:r>
              <a:rPr lang="en-US" sz="1800" dirty="0"/>
              <a:t>Distribution Method</a:t>
            </a:r>
          </a:p>
          <a:p>
            <a:endParaRPr lang="en-US" sz="1800" dirty="0"/>
          </a:p>
        </p:txBody>
      </p:sp>
    </p:spTree>
    <p:extLst>
      <p:ext uri="{BB962C8B-B14F-4D97-AF65-F5344CB8AC3E}">
        <p14:creationId xmlns:p14="http://schemas.microsoft.com/office/powerpoint/2010/main" val="262856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91575" cy="715962"/>
          </a:xfrm>
        </p:spPr>
        <p:txBody>
          <a:bodyPr/>
          <a:lstStyle/>
          <a:p>
            <a:pPr algn="ctr"/>
            <a:r>
              <a:rPr lang="en-US" b="1" dirty="0"/>
              <a:t>KEY </a:t>
            </a:r>
            <a:r>
              <a:rPr lang="en-US" b="1" dirty="0" smtClean="0"/>
              <a:t>POINT</a:t>
            </a:r>
            <a:endParaRPr lang="en-US" dirty="0"/>
          </a:p>
        </p:txBody>
      </p:sp>
      <p:sp>
        <p:nvSpPr>
          <p:cNvPr id="3" name="Content Placeholder 2"/>
          <p:cNvSpPr>
            <a:spLocks noGrp="1"/>
          </p:cNvSpPr>
          <p:nvPr>
            <p:ph idx="1"/>
          </p:nvPr>
        </p:nvSpPr>
        <p:spPr>
          <a:xfrm>
            <a:off x="457200" y="1143000"/>
            <a:ext cx="8153400" cy="4525963"/>
          </a:xfrm>
        </p:spPr>
        <p:txBody>
          <a:bodyPr/>
          <a:lstStyle/>
          <a:p>
            <a:pPr lvl="0" algn="just">
              <a:buFont typeface="Wingdings" panose="05000000000000000000" pitchFamily="2" charset="2"/>
              <a:buChar char="ü"/>
            </a:pPr>
            <a:r>
              <a:rPr lang="en-US" sz="1800" b="1" dirty="0" smtClean="0"/>
              <a:t>Difference </a:t>
            </a:r>
            <a:r>
              <a:rPr lang="en-US" sz="1800" b="1" dirty="0"/>
              <a:t>between Budgeted FOH, Applied FOH and Actual </a:t>
            </a:r>
            <a:r>
              <a:rPr lang="en-US" sz="1800" b="1" dirty="0" smtClean="0"/>
              <a:t>FOH</a:t>
            </a:r>
          </a:p>
          <a:p>
            <a:pPr marL="0" lvl="0" indent="0" algn="just">
              <a:buNone/>
            </a:pPr>
            <a:endParaRPr lang="en-US" sz="1800" dirty="0"/>
          </a:p>
          <a:p>
            <a:pPr marL="0" indent="0" algn="just">
              <a:lnSpc>
                <a:spcPct val="150000"/>
              </a:lnSpc>
              <a:buNone/>
            </a:pPr>
            <a:r>
              <a:rPr lang="en-US" sz="1800" dirty="0"/>
              <a:t>Generally </a:t>
            </a:r>
          </a:p>
          <a:p>
            <a:pPr marL="0" indent="0" algn="just">
              <a:lnSpc>
                <a:spcPct val="150000"/>
              </a:lnSpc>
              <a:buNone/>
            </a:pPr>
            <a:r>
              <a:rPr lang="en-US" sz="1800" dirty="0"/>
              <a:t>Budged FOH	≠	Applied FOH	≠	Actual FOH</a:t>
            </a:r>
          </a:p>
          <a:p>
            <a:pPr marL="0" indent="0" algn="just">
              <a:lnSpc>
                <a:spcPct val="150000"/>
              </a:lnSpc>
              <a:buNone/>
            </a:pPr>
            <a:r>
              <a:rPr lang="en-US" sz="1800" dirty="0"/>
              <a:t>Budgeted Base x B: OAR	</a:t>
            </a:r>
            <a:r>
              <a:rPr lang="en-US" sz="1800" dirty="0" smtClean="0"/>
              <a:t>Actual </a:t>
            </a:r>
            <a:r>
              <a:rPr lang="en-US" sz="1800" dirty="0"/>
              <a:t>Base x B: OAR	</a:t>
            </a:r>
            <a:r>
              <a:rPr lang="en-US" sz="1800" dirty="0" smtClean="0"/>
              <a:t>Ledger</a:t>
            </a:r>
            <a:endParaRPr lang="en-US" sz="1800" dirty="0"/>
          </a:p>
          <a:p>
            <a:pPr marL="0" indent="0" algn="just">
              <a:lnSpc>
                <a:spcPct val="150000"/>
              </a:lnSpc>
              <a:buNone/>
            </a:pPr>
            <a:r>
              <a:rPr lang="en-US" sz="1800" dirty="0"/>
              <a:t>Under / Over applied FOH is the difference between applied FOH and Actual FOH.</a:t>
            </a:r>
          </a:p>
          <a:p>
            <a:pPr marL="0" indent="0" algn="just">
              <a:lnSpc>
                <a:spcPct val="150000"/>
              </a:lnSpc>
              <a:buNone/>
            </a:pPr>
            <a:r>
              <a:rPr lang="en-US" sz="1800" dirty="0"/>
              <a:t>At times ICAP requires under / over applied FOH to be computed for various departments.</a:t>
            </a:r>
          </a:p>
          <a:p>
            <a:pPr algn="just"/>
            <a:endParaRPr lang="en-US" sz="2800" dirty="0"/>
          </a:p>
        </p:txBody>
      </p:sp>
    </p:spTree>
    <p:extLst>
      <p:ext uri="{BB962C8B-B14F-4D97-AF65-F5344CB8AC3E}">
        <p14:creationId xmlns:p14="http://schemas.microsoft.com/office/powerpoint/2010/main" val="4175590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0"/>
            <a:ext cx="8610600" cy="3581400"/>
          </a:xfrm>
        </p:spPr>
        <p:txBody>
          <a:bodyPr/>
          <a:lstStyle/>
          <a:p>
            <a:pPr algn="ctr"/>
            <a:r>
              <a:rPr lang="en-US" sz="3600" b="1" u="sng" dirty="0" smtClean="0"/>
              <a:t>MARGINAL</a:t>
            </a:r>
            <a:br>
              <a:rPr lang="en-US" sz="3600" b="1" u="sng" dirty="0" smtClean="0"/>
            </a:br>
            <a:r>
              <a:rPr lang="en-US" sz="3600" b="1" u="sng" dirty="0" smtClean="0"/>
              <a:t/>
            </a:r>
            <a:br>
              <a:rPr lang="en-US" sz="3600" b="1" u="sng" dirty="0" smtClean="0"/>
            </a:br>
            <a:r>
              <a:rPr lang="en-US" sz="3600" b="1" u="sng" dirty="0" smtClean="0"/>
              <a:t>AND</a:t>
            </a:r>
            <a:br>
              <a:rPr lang="en-US" sz="3600" b="1" u="sng" dirty="0" smtClean="0"/>
            </a:br>
            <a:r>
              <a:rPr lang="en-US" sz="3600" b="1" u="sng" dirty="0" smtClean="0"/>
              <a:t/>
            </a:r>
            <a:br>
              <a:rPr lang="en-US" sz="3600" b="1" u="sng" dirty="0" smtClean="0"/>
            </a:br>
            <a:r>
              <a:rPr lang="en-US" sz="3600" b="1" u="sng" dirty="0" smtClean="0"/>
              <a:t>ABSORPTION </a:t>
            </a:r>
            <a:r>
              <a:rPr lang="en-US" sz="3600" b="1" u="sng" dirty="0"/>
              <a:t>COSTING</a:t>
            </a:r>
            <a:r>
              <a:rPr lang="en-US" sz="2400" dirty="0"/>
              <a:t/>
            </a:r>
            <a:br>
              <a:rPr lang="en-US" sz="2400" dirty="0"/>
            </a:br>
            <a:endParaRPr lang="en-US" sz="2400" dirty="0"/>
          </a:p>
        </p:txBody>
      </p:sp>
    </p:spTree>
    <p:extLst>
      <p:ext uri="{BB962C8B-B14F-4D97-AF65-F5344CB8AC3E}">
        <p14:creationId xmlns:p14="http://schemas.microsoft.com/office/powerpoint/2010/main" val="39017465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788" y="152400"/>
            <a:ext cx="8366012" cy="609600"/>
          </a:xfrm>
        </p:spPr>
        <p:txBody>
          <a:bodyPr/>
          <a:lstStyle/>
          <a:p>
            <a:pPr algn="ctr"/>
            <a:r>
              <a:rPr lang="en-US" b="1" dirty="0"/>
              <a:t>KEY </a:t>
            </a:r>
            <a:r>
              <a:rPr lang="en-US" b="1" dirty="0" smtClean="0"/>
              <a:t>POINT</a:t>
            </a:r>
            <a:endParaRPr lang="en-US" dirty="0"/>
          </a:p>
        </p:txBody>
      </p:sp>
      <p:sp>
        <p:nvSpPr>
          <p:cNvPr id="3" name="Content Placeholder 2"/>
          <p:cNvSpPr>
            <a:spLocks noGrp="1"/>
          </p:cNvSpPr>
          <p:nvPr>
            <p:ph idx="1"/>
          </p:nvPr>
        </p:nvSpPr>
        <p:spPr>
          <a:xfrm>
            <a:off x="304800" y="838201"/>
            <a:ext cx="8610600" cy="2514600"/>
          </a:xfrm>
        </p:spPr>
        <p:txBody>
          <a:bodyPr/>
          <a:lstStyle/>
          <a:p>
            <a:r>
              <a:rPr lang="en-US" sz="2000" dirty="0"/>
              <a:t>Fixed Manufacturing Overheads are absorbed into Cost Units (FG) based on Normal Capacity and per unit total cost computed thereof. Rules for Normal Capacity are (to be applied sequentially)</a:t>
            </a:r>
          </a:p>
          <a:p>
            <a:pPr marL="0" indent="0">
              <a:buNone/>
            </a:pPr>
            <a:r>
              <a:rPr lang="en-US" sz="2000" dirty="0" smtClean="0"/>
              <a:t>     (</a:t>
            </a:r>
            <a:r>
              <a:rPr lang="en-US" sz="2000" dirty="0"/>
              <a:t>i)	Given</a:t>
            </a:r>
          </a:p>
          <a:p>
            <a:pPr marL="0" indent="0">
              <a:buNone/>
            </a:pPr>
            <a:r>
              <a:rPr lang="en-US" sz="2000" dirty="0" smtClean="0"/>
              <a:t>     (</a:t>
            </a:r>
            <a:r>
              <a:rPr lang="en-US" sz="2000" dirty="0"/>
              <a:t>ii)	100% (if computable</a:t>
            </a:r>
            <a:r>
              <a:rPr lang="en-US" sz="2000" dirty="0" smtClean="0"/>
              <a:t>)</a:t>
            </a:r>
          </a:p>
          <a:p>
            <a:pPr marL="0" indent="0">
              <a:buNone/>
            </a:pPr>
            <a:r>
              <a:rPr lang="en-US" sz="2000" dirty="0" smtClean="0"/>
              <a:t>     (iii)	Highest (Actual / Budgeted)</a:t>
            </a:r>
          </a:p>
          <a:p>
            <a:endParaRPr lang="en-US" sz="2000" dirty="0"/>
          </a:p>
        </p:txBody>
      </p:sp>
      <p:sp>
        <p:nvSpPr>
          <p:cNvPr id="4" name="Title 1"/>
          <p:cNvSpPr txBox="1">
            <a:spLocks/>
          </p:cNvSpPr>
          <p:nvPr/>
        </p:nvSpPr>
        <p:spPr bwMode="auto">
          <a:xfrm>
            <a:off x="362857" y="3352800"/>
            <a:ext cx="8382000" cy="87992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lgn="ctr"/>
            <a:r>
              <a:rPr lang="en-US" b="1" dirty="0" smtClean="0"/>
              <a:t>KEY POINT</a:t>
            </a:r>
            <a:endParaRPr lang="en-US" dirty="0"/>
          </a:p>
        </p:txBody>
      </p:sp>
      <p:sp>
        <p:nvSpPr>
          <p:cNvPr id="6" name="Rectangle 5"/>
          <p:cNvSpPr/>
          <p:nvPr/>
        </p:nvSpPr>
        <p:spPr>
          <a:xfrm>
            <a:off x="381000" y="4419107"/>
            <a:ext cx="8458200" cy="1261884"/>
          </a:xfrm>
          <a:prstGeom prst="rect">
            <a:avLst/>
          </a:prstGeom>
        </p:spPr>
        <p:txBody>
          <a:bodyPr wrap="square">
            <a:spAutoFit/>
          </a:bodyPr>
          <a:lstStyle/>
          <a:p>
            <a:pPr marL="285750" lvl="0" indent="-285750">
              <a:buFont typeface="Arial" pitchFamily="34" charset="0"/>
              <a:buChar char="•"/>
            </a:pPr>
            <a:r>
              <a:rPr lang="en-US" sz="1900" dirty="0"/>
              <a:t>Contribution is sales less variable cost ‘or’ it is profit plus fixed cost.</a:t>
            </a:r>
          </a:p>
          <a:p>
            <a:pPr marL="285750" lvl="0" indent="-285750">
              <a:buFont typeface="Arial" pitchFamily="34" charset="0"/>
              <a:buChar char="•"/>
            </a:pPr>
            <a:r>
              <a:rPr lang="en-US" sz="1900" dirty="0"/>
              <a:t>If Production 	&gt; </a:t>
            </a:r>
            <a:r>
              <a:rPr lang="en-US" sz="1900" dirty="0" smtClean="0"/>
              <a:t>   Sales</a:t>
            </a:r>
            <a:r>
              <a:rPr lang="en-US" sz="1900" dirty="0"/>
              <a:t>; </a:t>
            </a:r>
            <a:r>
              <a:rPr lang="en-US" sz="1900" dirty="0" smtClean="0"/>
              <a:t> Stock </a:t>
            </a:r>
            <a:r>
              <a:rPr lang="en-US" sz="1900" dirty="0"/>
              <a:t>level rising; P : AC	</a:t>
            </a:r>
            <a:r>
              <a:rPr lang="en-US" sz="1900" dirty="0" smtClean="0"/>
              <a:t>&gt; P </a:t>
            </a:r>
            <a:r>
              <a:rPr lang="en-US" sz="1900" dirty="0"/>
              <a:t>: MC</a:t>
            </a:r>
          </a:p>
          <a:p>
            <a:pPr marL="285750" lvl="0" indent="-285750">
              <a:buFont typeface="Arial" pitchFamily="34" charset="0"/>
              <a:buChar char="•"/>
            </a:pPr>
            <a:r>
              <a:rPr lang="en-US" sz="1900" dirty="0"/>
              <a:t>If Production	</a:t>
            </a:r>
            <a:r>
              <a:rPr lang="en-US" sz="1900" dirty="0" smtClean="0"/>
              <a:t>&lt;    Sales</a:t>
            </a:r>
            <a:r>
              <a:rPr lang="en-US" sz="1900" dirty="0"/>
              <a:t>; </a:t>
            </a:r>
            <a:r>
              <a:rPr lang="en-US" sz="1900" dirty="0" smtClean="0"/>
              <a:t>Stock </a:t>
            </a:r>
            <a:r>
              <a:rPr lang="en-US" sz="1900" dirty="0"/>
              <a:t>level falling; P : AC	</a:t>
            </a:r>
            <a:r>
              <a:rPr lang="en-US" sz="1900" dirty="0" smtClean="0"/>
              <a:t>&lt; P </a:t>
            </a:r>
            <a:r>
              <a:rPr lang="en-US" sz="1900" dirty="0"/>
              <a:t>: MC</a:t>
            </a:r>
          </a:p>
          <a:p>
            <a:pPr marL="285750" lvl="0" indent="-285750">
              <a:buFont typeface="Arial" pitchFamily="34" charset="0"/>
              <a:buChar char="•"/>
            </a:pPr>
            <a:r>
              <a:rPr lang="en-US" sz="1900" dirty="0"/>
              <a:t>If Production	= </a:t>
            </a:r>
            <a:r>
              <a:rPr lang="en-US" sz="1900" dirty="0" smtClean="0"/>
              <a:t>   Sales</a:t>
            </a:r>
            <a:r>
              <a:rPr lang="en-US" sz="1900" dirty="0"/>
              <a:t>; </a:t>
            </a:r>
            <a:r>
              <a:rPr lang="en-US" sz="1900" dirty="0" smtClean="0"/>
              <a:t>Stock </a:t>
            </a:r>
            <a:r>
              <a:rPr lang="en-US" sz="1900" dirty="0"/>
              <a:t>level constant or zero; P : AC	</a:t>
            </a:r>
            <a:r>
              <a:rPr lang="en-US" sz="1900" dirty="0" smtClean="0"/>
              <a:t>= P </a:t>
            </a:r>
            <a:r>
              <a:rPr lang="en-US" sz="1900" dirty="0"/>
              <a:t>: MC</a:t>
            </a:r>
          </a:p>
        </p:txBody>
      </p:sp>
    </p:spTree>
    <p:extLst>
      <p:ext uri="{BB962C8B-B14F-4D97-AF65-F5344CB8AC3E}">
        <p14:creationId xmlns:p14="http://schemas.microsoft.com/office/powerpoint/2010/main" val="4122504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Effect transition="in" filter="fade">
                                      <p:cBhvr>
                                        <p:cTn id="49" dur="1000"/>
                                        <p:tgtEl>
                                          <p:spTgt spid="6">
                                            <p:txEl>
                                              <p:pRg st="1" end="1"/>
                                            </p:txEl>
                                          </p:spTgt>
                                        </p:tgtEl>
                                      </p:cBhvr>
                                    </p:animEffect>
                                    <p:anim calcmode="lin" valueType="num">
                                      <p:cBhvr>
                                        <p:cTn id="5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2" end="2"/>
                                            </p:txEl>
                                          </p:spTgt>
                                        </p:tgtEl>
                                        <p:attrNameLst>
                                          <p:attrName>style.visibility</p:attrName>
                                        </p:attrNameLst>
                                      </p:cBhvr>
                                      <p:to>
                                        <p:strVal val="visible"/>
                                      </p:to>
                                    </p:set>
                                    <p:animEffect transition="in" filter="fade">
                                      <p:cBhvr>
                                        <p:cTn id="56" dur="1000"/>
                                        <p:tgtEl>
                                          <p:spTgt spid="6">
                                            <p:txEl>
                                              <p:pRg st="2" end="2"/>
                                            </p:txEl>
                                          </p:spTgt>
                                        </p:tgtEl>
                                      </p:cBhvr>
                                    </p:animEffect>
                                    <p:anim calcmode="lin" valueType="num">
                                      <p:cBhvr>
                                        <p:cTn id="57"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
                                            <p:txEl>
                                              <p:pRg st="3" end="3"/>
                                            </p:txEl>
                                          </p:spTgt>
                                        </p:tgtEl>
                                        <p:attrNameLst>
                                          <p:attrName>style.visibility</p:attrName>
                                        </p:attrNameLst>
                                      </p:cBhvr>
                                      <p:to>
                                        <p:strVal val="visible"/>
                                      </p:to>
                                    </p:set>
                                    <p:animEffect transition="in" filter="fade">
                                      <p:cBhvr>
                                        <p:cTn id="63" dur="1000"/>
                                        <p:tgtEl>
                                          <p:spTgt spid="6">
                                            <p:txEl>
                                              <p:pRg st="3" end="3"/>
                                            </p:txEl>
                                          </p:spTgt>
                                        </p:tgtEl>
                                      </p:cBhvr>
                                    </p:animEffect>
                                    <p:anim calcmode="lin" valueType="num">
                                      <p:cBhvr>
                                        <p:cTn id="64"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1000"/>
            <a:lum/>
          </a:blip>
          <a:srcRect/>
          <a:stretch>
            <a:fillRect t="-9000" b="-9000"/>
          </a:stretch>
        </a:blipFill>
        <a:effectLst/>
      </p:bgPr>
    </p:bg>
    <p:spTree>
      <p:nvGrpSpPr>
        <p:cNvPr id="1" name=""/>
        <p:cNvGrpSpPr/>
        <p:nvPr/>
      </p:nvGrpSpPr>
      <p:grpSpPr>
        <a:xfrm>
          <a:off x="0" y="0"/>
          <a:ext cx="0" cy="0"/>
          <a:chOff x="0" y="0"/>
          <a:chExt cx="0" cy="0"/>
        </a:xfrm>
      </p:grpSpPr>
      <p:sp>
        <p:nvSpPr>
          <p:cNvPr id="3" name="Title 1"/>
          <p:cNvSpPr txBox="1">
            <a:spLocks/>
          </p:cNvSpPr>
          <p:nvPr/>
        </p:nvSpPr>
        <p:spPr>
          <a:xfrm>
            <a:off x="533400" y="1143000"/>
            <a:ext cx="7772400" cy="3124200"/>
          </a:xfrm>
          <a:prstGeom prst="rect">
            <a:avLst/>
          </a:prstGeom>
        </p:spPr>
        <p:txBody>
          <a:bodyPr vert="horz" lIns="91440" tIns="45720" rIns="91440" bIns="45720" rtlCol="0" anchor="b">
            <a:noAutofit/>
          </a:bodyPr>
          <a:lstStyle>
            <a:lvl1pPr algn="ctr" defTabSz="914400" rtl="0" eaLnBrk="1" latinLnBrk="0" hangingPunct="1">
              <a:spcBef>
                <a:spcPct val="0"/>
              </a:spcBef>
              <a:buNone/>
              <a:defRPr sz="5400" kern="1200">
                <a:ln w="3175">
                  <a:solidFill>
                    <a:schemeClr val="tx1">
                      <a:alpha val="65000"/>
                    </a:schemeClr>
                  </a:solidFill>
                </a:ln>
                <a:solidFill>
                  <a:schemeClr val="tx1"/>
                </a:solidFill>
                <a:effectLst>
                  <a:outerShdw blurRad="25400" dist="12700" dir="14220000" rotWithShape="0">
                    <a:prstClr val="black">
                      <a:alpha val="50000"/>
                    </a:prst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200000"/>
              </a:lnSpc>
            </a:pPr>
            <a:r>
              <a:rPr lang="en-US" sz="7200" b="1" dirty="0" smtClean="0">
                <a:ln w="3175">
                  <a:solidFill>
                    <a:prstClr val="black">
                      <a:alpha val="65000"/>
                    </a:prstClr>
                  </a:solidFill>
                </a:ln>
                <a:solidFill>
                  <a:prstClr val="black"/>
                </a:solidFill>
                <a:latin typeface="Georgia" pitchFamily="18" charset="0"/>
              </a:rPr>
              <a:t>WELCOME</a:t>
            </a:r>
            <a:endParaRPr lang="en-US" sz="7200" dirty="0" smtClean="0">
              <a:ln w="3175">
                <a:solidFill>
                  <a:prstClr val="black">
                    <a:alpha val="65000"/>
                  </a:prstClr>
                </a:solidFill>
              </a:ln>
              <a:solidFill>
                <a:prstClr val="black"/>
              </a:solidFill>
              <a:effectLst/>
            </a:endParaRPr>
          </a:p>
        </p:txBody>
      </p:sp>
    </p:spTree>
    <p:extLst>
      <p:ext uri="{BB962C8B-B14F-4D97-AF65-F5344CB8AC3E}">
        <p14:creationId xmlns:p14="http://schemas.microsoft.com/office/powerpoint/2010/main" val="2893176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153400" cy="1143000"/>
          </a:xfrm>
        </p:spPr>
        <p:txBody>
          <a:bodyPr/>
          <a:lstStyle/>
          <a:p>
            <a:r>
              <a:rPr lang="en-US" sz="1600" b="1" dirty="0"/>
              <a:t>Format of profit reconciliation.</a:t>
            </a:r>
            <a:r>
              <a:rPr lang="en-US" sz="1600" dirty="0"/>
              <a:t> We will start from P : AC and end at P : MC or vice versa:</a:t>
            </a:r>
            <a:br>
              <a:rPr lang="en-US" sz="1600" dirty="0"/>
            </a:br>
            <a:endParaRPr lang="en-US" sz="1600" dirty="0"/>
          </a:p>
        </p:txBody>
      </p:sp>
      <p:sp>
        <p:nvSpPr>
          <p:cNvPr id="3" name="Content Placeholder 2"/>
          <p:cNvSpPr>
            <a:spLocks noGrp="1"/>
          </p:cNvSpPr>
          <p:nvPr>
            <p:ph idx="1"/>
          </p:nvPr>
        </p:nvSpPr>
        <p:spPr>
          <a:xfrm>
            <a:off x="609600" y="1371600"/>
            <a:ext cx="7239000" cy="4525963"/>
          </a:xfrm>
        </p:spPr>
        <p:txBody>
          <a:bodyPr/>
          <a:lstStyle/>
          <a:p>
            <a:pPr marL="3657600" lvl="8" indent="0">
              <a:buNone/>
            </a:pPr>
            <a:r>
              <a:rPr lang="en-US" sz="2000" b="1" dirty="0" err="1"/>
              <a:t>Rs</a:t>
            </a:r>
            <a:r>
              <a:rPr lang="en-US" sz="2000" b="1" dirty="0"/>
              <a:t>.</a:t>
            </a:r>
            <a:endParaRPr lang="en-US" sz="2000" dirty="0"/>
          </a:p>
          <a:p>
            <a:pPr marL="0" indent="0">
              <a:buNone/>
            </a:pPr>
            <a:r>
              <a:rPr lang="en-US" sz="2000" dirty="0" smtClean="0"/>
              <a:t>P </a:t>
            </a:r>
            <a:r>
              <a:rPr lang="en-US" sz="2000" dirty="0"/>
              <a:t>: AC	</a:t>
            </a:r>
            <a:r>
              <a:rPr lang="en-US" sz="2000" dirty="0" smtClean="0"/>
              <a:t>		   x</a:t>
            </a:r>
            <a:endParaRPr lang="en-US" sz="2000" dirty="0"/>
          </a:p>
          <a:p>
            <a:pPr marL="0" indent="0">
              <a:buNone/>
            </a:pPr>
            <a:r>
              <a:rPr lang="en-US" sz="2000" i="1" dirty="0" smtClean="0"/>
              <a:t>Less</a:t>
            </a:r>
            <a:r>
              <a:rPr lang="en-US" sz="2000" dirty="0" smtClean="0"/>
              <a:t> </a:t>
            </a:r>
            <a:r>
              <a:rPr lang="en-US" sz="2000" dirty="0"/>
              <a:t>CS : AC	</a:t>
            </a:r>
            <a:r>
              <a:rPr lang="en-US" sz="2000" dirty="0" smtClean="0"/>
              <a:t>	  (</a:t>
            </a:r>
            <a:r>
              <a:rPr lang="en-US" sz="2000" dirty="0"/>
              <a:t>x)</a:t>
            </a:r>
          </a:p>
          <a:p>
            <a:pPr marL="0" indent="0">
              <a:buNone/>
            </a:pPr>
            <a:r>
              <a:rPr lang="en-US" sz="2000" i="1" dirty="0" smtClean="0"/>
              <a:t>Less</a:t>
            </a:r>
            <a:r>
              <a:rPr lang="en-US" sz="2000" dirty="0" smtClean="0"/>
              <a:t> OS </a:t>
            </a:r>
            <a:r>
              <a:rPr lang="en-US" sz="2000" dirty="0"/>
              <a:t>: MC	</a:t>
            </a:r>
            <a:r>
              <a:rPr lang="en-US" sz="2000" dirty="0" smtClean="0"/>
              <a:t>               </a:t>
            </a:r>
            <a:r>
              <a:rPr lang="en-US" sz="2000" dirty="0" smtClean="0"/>
              <a:t>(</a:t>
            </a:r>
            <a:r>
              <a:rPr lang="en-US" sz="2000" dirty="0" smtClean="0"/>
              <a:t>x)</a:t>
            </a:r>
          </a:p>
          <a:p>
            <a:pPr marL="0" indent="0">
              <a:buNone/>
            </a:pPr>
            <a:r>
              <a:rPr lang="en-US" sz="2000" i="1" dirty="0" smtClean="0"/>
              <a:t>Add</a:t>
            </a:r>
            <a:r>
              <a:rPr lang="en-US" sz="2000" dirty="0" smtClean="0"/>
              <a:t> </a:t>
            </a:r>
            <a:r>
              <a:rPr lang="en-US" sz="2000" dirty="0"/>
              <a:t>OS : AC	</a:t>
            </a:r>
            <a:r>
              <a:rPr lang="en-US" sz="2000" dirty="0" smtClean="0"/>
              <a:t>	   x</a:t>
            </a:r>
            <a:endParaRPr lang="en-US" sz="2000" dirty="0"/>
          </a:p>
          <a:p>
            <a:pPr marL="0" indent="0">
              <a:buNone/>
            </a:pPr>
            <a:r>
              <a:rPr lang="en-US" sz="2000" i="1" dirty="0" smtClean="0"/>
              <a:t>Add </a:t>
            </a:r>
            <a:r>
              <a:rPr lang="en-US" sz="2000" dirty="0" smtClean="0"/>
              <a:t>CS </a:t>
            </a:r>
            <a:r>
              <a:rPr lang="en-US" sz="2000" dirty="0"/>
              <a:t>: MC	</a:t>
            </a:r>
            <a:r>
              <a:rPr lang="en-US" sz="2000" dirty="0" smtClean="0"/>
              <a:t>	  </a:t>
            </a:r>
            <a:r>
              <a:rPr lang="en-US" sz="2000" u="sng" dirty="0" smtClean="0"/>
              <a:t> </a:t>
            </a:r>
            <a:r>
              <a:rPr lang="en-US" sz="2000" u="sng" dirty="0"/>
              <a:t>x</a:t>
            </a:r>
            <a:endParaRPr lang="en-US" sz="2000" dirty="0"/>
          </a:p>
          <a:p>
            <a:pPr marL="0" indent="0">
              <a:buNone/>
            </a:pPr>
            <a:r>
              <a:rPr lang="en-US" sz="2000" dirty="0" smtClean="0"/>
              <a:t>P </a:t>
            </a:r>
            <a:r>
              <a:rPr lang="en-US" sz="2000" dirty="0"/>
              <a:t>: MC	</a:t>
            </a:r>
            <a:r>
              <a:rPr lang="en-US" sz="2000" dirty="0" smtClean="0"/>
              <a:t>                            </a:t>
            </a:r>
            <a:r>
              <a:rPr lang="en-US" sz="2000" u="dbl" dirty="0" smtClean="0"/>
              <a:t> </a:t>
            </a:r>
            <a:r>
              <a:rPr lang="en-US" sz="2000" u="dbl" dirty="0"/>
              <a:t>x</a:t>
            </a:r>
            <a:endParaRPr lang="en-US" sz="2000" dirty="0"/>
          </a:p>
          <a:p>
            <a:endParaRPr lang="en-US" sz="2000" dirty="0"/>
          </a:p>
        </p:txBody>
      </p:sp>
    </p:spTree>
    <p:extLst>
      <p:ext uri="{BB962C8B-B14F-4D97-AF65-F5344CB8AC3E}">
        <p14:creationId xmlns:p14="http://schemas.microsoft.com/office/powerpoint/2010/main" val="312483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fade">
                                      <p:cBhvr>
                                        <p:cTn id="56" dur="1000"/>
                                        <p:tgtEl>
                                          <p:spTgt spid="3">
                                            <p:txEl>
                                              <p:pRg st="6" end="6"/>
                                            </p:txEl>
                                          </p:spTgt>
                                        </p:tgtEl>
                                      </p:cBhvr>
                                    </p:animEffect>
                                    <p:anim calcmode="lin" valueType="num">
                                      <p:cBhvr>
                                        <p:cTn id="5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2057400"/>
          </a:xfrm>
        </p:spPr>
        <p:txBody>
          <a:bodyPr/>
          <a:lstStyle/>
          <a:p>
            <a:pPr lvl="0"/>
            <a:r>
              <a:rPr lang="en-US" sz="1600" dirty="0" smtClean="0"/>
              <a:t/>
            </a:r>
            <a:br>
              <a:rPr lang="en-US" sz="1600" dirty="0" smtClean="0"/>
            </a:br>
            <a:r>
              <a:rPr lang="en-US" sz="1600" dirty="0"/>
              <a:t/>
            </a:r>
            <a:br>
              <a:rPr lang="en-US" sz="1600" dirty="0"/>
            </a:br>
            <a:r>
              <a:rPr lang="en-US" sz="1600" dirty="0" smtClean="0"/>
              <a:t/>
            </a:r>
            <a:br>
              <a:rPr lang="en-US" sz="1600" dirty="0" smtClean="0"/>
            </a:br>
            <a:r>
              <a:rPr lang="en-US" sz="1600" dirty="0"/>
              <a:t/>
            </a:r>
            <a:br>
              <a:rPr lang="en-US" sz="1600" dirty="0"/>
            </a:br>
            <a:r>
              <a:rPr lang="en-US" sz="1600" dirty="0" smtClean="0"/>
              <a:t/>
            </a:r>
            <a:br>
              <a:rPr lang="en-US" sz="1600" dirty="0" smtClean="0"/>
            </a:br>
            <a:r>
              <a:rPr lang="en-US" sz="1600" dirty="0"/>
              <a:t/>
            </a:r>
            <a:br>
              <a:rPr lang="en-US" sz="1600" dirty="0"/>
            </a:br>
            <a:r>
              <a:rPr lang="en-US" sz="1600" dirty="0" smtClean="0"/>
              <a:t>If </a:t>
            </a:r>
            <a:r>
              <a:rPr lang="en-US" sz="1600" dirty="0"/>
              <a:t>no Inflation, Difference in Profit (Rs.)	 </a:t>
            </a:r>
            <a:r>
              <a:rPr lang="en-US" sz="1600" dirty="0" smtClean="0"/>
              <a:t>=   Difference </a:t>
            </a:r>
            <a:r>
              <a:rPr lang="en-US" sz="1600" dirty="0"/>
              <a:t>in Inventory Units x Per Unit Fixed 				</a:t>
            </a:r>
            <a:r>
              <a:rPr lang="en-US" sz="1600" dirty="0" smtClean="0"/>
              <a:t>      Manufacturing </a:t>
            </a:r>
            <a:r>
              <a:rPr lang="en-US" sz="1600" dirty="0"/>
              <a:t>Cost</a:t>
            </a:r>
            <a:br>
              <a:rPr lang="en-US" sz="1600" dirty="0"/>
            </a:br>
            <a:r>
              <a:rPr lang="en-US" sz="1600" dirty="0" smtClean="0"/>
              <a:t/>
            </a:r>
            <a:br>
              <a:rPr lang="en-US" sz="1600" dirty="0" smtClean="0"/>
            </a:br>
            <a:r>
              <a:rPr lang="en-US" sz="1600" dirty="0" smtClean="0"/>
              <a:t>If </a:t>
            </a:r>
            <a:r>
              <a:rPr lang="en-US" sz="1600" dirty="0"/>
              <a:t>Production ≠ Normal Capacity:</a:t>
            </a:r>
            <a:br>
              <a:rPr lang="en-US" sz="1600" dirty="0"/>
            </a:br>
            <a:r>
              <a:rPr lang="en-US" sz="1600" dirty="0"/>
              <a:t>Adjustment of per unit Fixed Manufacturing Overheads is made in GP as per Absorption Costing only.</a:t>
            </a:r>
            <a:br>
              <a:rPr lang="en-US" sz="1600" dirty="0"/>
            </a:br>
            <a:r>
              <a:rPr lang="en-US" sz="1600" b="1" dirty="0"/>
              <a:t>Adjustment (</a:t>
            </a:r>
            <a:r>
              <a:rPr lang="en-US" sz="1600" b="1" dirty="0" err="1"/>
              <a:t>Rs</a:t>
            </a:r>
            <a:r>
              <a:rPr lang="en-US" sz="1600" b="1" dirty="0"/>
              <a:t>.) = (Production Units x P.U. Fixed Cost) – Total Fixed </a:t>
            </a:r>
            <a:r>
              <a:rPr lang="en-US" sz="1600" b="1" dirty="0" smtClean="0"/>
              <a:t>Cost</a:t>
            </a:r>
            <a:r>
              <a:rPr lang="en-US" sz="1600" dirty="0"/>
              <a:t/>
            </a:r>
            <a:br>
              <a:rPr lang="en-US" sz="1600" dirty="0"/>
            </a:br>
            <a:endParaRPr lang="en-US" sz="1600" dirty="0"/>
          </a:p>
        </p:txBody>
      </p:sp>
      <p:sp>
        <p:nvSpPr>
          <p:cNvPr id="3" name="Content Placeholder 2"/>
          <p:cNvSpPr>
            <a:spLocks noGrp="1"/>
          </p:cNvSpPr>
          <p:nvPr>
            <p:ph idx="1"/>
          </p:nvPr>
        </p:nvSpPr>
        <p:spPr>
          <a:xfrm>
            <a:off x="381001" y="3218543"/>
            <a:ext cx="8382000" cy="3334657"/>
          </a:xfrm>
        </p:spPr>
        <p:txBody>
          <a:bodyPr/>
          <a:lstStyle/>
          <a:p>
            <a:pPr lvl="0" algn="just">
              <a:lnSpc>
                <a:spcPct val="130000"/>
              </a:lnSpc>
              <a:buFont typeface="Wingdings" pitchFamily="2" charset="2"/>
              <a:buChar char="ü"/>
            </a:pPr>
            <a:r>
              <a:rPr lang="en-US" sz="1600" dirty="0"/>
              <a:t>If selling and admin expenses exist in a question, measurement of inventory would remain the same as inclusion of these in inventory is prohibited by IAS 2. However, in “Income Statement under Marginal Costing” following concepts would be depicted:</a:t>
            </a:r>
          </a:p>
          <a:p>
            <a:pPr lvl="0" algn="just">
              <a:lnSpc>
                <a:spcPct val="130000"/>
              </a:lnSpc>
              <a:buFont typeface="Wingdings" pitchFamily="2" charset="2"/>
              <a:buChar char="ü"/>
            </a:pPr>
            <a:r>
              <a:rPr lang="en-US" sz="1600" dirty="0"/>
              <a:t>Net Contribution = Sales – Total Variable Cost</a:t>
            </a:r>
          </a:p>
          <a:p>
            <a:pPr lvl="0" algn="just">
              <a:lnSpc>
                <a:spcPct val="130000"/>
              </a:lnSpc>
              <a:buFont typeface="Wingdings" pitchFamily="2" charset="2"/>
              <a:buChar char="ü"/>
            </a:pPr>
            <a:r>
              <a:rPr lang="en-US" sz="1600" dirty="0"/>
              <a:t>Gross Contribution = Sales – Variable Manufacturing Cost</a:t>
            </a:r>
          </a:p>
          <a:p>
            <a:pPr lvl="0" algn="just">
              <a:lnSpc>
                <a:spcPct val="130000"/>
              </a:lnSpc>
              <a:buFont typeface="Wingdings" pitchFamily="2" charset="2"/>
              <a:buChar char="ü"/>
            </a:pPr>
            <a:r>
              <a:rPr lang="en-US" sz="1600" dirty="0"/>
              <a:t>Net Contribution = Gross Contribution – Variable Selling &amp; Admin. </a:t>
            </a:r>
            <a:r>
              <a:rPr lang="en-US" sz="1600" dirty="0" smtClean="0"/>
              <a:t>Costs</a:t>
            </a:r>
          </a:p>
          <a:p>
            <a:pPr lvl="0" algn="just">
              <a:lnSpc>
                <a:spcPct val="130000"/>
              </a:lnSpc>
              <a:buFont typeface="Wingdings" pitchFamily="2" charset="2"/>
              <a:buChar char="ü"/>
            </a:pPr>
            <a:r>
              <a:rPr lang="en-US" sz="1600" dirty="0" smtClean="0"/>
              <a:t>If </a:t>
            </a:r>
            <a:r>
              <a:rPr lang="en-US" sz="1600" dirty="0"/>
              <a:t>Cost structure changes from period to period (e.g. because of inflation) opening inventory would be measured at last period rates and closing inventory at current period rates, assuming FIFO system being applicable.</a:t>
            </a:r>
          </a:p>
        </p:txBody>
      </p:sp>
      <p:sp>
        <p:nvSpPr>
          <p:cNvPr id="5" name="Title 1"/>
          <p:cNvSpPr txBox="1">
            <a:spLocks/>
          </p:cNvSpPr>
          <p:nvPr/>
        </p:nvSpPr>
        <p:spPr bwMode="auto">
          <a:xfrm>
            <a:off x="609600" y="2438400"/>
            <a:ext cx="7696200" cy="571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a:t>KEY POINT</a:t>
            </a:r>
            <a:endParaRPr lang="en-US" sz="2000" dirty="0"/>
          </a:p>
        </p:txBody>
      </p:sp>
    </p:spTree>
    <p:extLst>
      <p:ext uri="{BB962C8B-B14F-4D97-AF65-F5344CB8AC3E}">
        <p14:creationId xmlns:p14="http://schemas.microsoft.com/office/powerpoint/2010/main" val="228015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Effect transition="in" filter="fade">
                                      <p:cBhvr>
                                        <p:cTn id="42" dur="1000"/>
                                        <p:tgtEl>
                                          <p:spTgt spid="3">
                                            <p:txEl>
                                              <p:pRg st="3" end="3"/>
                                            </p:txEl>
                                          </p:spTgt>
                                        </p:tgtEl>
                                      </p:cBhvr>
                                    </p:animEffect>
                                    <p:anim calcmode="lin" valueType="num">
                                      <p:cBhvr>
                                        <p:cTn id="4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Effect transition="in" filter="fade">
                                      <p:cBhvr>
                                        <p:cTn id="49" dur="1000"/>
                                        <p:tgtEl>
                                          <p:spTgt spid="3">
                                            <p:txEl>
                                              <p:pRg st="4" end="4"/>
                                            </p:txEl>
                                          </p:spTgt>
                                        </p:tgtEl>
                                      </p:cBhvr>
                                    </p:animEffect>
                                    <p:anim calcmode="lin" valueType="num">
                                      <p:cBhvr>
                                        <p:cTn id="5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274638"/>
            <a:ext cx="8610600" cy="1096962"/>
          </a:xfrm>
        </p:spPr>
        <p:txBody>
          <a:bodyPr/>
          <a:lstStyle/>
          <a:p>
            <a:pPr algn="ctr"/>
            <a:r>
              <a:rPr lang="en-US" sz="2400" b="1" dirty="0"/>
              <a:t>COST FLOW IN PRODUCTION</a:t>
            </a:r>
            <a:r>
              <a:rPr lang="en-US" sz="2000" dirty="0"/>
              <a:t/>
            </a:r>
            <a:br>
              <a:rPr lang="en-US" sz="2000" dirty="0"/>
            </a:br>
            <a:r>
              <a:rPr lang="en-US" sz="2000" b="1" dirty="0"/>
              <a:t> </a:t>
            </a:r>
            <a:r>
              <a:rPr lang="en-US" sz="2000" dirty="0"/>
              <a:t/>
            </a:r>
            <a:br>
              <a:rPr lang="en-US" sz="2000" dirty="0"/>
            </a:br>
            <a:r>
              <a:rPr lang="en-US" sz="2000" b="1" dirty="0"/>
              <a:t>COST </a:t>
            </a:r>
            <a:r>
              <a:rPr lang="en-US" sz="2000" b="1" dirty="0" smtClean="0"/>
              <a:t>CYCLE</a:t>
            </a:r>
            <a:endParaRPr lang="en-US" sz="2000" dirty="0"/>
          </a:p>
        </p:txBody>
      </p:sp>
      <p:pic>
        <p:nvPicPr>
          <p:cNvPr id="3077"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09600" y="1600199"/>
            <a:ext cx="7939315" cy="4702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389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1000"/>
                                        <p:tgtEl>
                                          <p:spTgt spid="3077"/>
                                        </p:tgtEl>
                                      </p:cBhvr>
                                    </p:animEffect>
                                    <p:anim calcmode="lin" valueType="num">
                                      <p:cBhvr>
                                        <p:cTn id="8" dur="1000" fill="hold"/>
                                        <p:tgtEl>
                                          <p:spTgt spid="3077"/>
                                        </p:tgtEl>
                                        <p:attrNameLst>
                                          <p:attrName>ppt_x</p:attrName>
                                        </p:attrNameLst>
                                      </p:cBhvr>
                                      <p:tavLst>
                                        <p:tav tm="0">
                                          <p:val>
                                            <p:strVal val="#ppt_x"/>
                                          </p:val>
                                        </p:tav>
                                        <p:tav tm="100000">
                                          <p:val>
                                            <p:strVal val="#ppt_x"/>
                                          </p:val>
                                        </p:tav>
                                      </p:tavLst>
                                    </p:anim>
                                    <p:anim calcmode="lin" valueType="num">
                                      <p:cBhvr>
                                        <p:cTn id="9" dur="1000" fill="hold"/>
                                        <p:tgtEl>
                                          <p:spTgt spid="30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514"/>
            <a:ext cx="8686800" cy="899886"/>
          </a:xfrm>
        </p:spPr>
        <p:txBody>
          <a:bodyPr/>
          <a:lstStyle/>
          <a:p>
            <a:pPr algn="ctr"/>
            <a:r>
              <a:rPr lang="en-US" b="1" dirty="0"/>
              <a:t>Cost Book Keeping </a:t>
            </a:r>
            <a:r>
              <a:rPr lang="en-US" b="1" dirty="0" smtClean="0"/>
              <a:t>Systems</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43042888"/>
              </p:ext>
            </p:extLst>
          </p:nvPr>
        </p:nvGraphicFramePr>
        <p:xfrm>
          <a:off x="304800" y="1066800"/>
          <a:ext cx="8686799" cy="4267200"/>
        </p:xfrm>
        <a:graphic>
          <a:graphicData uri="http://schemas.openxmlformats.org/drawingml/2006/table">
            <a:tbl>
              <a:tblPr firstRow="1" bandRow="1">
                <a:tableStyleId>{5C22544A-7EE6-4342-B048-85BDC9FD1C3A}</a:tableStyleId>
              </a:tblPr>
              <a:tblGrid>
                <a:gridCol w="2426043"/>
                <a:gridCol w="2973859"/>
                <a:gridCol w="3286897"/>
              </a:tblGrid>
              <a:tr h="747530">
                <a:tc>
                  <a:txBody>
                    <a:bodyPr/>
                    <a:lstStyle/>
                    <a:p>
                      <a:pPr marL="0" marR="0" algn="ctr">
                        <a:spcBef>
                          <a:spcPts val="0"/>
                        </a:spcBef>
                        <a:spcAft>
                          <a:spcPts val="0"/>
                        </a:spcAft>
                      </a:pPr>
                      <a:r>
                        <a:rPr lang="en-US" sz="1600" b="1" dirty="0">
                          <a:effectLst/>
                          <a:latin typeface="+mj-lt"/>
                          <a:ea typeface="Times New Roman"/>
                        </a:rPr>
                        <a:t>Integrated Accounts</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effectLst/>
                          <a:latin typeface="+mj-lt"/>
                          <a:ea typeface="Times New Roman"/>
                        </a:rPr>
                        <a:t>Interlocking Accounts</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effectLst/>
                          <a:latin typeface="+mj-lt"/>
                          <a:ea typeface="Times New Roman"/>
                        </a:rPr>
                        <a:t>Fully Interlocking Accounts</a:t>
                      </a:r>
                      <a:endParaRPr lang="en-US" sz="1600" dirty="0">
                        <a:effectLst/>
                        <a:latin typeface="+mj-lt"/>
                        <a:ea typeface="Times New Roman"/>
                      </a:endParaRPr>
                    </a:p>
                  </a:txBody>
                  <a:tcPr marL="68580" marR="68580" marT="0" marB="0" anchor="ctr"/>
                </a:tc>
              </a:tr>
              <a:tr h="3519670">
                <a:tc>
                  <a:txBody>
                    <a:bodyPr/>
                    <a:lstStyle/>
                    <a:p>
                      <a:pPr marL="0" marR="0" algn="just">
                        <a:spcBef>
                          <a:spcPts val="0"/>
                        </a:spcBef>
                        <a:spcAft>
                          <a:spcPts val="0"/>
                        </a:spcAft>
                      </a:pPr>
                      <a:r>
                        <a:rPr lang="en-US" sz="1600" dirty="0">
                          <a:effectLst/>
                          <a:latin typeface="+mj-lt"/>
                          <a:ea typeface="Times New Roman"/>
                        </a:rPr>
                        <a:t>All accounts are maintained either at the Head Office or Factory i.e. Single set of Books of Account </a:t>
                      </a:r>
                    </a:p>
                  </a:txBody>
                  <a:tcPr marL="68580" marR="68580" marT="0" marB="0"/>
                </a:tc>
                <a:tc>
                  <a:txBody>
                    <a:bodyPr/>
                    <a:lstStyle/>
                    <a:p>
                      <a:pPr marL="0" marR="0" algn="just">
                        <a:spcBef>
                          <a:spcPts val="0"/>
                        </a:spcBef>
                        <a:spcAft>
                          <a:spcPts val="0"/>
                        </a:spcAft>
                      </a:pPr>
                      <a:r>
                        <a:rPr lang="en-US" sz="1600" dirty="0">
                          <a:effectLst/>
                          <a:latin typeface="+mj-lt"/>
                          <a:ea typeface="Times New Roman"/>
                        </a:rPr>
                        <a:t>Accounting is split between Head Office and Factory.</a:t>
                      </a:r>
                    </a:p>
                    <a:p>
                      <a:pPr marL="342900" marR="0" lvl="0" indent="-342900" algn="just">
                        <a:spcBef>
                          <a:spcPts val="600"/>
                        </a:spcBef>
                        <a:spcAft>
                          <a:spcPts val="0"/>
                        </a:spcAft>
                        <a:buFont typeface="+mj-lt"/>
                        <a:buAutoNum type="romanLcParenBoth"/>
                        <a:tabLst>
                          <a:tab pos="201930" algn="l"/>
                        </a:tabLst>
                      </a:pPr>
                      <a:r>
                        <a:rPr lang="en-US" sz="1600" dirty="0">
                          <a:effectLst/>
                          <a:latin typeface="+mj-lt"/>
                          <a:ea typeface="Times New Roman"/>
                        </a:rPr>
                        <a:t>Head Office maintains Split General ledger where Partial accounting is performed.</a:t>
                      </a:r>
                    </a:p>
                    <a:p>
                      <a:pPr marL="201930" marR="0" indent="-201930" algn="just">
                        <a:spcBef>
                          <a:spcPts val="600"/>
                        </a:spcBef>
                        <a:spcAft>
                          <a:spcPts val="0"/>
                        </a:spcAft>
                        <a:tabLst>
                          <a:tab pos="201930" algn="l"/>
                        </a:tabLst>
                      </a:pPr>
                      <a:r>
                        <a:rPr lang="en-US" sz="1600" dirty="0">
                          <a:effectLst/>
                          <a:latin typeface="+mj-lt"/>
                          <a:ea typeface="Times New Roman"/>
                        </a:rPr>
                        <a:t>(ii) 	Factory maintains Split Factory ledger where Partial accounting is performed</a:t>
                      </a:r>
                    </a:p>
                  </a:txBody>
                  <a:tcPr marL="68580" marR="68580" marT="0" marB="0"/>
                </a:tc>
                <a:tc>
                  <a:txBody>
                    <a:bodyPr/>
                    <a:lstStyle/>
                    <a:p>
                      <a:pPr marL="0" marR="0" algn="just">
                        <a:spcBef>
                          <a:spcPts val="0"/>
                        </a:spcBef>
                        <a:spcAft>
                          <a:spcPts val="0"/>
                        </a:spcAft>
                      </a:pPr>
                      <a:r>
                        <a:rPr lang="en-US" sz="1600" dirty="0">
                          <a:effectLst/>
                          <a:latin typeface="+mj-lt"/>
                          <a:ea typeface="Times New Roman"/>
                        </a:rPr>
                        <a:t>Separate Accounting is performed at both Head Office and Factory</a:t>
                      </a:r>
                    </a:p>
                    <a:p>
                      <a:pPr marL="342900" marR="0" lvl="0" indent="-342900" algn="just">
                        <a:spcBef>
                          <a:spcPts val="600"/>
                        </a:spcBef>
                        <a:spcAft>
                          <a:spcPts val="0"/>
                        </a:spcAft>
                        <a:buFont typeface="+mj-lt"/>
                        <a:buAutoNum type="romanLcParenBoth"/>
                        <a:tabLst>
                          <a:tab pos="175260" algn="l"/>
                        </a:tabLst>
                      </a:pPr>
                      <a:r>
                        <a:rPr lang="en-US" sz="1600" dirty="0">
                          <a:effectLst/>
                          <a:latin typeface="+mj-lt"/>
                          <a:ea typeface="Times New Roman"/>
                        </a:rPr>
                        <a:t>Head Office maintains General ledger where separate complete Financial accounting is performed. No link with factory</a:t>
                      </a:r>
                    </a:p>
                    <a:p>
                      <a:pPr marL="342900" marR="0" lvl="0" indent="-342900" algn="just">
                        <a:spcBef>
                          <a:spcPts val="600"/>
                        </a:spcBef>
                        <a:spcAft>
                          <a:spcPts val="0"/>
                        </a:spcAft>
                        <a:buFont typeface="+mj-lt"/>
                        <a:buAutoNum type="romanLcParenBoth"/>
                        <a:tabLst>
                          <a:tab pos="175260" algn="l"/>
                        </a:tabLst>
                      </a:pPr>
                      <a:r>
                        <a:rPr lang="en-US" sz="1600" dirty="0">
                          <a:effectLst/>
                          <a:latin typeface="+mj-lt"/>
                          <a:ea typeface="Times New Roman"/>
                        </a:rPr>
                        <a:t>Factory maintains Cost ledger where separate complete accounting to the extent of computing Costing Profit is performed</a:t>
                      </a:r>
                    </a:p>
                  </a:txBody>
                  <a:tcPr marL="68580" marR="68580" marT="0" marB="0"/>
                </a:tc>
              </a:tr>
            </a:tbl>
          </a:graphicData>
        </a:graphic>
      </p:graphicFrame>
    </p:spTree>
    <p:extLst>
      <p:ext uri="{BB962C8B-B14F-4D97-AF65-F5344CB8AC3E}">
        <p14:creationId xmlns:p14="http://schemas.microsoft.com/office/powerpoint/2010/main" val="22244050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514"/>
            <a:ext cx="8686800" cy="671286"/>
          </a:xfrm>
        </p:spPr>
        <p:txBody>
          <a:bodyPr/>
          <a:lstStyle/>
          <a:p>
            <a:pPr algn="ctr"/>
            <a:r>
              <a:rPr lang="en-US" b="1" dirty="0"/>
              <a:t>Cost Book Keeping </a:t>
            </a:r>
            <a:r>
              <a:rPr lang="en-US" b="1" dirty="0" smtClean="0"/>
              <a:t>Systems</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38465866"/>
              </p:ext>
            </p:extLst>
          </p:nvPr>
        </p:nvGraphicFramePr>
        <p:xfrm>
          <a:off x="228600" y="762000"/>
          <a:ext cx="8686799" cy="5654810"/>
        </p:xfrm>
        <a:graphic>
          <a:graphicData uri="http://schemas.openxmlformats.org/drawingml/2006/table">
            <a:tbl>
              <a:tblPr firstRow="1" bandRow="1">
                <a:tableStyleId>{5C22544A-7EE6-4342-B048-85BDC9FD1C3A}</a:tableStyleId>
              </a:tblPr>
              <a:tblGrid>
                <a:gridCol w="2514600"/>
                <a:gridCol w="3200400"/>
                <a:gridCol w="2971799"/>
              </a:tblGrid>
              <a:tr h="747530">
                <a:tc>
                  <a:txBody>
                    <a:bodyPr/>
                    <a:lstStyle/>
                    <a:p>
                      <a:pPr marL="0" marR="0" algn="ctr">
                        <a:spcBef>
                          <a:spcPts val="0"/>
                        </a:spcBef>
                        <a:spcAft>
                          <a:spcPts val="0"/>
                        </a:spcAft>
                      </a:pPr>
                      <a:r>
                        <a:rPr lang="en-US" sz="1600" b="1" dirty="0">
                          <a:effectLst/>
                          <a:latin typeface="+mj-lt"/>
                          <a:ea typeface="Times New Roman"/>
                        </a:rPr>
                        <a:t>Integrated Accounts</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effectLst/>
                          <a:latin typeface="+mj-lt"/>
                          <a:ea typeface="Times New Roman"/>
                        </a:rPr>
                        <a:t>Interlocking Accounts</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effectLst/>
                          <a:latin typeface="+mj-lt"/>
                          <a:ea typeface="Times New Roman"/>
                        </a:rPr>
                        <a:t>Fully Interlocking Accounts</a:t>
                      </a:r>
                      <a:endParaRPr lang="en-US" sz="1600" dirty="0">
                        <a:effectLst/>
                        <a:latin typeface="+mj-lt"/>
                        <a:ea typeface="Times New Roman"/>
                      </a:endParaRPr>
                    </a:p>
                  </a:txBody>
                  <a:tcPr marL="68580" marR="68580" marT="0" marB="0" anchor="ctr"/>
                </a:tc>
              </a:tr>
              <a:tr h="3519670">
                <a:tc>
                  <a:txBody>
                    <a:bodyPr/>
                    <a:lstStyle/>
                    <a:p>
                      <a:pPr marL="0" marR="0" algn="l">
                        <a:spcBef>
                          <a:spcPts val="600"/>
                        </a:spcBef>
                        <a:spcAft>
                          <a:spcPts val="0"/>
                        </a:spcAft>
                      </a:pPr>
                      <a:r>
                        <a:rPr lang="en-US" sz="1600" dirty="0">
                          <a:effectLst/>
                          <a:latin typeface="+mj-lt"/>
                          <a:ea typeface="Times New Roman"/>
                        </a:rPr>
                        <a:t>Normal double entries are performed along with those related to Cost Cycle. New accounts opened and used during the year are</a:t>
                      </a:r>
                    </a:p>
                    <a:p>
                      <a:pPr marL="0" marR="0" algn="l">
                        <a:spcBef>
                          <a:spcPts val="600"/>
                        </a:spcBef>
                        <a:spcAft>
                          <a:spcPts val="0"/>
                        </a:spcAft>
                        <a:tabLst>
                          <a:tab pos="342900" algn="l"/>
                        </a:tabLst>
                      </a:pPr>
                      <a:r>
                        <a:rPr lang="en-US" sz="1600" dirty="0">
                          <a:effectLst/>
                          <a:latin typeface="+mj-lt"/>
                          <a:ea typeface="Times New Roman"/>
                        </a:rPr>
                        <a:t>(i) 	Material Inventory a/c</a:t>
                      </a:r>
                    </a:p>
                    <a:p>
                      <a:pPr marL="0" marR="0" algn="l">
                        <a:spcBef>
                          <a:spcPts val="600"/>
                        </a:spcBef>
                        <a:spcAft>
                          <a:spcPts val="0"/>
                        </a:spcAft>
                        <a:tabLst>
                          <a:tab pos="342900" algn="l"/>
                        </a:tabLst>
                      </a:pPr>
                      <a:r>
                        <a:rPr lang="en-US" sz="1600" dirty="0">
                          <a:effectLst/>
                          <a:latin typeface="+mj-lt"/>
                          <a:ea typeface="Times New Roman"/>
                        </a:rPr>
                        <a:t>(ii) 	Wages Control a/c</a:t>
                      </a:r>
                    </a:p>
                    <a:p>
                      <a:pPr marL="0" marR="0" algn="l">
                        <a:spcBef>
                          <a:spcPts val="600"/>
                        </a:spcBef>
                        <a:spcAft>
                          <a:spcPts val="0"/>
                        </a:spcAft>
                        <a:tabLst>
                          <a:tab pos="342900" algn="l"/>
                        </a:tabLst>
                      </a:pPr>
                      <a:r>
                        <a:rPr lang="en-US" sz="1600" dirty="0">
                          <a:effectLst/>
                          <a:latin typeface="+mj-lt"/>
                          <a:ea typeface="Times New Roman"/>
                        </a:rPr>
                        <a:t>(iii)	</a:t>
                      </a:r>
                      <a:r>
                        <a:rPr lang="en-US" sz="1600" dirty="0" smtClean="0">
                          <a:effectLst/>
                          <a:latin typeface="+mj-lt"/>
                          <a:ea typeface="Times New Roman"/>
                        </a:rPr>
                        <a:t> FOH </a:t>
                      </a:r>
                      <a:r>
                        <a:rPr lang="en-US" sz="1600" dirty="0">
                          <a:effectLst/>
                          <a:latin typeface="+mj-lt"/>
                          <a:ea typeface="Times New Roman"/>
                        </a:rPr>
                        <a:t>Control a/c</a:t>
                      </a:r>
                    </a:p>
                    <a:p>
                      <a:pPr marL="0" marR="0" algn="l">
                        <a:spcBef>
                          <a:spcPts val="600"/>
                        </a:spcBef>
                        <a:spcAft>
                          <a:spcPts val="0"/>
                        </a:spcAft>
                        <a:tabLst>
                          <a:tab pos="342900" algn="l"/>
                        </a:tabLst>
                      </a:pPr>
                      <a:r>
                        <a:rPr lang="en-US" sz="1600" dirty="0">
                          <a:effectLst/>
                          <a:latin typeface="+mj-lt"/>
                          <a:ea typeface="Times New Roman"/>
                        </a:rPr>
                        <a:t>(iv) </a:t>
                      </a:r>
                      <a:r>
                        <a:rPr lang="en-US" sz="1600" dirty="0" smtClean="0">
                          <a:effectLst/>
                          <a:latin typeface="+mj-lt"/>
                          <a:ea typeface="Times New Roman"/>
                        </a:rPr>
                        <a:t>WIP </a:t>
                      </a:r>
                      <a:r>
                        <a:rPr lang="en-US" sz="1600" dirty="0">
                          <a:effectLst/>
                          <a:latin typeface="+mj-lt"/>
                          <a:ea typeface="Times New Roman"/>
                        </a:rPr>
                        <a:t>Inventory a/c</a:t>
                      </a:r>
                    </a:p>
                    <a:p>
                      <a:pPr marL="0" marR="0" algn="l">
                        <a:spcBef>
                          <a:spcPts val="600"/>
                        </a:spcBef>
                        <a:spcAft>
                          <a:spcPts val="0"/>
                        </a:spcAft>
                        <a:tabLst>
                          <a:tab pos="342900" algn="l"/>
                        </a:tabLst>
                      </a:pPr>
                      <a:r>
                        <a:rPr lang="en-US" sz="1600" dirty="0">
                          <a:effectLst/>
                          <a:latin typeface="+mj-lt"/>
                          <a:ea typeface="Times New Roman"/>
                        </a:rPr>
                        <a:t>(v) 	Finished </a:t>
                      </a:r>
                      <a:r>
                        <a:rPr lang="en-US" sz="1600" dirty="0" smtClean="0">
                          <a:effectLst/>
                          <a:latin typeface="+mj-lt"/>
                          <a:ea typeface="Times New Roman"/>
                        </a:rPr>
                        <a:t>Goods Inventory </a:t>
                      </a:r>
                      <a:r>
                        <a:rPr lang="en-US" sz="1600" dirty="0">
                          <a:effectLst/>
                          <a:latin typeface="+mj-lt"/>
                          <a:ea typeface="Times New Roman"/>
                        </a:rPr>
                        <a:t>a/c </a:t>
                      </a:r>
                    </a:p>
                    <a:p>
                      <a:pPr marL="0" marR="0" algn="l">
                        <a:spcBef>
                          <a:spcPts val="600"/>
                        </a:spcBef>
                        <a:spcAft>
                          <a:spcPts val="0"/>
                        </a:spcAft>
                        <a:tabLst>
                          <a:tab pos="342900" algn="l"/>
                        </a:tabLst>
                      </a:pPr>
                      <a:r>
                        <a:rPr lang="en-US" sz="1600" dirty="0">
                          <a:effectLst/>
                          <a:latin typeface="+mj-lt"/>
                          <a:ea typeface="Times New Roman"/>
                        </a:rPr>
                        <a:t>(vi) </a:t>
                      </a:r>
                      <a:r>
                        <a:rPr lang="en-US" sz="1600" dirty="0" smtClean="0">
                          <a:effectLst/>
                          <a:latin typeface="+mj-lt"/>
                          <a:ea typeface="Times New Roman"/>
                        </a:rPr>
                        <a:t> P&amp;L </a:t>
                      </a:r>
                      <a:r>
                        <a:rPr lang="en-US" sz="1600" dirty="0">
                          <a:effectLst/>
                          <a:latin typeface="+mj-lt"/>
                          <a:ea typeface="Times New Roman"/>
                        </a:rPr>
                        <a:t>a/c</a:t>
                      </a:r>
                    </a:p>
                  </a:txBody>
                  <a:tcPr marL="68580" marR="68580" marT="0" marB="0"/>
                </a:tc>
                <a:tc>
                  <a:txBody>
                    <a:bodyPr/>
                    <a:lstStyle/>
                    <a:p>
                      <a:pPr marL="0" marR="0" algn="l">
                        <a:spcBef>
                          <a:spcPts val="600"/>
                        </a:spcBef>
                        <a:spcAft>
                          <a:spcPts val="0"/>
                        </a:spcAft>
                      </a:pPr>
                      <a:r>
                        <a:rPr lang="en-US" sz="1600" b="1" dirty="0">
                          <a:effectLst/>
                          <a:latin typeface="+mj-lt"/>
                          <a:ea typeface="Times New Roman"/>
                        </a:rPr>
                        <a:t>Head Office</a:t>
                      </a:r>
                      <a:r>
                        <a:rPr lang="en-US" sz="1600" dirty="0">
                          <a:effectLst/>
                          <a:latin typeface="+mj-lt"/>
                          <a:ea typeface="Times New Roman"/>
                        </a:rPr>
                        <a:t> accounts for</a:t>
                      </a:r>
                    </a:p>
                    <a:p>
                      <a:pPr marL="342900" marR="0" lvl="0" indent="-342900" algn="l">
                        <a:spcBef>
                          <a:spcPts val="600"/>
                        </a:spcBef>
                        <a:spcAft>
                          <a:spcPts val="0"/>
                        </a:spcAft>
                        <a:buFont typeface="+mj-lt"/>
                        <a:buAutoNum type="romanLcParenBoth"/>
                        <a:tabLst>
                          <a:tab pos="259080" algn="l"/>
                        </a:tabLst>
                      </a:pPr>
                      <a:r>
                        <a:rPr lang="en-US" sz="1600" dirty="0">
                          <a:effectLst/>
                          <a:latin typeface="+mj-lt"/>
                          <a:ea typeface="Times New Roman"/>
                        </a:rPr>
                        <a:t>All accounts EXCEPT those maintained by Factory.</a:t>
                      </a:r>
                    </a:p>
                    <a:p>
                      <a:pPr marL="342900" marR="0" lvl="0" indent="-342900" algn="l">
                        <a:spcBef>
                          <a:spcPts val="600"/>
                        </a:spcBef>
                        <a:spcAft>
                          <a:spcPts val="0"/>
                        </a:spcAft>
                        <a:buFont typeface="+mj-lt"/>
                        <a:buAutoNum type="romanLcParenBoth"/>
                        <a:tabLst>
                          <a:tab pos="259080" algn="l"/>
                        </a:tabLst>
                      </a:pPr>
                      <a:r>
                        <a:rPr lang="en-US" sz="1600" dirty="0">
                          <a:effectLst/>
                          <a:latin typeface="+mj-lt"/>
                          <a:ea typeface="Times New Roman"/>
                        </a:rPr>
                        <a:t>P&amp;L </a:t>
                      </a:r>
                      <a:r>
                        <a:rPr lang="en-US" sz="1600" dirty="0" smtClean="0">
                          <a:effectLst/>
                          <a:latin typeface="+mj-lt"/>
                          <a:ea typeface="Times New Roman"/>
                        </a:rPr>
                        <a:t>a/c</a:t>
                      </a:r>
                    </a:p>
                    <a:p>
                      <a:pPr marL="342900" marR="0" lvl="0" indent="-342900" algn="l">
                        <a:spcBef>
                          <a:spcPts val="600"/>
                        </a:spcBef>
                        <a:spcAft>
                          <a:spcPts val="0"/>
                        </a:spcAft>
                        <a:buFont typeface="+mj-lt"/>
                        <a:buAutoNum type="romanLcParenBoth"/>
                        <a:tabLst>
                          <a:tab pos="259080" algn="l"/>
                        </a:tabLst>
                      </a:pPr>
                      <a:r>
                        <a:rPr lang="en-US" sz="1600" i="1" dirty="0" smtClean="0">
                          <a:effectLst/>
                          <a:latin typeface="+mj-lt"/>
                          <a:ea typeface="Times New Roman"/>
                        </a:rPr>
                        <a:t>Factory </a:t>
                      </a:r>
                      <a:r>
                        <a:rPr lang="en-US" sz="1600" i="1" dirty="0">
                          <a:effectLst/>
                          <a:latin typeface="+mj-lt"/>
                          <a:ea typeface="Times New Roman"/>
                        </a:rPr>
                        <a:t>Ledger control a/c</a:t>
                      </a:r>
                      <a:r>
                        <a:rPr lang="en-US" sz="1600" dirty="0">
                          <a:effectLst/>
                          <a:latin typeface="+mj-lt"/>
                          <a:ea typeface="Times New Roman"/>
                        </a:rPr>
                        <a:t> (To replace all those accounts which are related to Factory)</a:t>
                      </a:r>
                    </a:p>
                    <a:p>
                      <a:pPr marL="259080" marR="0" indent="-259080" algn="l">
                        <a:spcBef>
                          <a:spcPts val="600"/>
                        </a:spcBef>
                        <a:spcAft>
                          <a:spcPts val="0"/>
                        </a:spcAft>
                        <a:tabLst>
                          <a:tab pos="259080" algn="l"/>
                        </a:tabLst>
                      </a:pPr>
                      <a:r>
                        <a:rPr lang="en-US" sz="1600" b="1" dirty="0">
                          <a:effectLst/>
                          <a:latin typeface="+mj-lt"/>
                          <a:ea typeface="Times New Roman"/>
                        </a:rPr>
                        <a:t>Factory</a:t>
                      </a:r>
                      <a:r>
                        <a:rPr lang="en-US" sz="1600" dirty="0">
                          <a:effectLst/>
                          <a:latin typeface="+mj-lt"/>
                          <a:ea typeface="Times New Roman"/>
                        </a:rPr>
                        <a:t> accounts for only</a:t>
                      </a:r>
                    </a:p>
                    <a:p>
                      <a:pPr marL="259080" marR="0" indent="-259080" algn="l">
                        <a:spcBef>
                          <a:spcPts val="600"/>
                        </a:spcBef>
                        <a:spcAft>
                          <a:spcPts val="0"/>
                        </a:spcAft>
                        <a:tabLst>
                          <a:tab pos="259080" algn="l"/>
                        </a:tabLst>
                      </a:pPr>
                      <a:r>
                        <a:rPr lang="en-US" sz="1600" dirty="0">
                          <a:effectLst/>
                          <a:latin typeface="+mj-lt"/>
                          <a:ea typeface="Times New Roman"/>
                        </a:rPr>
                        <a:t>(i) 	Material Inventory a/c</a:t>
                      </a:r>
                    </a:p>
                    <a:p>
                      <a:pPr marL="259080" marR="0" indent="-259080" algn="l">
                        <a:spcBef>
                          <a:spcPts val="600"/>
                        </a:spcBef>
                        <a:spcAft>
                          <a:spcPts val="0"/>
                        </a:spcAft>
                        <a:tabLst>
                          <a:tab pos="259080" algn="l"/>
                        </a:tabLst>
                      </a:pPr>
                      <a:r>
                        <a:rPr lang="en-US" sz="1600" dirty="0">
                          <a:effectLst/>
                          <a:latin typeface="+mj-lt"/>
                          <a:ea typeface="Times New Roman"/>
                        </a:rPr>
                        <a:t>(ii) </a:t>
                      </a:r>
                      <a:r>
                        <a:rPr lang="en-US" sz="1600" dirty="0" smtClean="0">
                          <a:effectLst/>
                          <a:latin typeface="+mj-lt"/>
                          <a:ea typeface="Times New Roman"/>
                        </a:rPr>
                        <a:t>Wages </a:t>
                      </a:r>
                      <a:r>
                        <a:rPr lang="en-US" sz="1600" dirty="0">
                          <a:effectLst/>
                          <a:latin typeface="+mj-lt"/>
                          <a:ea typeface="Times New Roman"/>
                        </a:rPr>
                        <a:t>Control a/c</a:t>
                      </a:r>
                    </a:p>
                    <a:p>
                      <a:pPr marL="259080" marR="0" indent="-259080" algn="l">
                        <a:spcBef>
                          <a:spcPts val="600"/>
                        </a:spcBef>
                        <a:spcAft>
                          <a:spcPts val="0"/>
                        </a:spcAft>
                        <a:tabLst>
                          <a:tab pos="259080" algn="l"/>
                        </a:tabLst>
                      </a:pPr>
                      <a:r>
                        <a:rPr lang="en-US" sz="1600" dirty="0">
                          <a:effectLst/>
                          <a:latin typeface="+mj-lt"/>
                          <a:ea typeface="Times New Roman"/>
                        </a:rPr>
                        <a:t>(iii</a:t>
                      </a:r>
                      <a:r>
                        <a:rPr lang="en-US" sz="1600" dirty="0" smtClean="0">
                          <a:effectLst/>
                          <a:latin typeface="+mj-lt"/>
                          <a:ea typeface="Times New Roman"/>
                        </a:rPr>
                        <a:t>) FOH </a:t>
                      </a:r>
                      <a:r>
                        <a:rPr lang="en-US" sz="1600" dirty="0">
                          <a:effectLst/>
                          <a:latin typeface="+mj-lt"/>
                          <a:ea typeface="Times New Roman"/>
                        </a:rPr>
                        <a:t>Control a/c</a:t>
                      </a:r>
                    </a:p>
                    <a:p>
                      <a:pPr marL="400050" marR="0" indent="-400050" algn="l">
                        <a:spcBef>
                          <a:spcPts val="600"/>
                        </a:spcBef>
                        <a:spcAft>
                          <a:spcPts val="0"/>
                        </a:spcAft>
                        <a:buAutoNum type="romanLcParenBoth" startAt="4"/>
                        <a:tabLst>
                          <a:tab pos="259080" algn="l"/>
                        </a:tabLst>
                      </a:pPr>
                      <a:r>
                        <a:rPr lang="en-US" sz="1600" dirty="0" smtClean="0">
                          <a:effectLst/>
                          <a:latin typeface="+mj-lt"/>
                          <a:ea typeface="Times New Roman"/>
                        </a:rPr>
                        <a:t>WIP </a:t>
                      </a:r>
                      <a:r>
                        <a:rPr lang="en-US" sz="1600" dirty="0">
                          <a:effectLst/>
                          <a:latin typeface="+mj-lt"/>
                          <a:ea typeface="Times New Roman"/>
                        </a:rPr>
                        <a:t>Inventory </a:t>
                      </a:r>
                      <a:r>
                        <a:rPr lang="en-US" sz="1600" dirty="0" smtClean="0">
                          <a:effectLst/>
                          <a:latin typeface="+mj-lt"/>
                          <a:ea typeface="Times New Roman"/>
                        </a:rPr>
                        <a:t>a/c</a:t>
                      </a:r>
                    </a:p>
                    <a:p>
                      <a:pPr marL="400050" marR="0" indent="-400050" algn="l">
                        <a:spcBef>
                          <a:spcPts val="600"/>
                        </a:spcBef>
                        <a:spcAft>
                          <a:spcPts val="0"/>
                        </a:spcAft>
                        <a:buAutoNum type="romanLcParenBoth" startAt="4"/>
                        <a:tabLst>
                          <a:tab pos="259080" algn="l"/>
                        </a:tabLst>
                      </a:pPr>
                      <a:r>
                        <a:rPr lang="en-US" sz="1600" dirty="0" smtClean="0">
                          <a:effectLst/>
                          <a:latin typeface="+mj-lt"/>
                          <a:ea typeface="Times New Roman"/>
                        </a:rPr>
                        <a:t>Finished </a:t>
                      </a:r>
                      <a:r>
                        <a:rPr lang="en-US" sz="1600" dirty="0">
                          <a:effectLst/>
                          <a:latin typeface="+mj-lt"/>
                          <a:ea typeface="Times New Roman"/>
                        </a:rPr>
                        <a:t>Goods Inventory </a:t>
                      </a:r>
                      <a:r>
                        <a:rPr lang="en-US" sz="1600" dirty="0" smtClean="0">
                          <a:effectLst/>
                          <a:latin typeface="+mj-lt"/>
                          <a:ea typeface="Times New Roman"/>
                        </a:rPr>
                        <a:t>a/c</a:t>
                      </a:r>
                    </a:p>
                    <a:p>
                      <a:pPr marL="400050" marR="0" indent="-400050" algn="l">
                        <a:spcBef>
                          <a:spcPts val="600"/>
                        </a:spcBef>
                        <a:spcAft>
                          <a:spcPts val="0"/>
                        </a:spcAft>
                        <a:buAutoNum type="romanLcParenBoth" startAt="4"/>
                        <a:tabLst>
                          <a:tab pos="259080" algn="l"/>
                        </a:tabLst>
                      </a:pPr>
                      <a:r>
                        <a:rPr lang="en-US" sz="1600" i="1" dirty="0" smtClean="0">
                          <a:effectLst/>
                          <a:latin typeface="+mj-lt"/>
                          <a:ea typeface="Times New Roman"/>
                        </a:rPr>
                        <a:t>General </a:t>
                      </a:r>
                      <a:r>
                        <a:rPr lang="en-US" sz="1600" i="1" dirty="0">
                          <a:effectLst/>
                          <a:latin typeface="+mj-lt"/>
                          <a:ea typeface="Times New Roman"/>
                        </a:rPr>
                        <a:t>Ledger control a/c</a:t>
                      </a:r>
                      <a:r>
                        <a:rPr lang="en-US" sz="1600" b="1" dirty="0">
                          <a:effectLst/>
                          <a:latin typeface="+mj-lt"/>
                          <a:ea typeface="Times New Roman"/>
                        </a:rPr>
                        <a:t> </a:t>
                      </a:r>
                      <a:r>
                        <a:rPr lang="en-US" sz="1600" dirty="0">
                          <a:effectLst/>
                          <a:latin typeface="+mj-lt"/>
                          <a:ea typeface="Times New Roman"/>
                        </a:rPr>
                        <a:t>(To replace all those accounts which are related to Head Office)</a:t>
                      </a:r>
                    </a:p>
                  </a:txBody>
                  <a:tcPr marL="68580" marR="68580" marT="0" marB="0"/>
                </a:tc>
                <a:tc>
                  <a:txBody>
                    <a:bodyPr/>
                    <a:lstStyle/>
                    <a:p>
                      <a:pPr marL="0" marR="0" algn="l">
                        <a:spcBef>
                          <a:spcPts val="600"/>
                        </a:spcBef>
                        <a:spcAft>
                          <a:spcPts val="0"/>
                        </a:spcAft>
                      </a:pPr>
                      <a:r>
                        <a:rPr lang="en-US" sz="1600" b="1" dirty="0">
                          <a:effectLst/>
                          <a:latin typeface="+mj-lt"/>
                          <a:ea typeface="Times New Roman"/>
                        </a:rPr>
                        <a:t>Head Office</a:t>
                      </a:r>
                      <a:r>
                        <a:rPr lang="en-US" sz="1600" dirty="0">
                          <a:effectLst/>
                          <a:latin typeface="+mj-lt"/>
                          <a:ea typeface="Times New Roman"/>
                        </a:rPr>
                        <a:t> accounts for</a:t>
                      </a:r>
                    </a:p>
                    <a:p>
                      <a:pPr marL="342900" marR="0" lvl="0" indent="-342900" algn="l">
                        <a:spcBef>
                          <a:spcPts val="600"/>
                        </a:spcBef>
                        <a:spcAft>
                          <a:spcPts val="0"/>
                        </a:spcAft>
                        <a:buFont typeface="+mj-lt"/>
                        <a:buAutoNum type="romanLcParenBoth"/>
                        <a:tabLst>
                          <a:tab pos="232410" algn="l"/>
                        </a:tabLst>
                      </a:pPr>
                      <a:r>
                        <a:rPr lang="en-US" sz="1600" dirty="0">
                          <a:effectLst/>
                          <a:latin typeface="+mj-lt"/>
                          <a:ea typeface="Times New Roman"/>
                        </a:rPr>
                        <a:t>All accounts which are usually kept in financial accounting.</a:t>
                      </a:r>
                    </a:p>
                    <a:p>
                      <a:pPr marL="0" marR="0" algn="l">
                        <a:spcBef>
                          <a:spcPts val="600"/>
                        </a:spcBef>
                        <a:spcAft>
                          <a:spcPts val="0"/>
                        </a:spcAft>
                        <a:tabLst>
                          <a:tab pos="232410" algn="l"/>
                        </a:tabLst>
                      </a:pPr>
                      <a:r>
                        <a:rPr lang="en-US" sz="1600" b="1" dirty="0">
                          <a:effectLst/>
                          <a:latin typeface="+mj-lt"/>
                          <a:ea typeface="Times New Roman"/>
                        </a:rPr>
                        <a:t>Factory</a:t>
                      </a:r>
                      <a:r>
                        <a:rPr lang="en-US" sz="1600" dirty="0">
                          <a:effectLst/>
                          <a:latin typeface="+mj-lt"/>
                          <a:ea typeface="Times New Roman"/>
                        </a:rPr>
                        <a:t> accounts for </a:t>
                      </a:r>
                    </a:p>
                    <a:p>
                      <a:pPr marL="342900" marR="0" lvl="0" indent="-342900" algn="l">
                        <a:spcBef>
                          <a:spcPts val="600"/>
                        </a:spcBef>
                        <a:spcAft>
                          <a:spcPts val="0"/>
                        </a:spcAft>
                        <a:buFont typeface="+mj-lt"/>
                        <a:buAutoNum type="romanLcParenBoth"/>
                        <a:tabLst>
                          <a:tab pos="232410" algn="l"/>
                        </a:tabLst>
                      </a:pPr>
                      <a:r>
                        <a:rPr lang="en-US" sz="1600" dirty="0">
                          <a:effectLst/>
                          <a:latin typeface="+mj-lt"/>
                          <a:ea typeface="Times New Roman"/>
                        </a:rPr>
                        <a:t>Material Inventory a/c</a:t>
                      </a:r>
                    </a:p>
                    <a:p>
                      <a:pPr marL="342900" marR="0" lvl="0" indent="-342900" algn="l">
                        <a:spcBef>
                          <a:spcPts val="600"/>
                        </a:spcBef>
                        <a:spcAft>
                          <a:spcPts val="0"/>
                        </a:spcAft>
                        <a:buFont typeface="+mj-lt"/>
                        <a:buAutoNum type="romanLcParenBoth"/>
                        <a:tabLst>
                          <a:tab pos="232410" algn="l"/>
                        </a:tabLst>
                      </a:pPr>
                      <a:r>
                        <a:rPr lang="en-US" sz="1600" dirty="0">
                          <a:effectLst/>
                          <a:latin typeface="+mj-lt"/>
                          <a:ea typeface="Times New Roman"/>
                        </a:rPr>
                        <a:t>Wages Control a/c</a:t>
                      </a:r>
                    </a:p>
                    <a:p>
                      <a:pPr marL="342900" marR="0" lvl="0" indent="-342900" algn="l">
                        <a:spcBef>
                          <a:spcPts val="600"/>
                        </a:spcBef>
                        <a:spcAft>
                          <a:spcPts val="0"/>
                        </a:spcAft>
                        <a:buFont typeface="+mj-lt"/>
                        <a:buAutoNum type="romanLcParenBoth"/>
                        <a:tabLst>
                          <a:tab pos="232410" algn="l"/>
                        </a:tabLst>
                      </a:pPr>
                      <a:r>
                        <a:rPr lang="en-US" sz="1600" dirty="0" smtClean="0">
                          <a:effectLst/>
                          <a:latin typeface="+mj-lt"/>
                          <a:ea typeface="Times New Roman"/>
                        </a:rPr>
                        <a:t> FOH </a:t>
                      </a:r>
                      <a:r>
                        <a:rPr lang="en-US" sz="1600" dirty="0">
                          <a:effectLst/>
                          <a:latin typeface="+mj-lt"/>
                          <a:ea typeface="Times New Roman"/>
                        </a:rPr>
                        <a:t>Control a/c</a:t>
                      </a:r>
                    </a:p>
                    <a:p>
                      <a:pPr marL="400050" marR="0" indent="-400050" algn="l">
                        <a:spcBef>
                          <a:spcPts val="600"/>
                        </a:spcBef>
                        <a:spcAft>
                          <a:spcPts val="0"/>
                        </a:spcAft>
                        <a:buAutoNum type="romanLcParenBoth" startAt="4"/>
                        <a:tabLst>
                          <a:tab pos="232410" algn="l"/>
                        </a:tabLst>
                      </a:pPr>
                      <a:r>
                        <a:rPr lang="en-US" sz="1600" dirty="0" smtClean="0">
                          <a:effectLst/>
                          <a:latin typeface="+mj-lt"/>
                          <a:ea typeface="Times New Roman"/>
                        </a:rPr>
                        <a:t>WIP </a:t>
                      </a:r>
                      <a:r>
                        <a:rPr lang="en-US" sz="1600" dirty="0">
                          <a:effectLst/>
                          <a:latin typeface="+mj-lt"/>
                          <a:ea typeface="Times New Roman"/>
                        </a:rPr>
                        <a:t>Inventory </a:t>
                      </a:r>
                      <a:r>
                        <a:rPr lang="en-US" sz="1600" dirty="0" smtClean="0">
                          <a:effectLst/>
                          <a:latin typeface="+mj-lt"/>
                          <a:ea typeface="Times New Roman"/>
                        </a:rPr>
                        <a:t>a/c</a:t>
                      </a:r>
                    </a:p>
                    <a:p>
                      <a:pPr marL="400050" marR="0" indent="-400050" algn="l">
                        <a:spcBef>
                          <a:spcPts val="600"/>
                        </a:spcBef>
                        <a:spcAft>
                          <a:spcPts val="0"/>
                        </a:spcAft>
                        <a:buAutoNum type="romanLcParenBoth" startAt="4"/>
                        <a:tabLst>
                          <a:tab pos="232410" algn="l"/>
                        </a:tabLst>
                      </a:pPr>
                      <a:r>
                        <a:rPr lang="en-US" sz="1600" dirty="0" smtClean="0">
                          <a:effectLst/>
                          <a:latin typeface="+mj-lt"/>
                          <a:ea typeface="Times New Roman"/>
                        </a:rPr>
                        <a:t>Finished </a:t>
                      </a:r>
                      <a:r>
                        <a:rPr lang="en-US" sz="1600" dirty="0">
                          <a:effectLst/>
                          <a:latin typeface="+mj-lt"/>
                          <a:ea typeface="Times New Roman"/>
                        </a:rPr>
                        <a:t>Goods Inventory </a:t>
                      </a:r>
                      <a:r>
                        <a:rPr lang="en-US" sz="1600" dirty="0" smtClean="0">
                          <a:effectLst/>
                          <a:latin typeface="+mj-lt"/>
                          <a:ea typeface="Times New Roman"/>
                        </a:rPr>
                        <a:t>a/c</a:t>
                      </a:r>
                    </a:p>
                    <a:p>
                      <a:pPr marL="400050" marR="0" indent="-400050" algn="l">
                        <a:spcBef>
                          <a:spcPts val="600"/>
                        </a:spcBef>
                        <a:spcAft>
                          <a:spcPts val="0"/>
                        </a:spcAft>
                        <a:buAutoNum type="romanLcParenBoth" startAt="4"/>
                        <a:tabLst>
                          <a:tab pos="232410" algn="l"/>
                        </a:tabLst>
                      </a:pPr>
                      <a:r>
                        <a:rPr lang="en-US" sz="1600" dirty="0" smtClean="0">
                          <a:effectLst/>
                          <a:latin typeface="+mj-lt"/>
                          <a:ea typeface="Times New Roman"/>
                        </a:rPr>
                        <a:t>Costing </a:t>
                      </a:r>
                      <a:r>
                        <a:rPr lang="en-US" sz="1600" dirty="0">
                          <a:effectLst/>
                          <a:latin typeface="+mj-lt"/>
                          <a:ea typeface="Times New Roman"/>
                        </a:rPr>
                        <a:t>P&amp;L </a:t>
                      </a:r>
                      <a:r>
                        <a:rPr lang="en-US" sz="1600" dirty="0" smtClean="0">
                          <a:effectLst/>
                          <a:latin typeface="+mj-lt"/>
                          <a:ea typeface="Times New Roman"/>
                        </a:rPr>
                        <a:t>a/c</a:t>
                      </a:r>
                    </a:p>
                    <a:p>
                      <a:pPr marL="400050" marR="0" indent="-400050" algn="l">
                        <a:spcBef>
                          <a:spcPts val="600"/>
                        </a:spcBef>
                        <a:spcAft>
                          <a:spcPts val="0"/>
                        </a:spcAft>
                        <a:buAutoNum type="romanLcParenBoth" startAt="4"/>
                        <a:tabLst>
                          <a:tab pos="232410" algn="l"/>
                        </a:tabLst>
                      </a:pPr>
                      <a:r>
                        <a:rPr lang="en-US" sz="1600" i="1" dirty="0" smtClean="0">
                          <a:effectLst/>
                          <a:latin typeface="+mj-lt"/>
                          <a:ea typeface="Times New Roman"/>
                        </a:rPr>
                        <a:t>Cost </a:t>
                      </a:r>
                      <a:r>
                        <a:rPr lang="en-US" sz="1600" i="1" dirty="0">
                          <a:effectLst/>
                          <a:latin typeface="+mj-lt"/>
                          <a:ea typeface="Times New Roman"/>
                        </a:rPr>
                        <a:t>Ledger control a/c</a:t>
                      </a:r>
                      <a:r>
                        <a:rPr lang="en-US" sz="1600" b="1" dirty="0">
                          <a:effectLst/>
                          <a:latin typeface="+mj-lt"/>
                          <a:ea typeface="Times New Roman"/>
                        </a:rPr>
                        <a:t> </a:t>
                      </a:r>
                      <a:r>
                        <a:rPr lang="en-US" sz="1600" dirty="0">
                          <a:effectLst/>
                          <a:latin typeface="+mj-lt"/>
                          <a:ea typeface="Times New Roman"/>
                        </a:rPr>
                        <a:t>(To replace</a:t>
                      </a:r>
                      <a:r>
                        <a:rPr lang="en-US" sz="1600" b="1" dirty="0">
                          <a:effectLst/>
                          <a:latin typeface="+mj-lt"/>
                          <a:ea typeface="Times New Roman"/>
                        </a:rPr>
                        <a:t> </a:t>
                      </a:r>
                      <a:r>
                        <a:rPr lang="en-US" sz="1600" dirty="0">
                          <a:effectLst/>
                          <a:latin typeface="+mj-lt"/>
                          <a:ea typeface="Times New Roman"/>
                        </a:rPr>
                        <a:t>accounts which aren’t</a:t>
                      </a:r>
                      <a:r>
                        <a:rPr lang="en-US" sz="1600" b="1" dirty="0">
                          <a:effectLst/>
                          <a:latin typeface="+mj-lt"/>
                          <a:ea typeface="Times New Roman"/>
                        </a:rPr>
                        <a:t> </a:t>
                      </a:r>
                      <a:r>
                        <a:rPr lang="en-US" sz="1600" dirty="0">
                          <a:effectLst/>
                          <a:latin typeface="+mj-lt"/>
                          <a:ea typeface="Times New Roman"/>
                        </a:rPr>
                        <a:t>included for Cost Accounting Purposes </a:t>
                      </a:r>
                    </a:p>
                  </a:txBody>
                  <a:tcPr marL="68580" marR="68580" marT="0" marB="0"/>
                </a:tc>
              </a:tr>
            </a:tbl>
          </a:graphicData>
        </a:graphic>
      </p:graphicFrame>
    </p:spTree>
    <p:extLst>
      <p:ext uri="{BB962C8B-B14F-4D97-AF65-F5344CB8AC3E}">
        <p14:creationId xmlns:p14="http://schemas.microsoft.com/office/powerpoint/2010/main" val="34662774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514"/>
            <a:ext cx="8686800" cy="899886"/>
          </a:xfrm>
        </p:spPr>
        <p:txBody>
          <a:bodyPr/>
          <a:lstStyle/>
          <a:p>
            <a:pPr algn="ctr"/>
            <a:r>
              <a:rPr lang="en-US" b="1" dirty="0"/>
              <a:t>Cost Book Keeping </a:t>
            </a:r>
            <a:r>
              <a:rPr lang="en-US" b="1" dirty="0" smtClean="0"/>
              <a:t>Systems</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25195703"/>
              </p:ext>
            </p:extLst>
          </p:nvPr>
        </p:nvGraphicFramePr>
        <p:xfrm>
          <a:off x="304800" y="1066800"/>
          <a:ext cx="8686799" cy="5486400"/>
        </p:xfrm>
        <a:graphic>
          <a:graphicData uri="http://schemas.openxmlformats.org/drawingml/2006/table">
            <a:tbl>
              <a:tblPr firstRow="1" bandRow="1">
                <a:tableStyleId>{5C22544A-7EE6-4342-B048-85BDC9FD1C3A}</a:tableStyleId>
              </a:tblPr>
              <a:tblGrid>
                <a:gridCol w="2426043"/>
                <a:gridCol w="2973859"/>
                <a:gridCol w="3286897"/>
              </a:tblGrid>
              <a:tr h="551695">
                <a:tc>
                  <a:txBody>
                    <a:bodyPr/>
                    <a:lstStyle/>
                    <a:p>
                      <a:pPr marL="0" marR="0" algn="ctr">
                        <a:spcBef>
                          <a:spcPts val="0"/>
                        </a:spcBef>
                        <a:spcAft>
                          <a:spcPts val="0"/>
                        </a:spcAft>
                      </a:pPr>
                      <a:r>
                        <a:rPr lang="en-US" sz="1600" b="1" dirty="0">
                          <a:effectLst/>
                          <a:latin typeface="+mj-lt"/>
                          <a:ea typeface="Times New Roman"/>
                        </a:rPr>
                        <a:t>Integrated Accounts</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effectLst/>
                          <a:latin typeface="+mj-lt"/>
                          <a:ea typeface="Times New Roman"/>
                        </a:rPr>
                        <a:t>Interlocking Accounts</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effectLst/>
                          <a:latin typeface="+mj-lt"/>
                          <a:ea typeface="Times New Roman"/>
                        </a:rPr>
                        <a:t>Fully Interlocking Accounts</a:t>
                      </a:r>
                      <a:endParaRPr lang="en-US" sz="1600" dirty="0">
                        <a:effectLst/>
                        <a:latin typeface="+mj-lt"/>
                        <a:ea typeface="Times New Roman"/>
                      </a:endParaRPr>
                    </a:p>
                  </a:txBody>
                  <a:tcPr marL="68580" marR="68580" marT="0" marB="0" anchor="ctr"/>
                </a:tc>
              </a:tr>
              <a:tr h="1934589">
                <a:tc>
                  <a:txBody>
                    <a:bodyPr/>
                    <a:lstStyle/>
                    <a:p>
                      <a:pPr marL="0" marR="0" algn="just">
                        <a:spcBef>
                          <a:spcPts val="600"/>
                        </a:spcBef>
                        <a:spcAft>
                          <a:spcPts val="0"/>
                        </a:spcAft>
                      </a:pPr>
                      <a:r>
                        <a:rPr lang="en-US" sz="1600" dirty="0">
                          <a:effectLst/>
                          <a:latin typeface="+mj-lt"/>
                          <a:ea typeface="Times New Roman"/>
                        </a:rPr>
                        <a:t>Over/(Under) Absorption of Fixed Overheads is charged to P&amp;L a/c</a:t>
                      </a:r>
                    </a:p>
                  </a:txBody>
                  <a:tcPr marL="68580" marR="68580" marT="0" marB="0"/>
                </a:tc>
                <a:tc>
                  <a:txBody>
                    <a:bodyPr/>
                    <a:lstStyle/>
                    <a:p>
                      <a:pPr marL="0" marR="0" algn="just">
                        <a:spcBef>
                          <a:spcPts val="600"/>
                        </a:spcBef>
                        <a:spcAft>
                          <a:spcPts val="0"/>
                        </a:spcAft>
                      </a:pPr>
                      <a:r>
                        <a:rPr lang="en-US" sz="1600" b="1" dirty="0">
                          <a:effectLst/>
                          <a:latin typeface="+mj-lt"/>
                          <a:ea typeface="Times New Roman"/>
                        </a:rPr>
                        <a:t>Head Office </a:t>
                      </a:r>
                      <a:r>
                        <a:rPr lang="en-US" sz="1600" dirty="0">
                          <a:effectLst/>
                          <a:latin typeface="+mj-lt"/>
                          <a:ea typeface="Times New Roman"/>
                        </a:rPr>
                        <a:t>accounts for Actual Overheads only.</a:t>
                      </a:r>
                    </a:p>
                    <a:p>
                      <a:pPr marL="0" marR="0" algn="just">
                        <a:spcBef>
                          <a:spcPts val="600"/>
                        </a:spcBef>
                        <a:spcAft>
                          <a:spcPts val="0"/>
                        </a:spcAft>
                      </a:pPr>
                      <a:r>
                        <a:rPr lang="en-US" sz="1600" b="1" dirty="0">
                          <a:effectLst/>
                          <a:latin typeface="+mj-lt"/>
                          <a:ea typeface="Times New Roman"/>
                        </a:rPr>
                        <a:t>Factory </a:t>
                      </a:r>
                      <a:r>
                        <a:rPr lang="en-US" sz="1600" dirty="0">
                          <a:effectLst/>
                          <a:latin typeface="+mj-lt"/>
                          <a:ea typeface="Times New Roman"/>
                        </a:rPr>
                        <a:t>charges Over/(Under) Absorption of Fixed Overheads to </a:t>
                      </a:r>
                      <a:r>
                        <a:rPr lang="en-US" sz="1600" i="1" dirty="0">
                          <a:effectLst/>
                          <a:latin typeface="+mj-lt"/>
                          <a:ea typeface="Times New Roman"/>
                        </a:rPr>
                        <a:t>Finished Goods a/c</a:t>
                      </a:r>
                      <a:endParaRPr lang="en-US" sz="1600" dirty="0">
                        <a:effectLst/>
                        <a:latin typeface="+mj-lt"/>
                        <a:ea typeface="Times New Roman"/>
                      </a:endParaRPr>
                    </a:p>
                  </a:txBody>
                  <a:tcPr marL="68580" marR="68580" marT="0" marB="0"/>
                </a:tc>
                <a:tc>
                  <a:txBody>
                    <a:bodyPr/>
                    <a:lstStyle/>
                    <a:p>
                      <a:pPr marL="0" marR="0" algn="just">
                        <a:spcBef>
                          <a:spcPts val="600"/>
                        </a:spcBef>
                        <a:spcAft>
                          <a:spcPts val="0"/>
                        </a:spcAft>
                      </a:pPr>
                      <a:r>
                        <a:rPr lang="en-US" sz="1600" b="1">
                          <a:effectLst/>
                          <a:latin typeface="+mj-lt"/>
                          <a:ea typeface="Times New Roman"/>
                        </a:rPr>
                        <a:t>Head Office </a:t>
                      </a:r>
                      <a:r>
                        <a:rPr lang="en-US" sz="1600">
                          <a:effectLst/>
                          <a:latin typeface="+mj-lt"/>
                          <a:ea typeface="Times New Roman"/>
                        </a:rPr>
                        <a:t>accounts for Actual Overheads only. </a:t>
                      </a:r>
                    </a:p>
                    <a:p>
                      <a:pPr marL="0" marR="0" algn="just">
                        <a:spcBef>
                          <a:spcPts val="600"/>
                        </a:spcBef>
                        <a:spcAft>
                          <a:spcPts val="0"/>
                        </a:spcAft>
                      </a:pPr>
                      <a:r>
                        <a:rPr lang="en-US" sz="1600" b="1">
                          <a:effectLst/>
                          <a:latin typeface="+mj-lt"/>
                          <a:ea typeface="Times New Roman"/>
                        </a:rPr>
                        <a:t>Factory </a:t>
                      </a:r>
                      <a:r>
                        <a:rPr lang="en-US" sz="1600">
                          <a:effectLst/>
                          <a:latin typeface="+mj-lt"/>
                          <a:ea typeface="Times New Roman"/>
                        </a:rPr>
                        <a:t>charges Over/(Under) Absorption of Fixed Overheads to </a:t>
                      </a:r>
                      <a:r>
                        <a:rPr lang="en-US" sz="1600" i="1">
                          <a:effectLst/>
                          <a:latin typeface="+mj-lt"/>
                          <a:ea typeface="Times New Roman"/>
                        </a:rPr>
                        <a:t>P&amp;L a/c</a:t>
                      </a:r>
                      <a:endParaRPr lang="en-US" sz="1600">
                        <a:effectLst/>
                        <a:latin typeface="+mj-lt"/>
                        <a:ea typeface="Times New Roman"/>
                      </a:endParaRPr>
                    </a:p>
                  </a:txBody>
                  <a:tcPr marL="68580" marR="68580" marT="0" marB="0"/>
                </a:tc>
              </a:tr>
              <a:tr h="3000116">
                <a:tc>
                  <a:txBody>
                    <a:bodyPr/>
                    <a:lstStyle/>
                    <a:p>
                      <a:pPr marL="0" marR="0" algn="just">
                        <a:spcBef>
                          <a:spcPts val="600"/>
                        </a:spcBef>
                        <a:spcAft>
                          <a:spcPts val="0"/>
                        </a:spcAft>
                      </a:pPr>
                      <a:r>
                        <a:rPr lang="en-US" sz="1600">
                          <a:effectLst/>
                          <a:latin typeface="+mj-lt"/>
                          <a:ea typeface="Times New Roman"/>
                        </a:rPr>
                        <a:t>No Reconciliation is prepared as single profit/loss is computed under a single book keeping system</a:t>
                      </a:r>
                    </a:p>
                  </a:txBody>
                  <a:tcPr marL="68580" marR="68580" marT="0" marB="0"/>
                </a:tc>
                <a:tc>
                  <a:txBody>
                    <a:bodyPr/>
                    <a:lstStyle/>
                    <a:p>
                      <a:pPr marL="0" marR="0" algn="just">
                        <a:spcBef>
                          <a:spcPts val="600"/>
                        </a:spcBef>
                        <a:spcAft>
                          <a:spcPts val="0"/>
                        </a:spcAft>
                      </a:pPr>
                      <a:r>
                        <a:rPr lang="en-US" sz="1600">
                          <a:effectLst/>
                          <a:latin typeface="+mj-lt"/>
                          <a:ea typeface="Times New Roman"/>
                        </a:rPr>
                        <a:t>No Reconciliation is prepared as Profit is computed in Head Office Books only</a:t>
                      </a:r>
                    </a:p>
                  </a:txBody>
                  <a:tcPr marL="68580" marR="68580" marT="0" marB="0"/>
                </a:tc>
                <a:tc>
                  <a:txBody>
                    <a:bodyPr/>
                    <a:lstStyle/>
                    <a:p>
                      <a:pPr marL="0" marR="0" algn="just">
                        <a:spcBef>
                          <a:spcPts val="600"/>
                        </a:spcBef>
                        <a:spcAft>
                          <a:spcPts val="0"/>
                        </a:spcAft>
                      </a:pPr>
                      <a:r>
                        <a:rPr lang="en-US" sz="1600" dirty="0">
                          <a:effectLst/>
                          <a:latin typeface="+mj-lt"/>
                          <a:ea typeface="Times New Roman"/>
                        </a:rPr>
                        <a:t>Reconciliation is prepared as different amount of profit/loss arises from separate accounting being performed at Factory and Head Office.</a:t>
                      </a:r>
                    </a:p>
                    <a:p>
                      <a:pPr marL="0" marR="0" algn="just">
                        <a:spcBef>
                          <a:spcPts val="600"/>
                        </a:spcBef>
                        <a:spcAft>
                          <a:spcPts val="0"/>
                        </a:spcAft>
                      </a:pPr>
                      <a:r>
                        <a:rPr lang="en-US" sz="1600" dirty="0">
                          <a:effectLst/>
                          <a:latin typeface="+mj-lt"/>
                          <a:ea typeface="Times New Roman"/>
                        </a:rPr>
                        <a:t>Profit/loss will be reconciled by adjusting the differences in Opening and Closing inventory measurement and also by accounting for unrecognized Expenses &amp; Revenues </a:t>
                      </a:r>
                    </a:p>
                  </a:txBody>
                  <a:tcPr marL="68580" marR="68580" marT="0" marB="0"/>
                </a:tc>
              </a:tr>
            </a:tbl>
          </a:graphicData>
        </a:graphic>
      </p:graphicFrame>
    </p:spTree>
    <p:extLst>
      <p:ext uri="{BB962C8B-B14F-4D97-AF65-F5344CB8AC3E}">
        <p14:creationId xmlns:p14="http://schemas.microsoft.com/office/powerpoint/2010/main" val="19185958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562975" cy="685800"/>
          </a:xfrm>
        </p:spPr>
        <p:txBody>
          <a:bodyPr/>
          <a:lstStyle/>
          <a:p>
            <a:pPr algn="ctr"/>
            <a:r>
              <a:rPr lang="en-US" sz="2400" b="1" dirty="0"/>
              <a:t>JOB, BATCH AND SERVICE COSTING</a:t>
            </a:r>
            <a:endParaRPr lang="en-US" sz="2400" dirty="0"/>
          </a:p>
        </p:txBody>
      </p:sp>
      <p:sp>
        <p:nvSpPr>
          <p:cNvPr id="3" name="Content Placeholder 2"/>
          <p:cNvSpPr>
            <a:spLocks noGrp="1"/>
          </p:cNvSpPr>
          <p:nvPr>
            <p:ph idx="1"/>
          </p:nvPr>
        </p:nvSpPr>
        <p:spPr>
          <a:xfrm>
            <a:off x="457200" y="762000"/>
            <a:ext cx="8382000" cy="914400"/>
          </a:xfrm>
        </p:spPr>
        <p:txBody>
          <a:bodyPr/>
          <a:lstStyle/>
          <a:p>
            <a:pPr marL="0" indent="0">
              <a:buNone/>
            </a:pPr>
            <a:r>
              <a:rPr lang="en-US" sz="1800" b="1" i="1" dirty="0"/>
              <a:t>EXECUTIVE </a:t>
            </a:r>
            <a:r>
              <a:rPr lang="en-US" sz="1800" b="1" i="1" dirty="0" smtClean="0"/>
              <a:t>SUMMARY</a:t>
            </a:r>
            <a:endParaRPr lang="en-US" sz="1800" dirty="0"/>
          </a:p>
          <a:p>
            <a:pPr marL="0" indent="0">
              <a:buNone/>
            </a:pPr>
            <a:r>
              <a:rPr lang="en-US" sz="1800" i="1" dirty="0"/>
              <a:t>Chapter comprises of three different “businesses” and computation of per unit cost thereto</a:t>
            </a:r>
            <a:endParaRPr lang="en-US" sz="1800" dirty="0"/>
          </a:p>
        </p:txBody>
      </p:sp>
      <p:sp>
        <p:nvSpPr>
          <p:cNvPr id="4" name="Content Placeholder 2"/>
          <p:cNvSpPr txBox="1">
            <a:spLocks/>
          </p:cNvSpPr>
          <p:nvPr/>
        </p:nvSpPr>
        <p:spPr bwMode="auto">
          <a:xfrm>
            <a:off x="533400" y="2133600"/>
            <a:ext cx="8229600" cy="434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endParaRPr lang="en-US" sz="1800" dirty="0"/>
          </a:p>
        </p:txBody>
      </p:sp>
      <p:graphicFrame>
        <p:nvGraphicFramePr>
          <p:cNvPr id="5" name="Table 4"/>
          <p:cNvGraphicFramePr>
            <a:graphicFrameLocks noGrp="1"/>
          </p:cNvGraphicFramePr>
          <p:nvPr>
            <p:extLst>
              <p:ext uri="{D42A27DB-BD31-4B8C-83A1-F6EECF244321}">
                <p14:modId xmlns:p14="http://schemas.microsoft.com/office/powerpoint/2010/main" val="2566732413"/>
              </p:ext>
            </p:extLst>
          </p:nvPr>
        </p:nvGraphicFramePr>
        <p:xfrm>
          <a:off x="304801" y="1752600"/>
          <a:ext cx="8610599" cy="5105399"/>
        </p:xfrm>
        <a:graphic>
          <a:graphicData uri="http://schemas.openxmlformats.org/drawingml/2006/table">
            <a:tbl>
              <a:tblPr firstRow="1" bandRow="1">
                <a:tableStyleId>{5C22544A-7EE6-4342-B048-85BDC9FD1C3A}</a:tableStyleId>
              </a:tblPr>
              <a:tblGrid>
                <a:gridCol w="717550"/>
                <a:gridCol w="1594555"/>
                <a:gridCol w="2152650"/>
                <a:gridCol w="2072922"/>
                <a:gridCol w="2072922"/>
              </a:tblGrid>
              <a:tr h="544165">
                <a:tc>
                  <a:txBody>
                    <a:bodyPr/>
                    <a:lstStyle/>
                    <a:p>
                      <a:pPr marL="0" marR="0" algn="ctr">
                        <a:spcBef>
                          <a:spcPts val="0"/>
                        </a:spcBef>
                        <a:spcAft>
                          <a:spcPts val="0"/>
                        </a:spcAft>
                      </a:pPr>
                      <a:r>
                        <a:rPr lang="en-US" sz="1600" b="1" dirty="0">
                          <a:solidFill>
                            <a:srgbClr val="000000"/>
                          </a:solidFill>
                          <a:effectLst/>
                          <a:latin typeface="+mj-lt"/>
                          <a:ea typeface="Times New Roman"/>
                        </a:rPr>
                        <a:t>No.</a:t>
                      </a:r>
                      <a:endParaRPr lang="en-US" sz="1600" dirty="0">
                        <a:effectLst/>
                        <a:latin typeface="+mj-lt"/>
                        <a:ea typeface="Times New Roman"/>
                      </a:endParaRPr>
                    </a:p>
                  </a:txBody>
                  <a:tcPr marL="68580" marR="68580" marT="0" marB="0" anchor="ctr"/>
                </a:tc>
                <a:tc>
                  <a:txBody>
                    <a:bodyPr/>
                    <a:lstStyle/>
                    <a:p>
                      <a:pPr marL="0" marR="0">
                        <a:spcBef>
                          <a:spcPts val="0"/>
                        </a:spcBef>
                        <a:spcAft>
                          <a:spcPts val="0"/>
                        </a:spcAft>
                      </a:pPr>
                      <a:r>
                        <a:rPr lang="en-US" sz="1600" b="1" dirty="0">
                          <a:solidFill>
                            <a:srgbClr val="000000"/>
                          </a:solidFill>
                          <a:effectLst/>
                          <a:latin typeface="+mj-lt"/>
                          <a:ea typeface="Times New Roman"/>
                        </a:rPr>
                        <a:t>Characteristic</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solidFill>
                            <a:srgbClr val="000000"/>
                          </a:solidFill>
                          <a:effectLst/>
                          <a:latin typeface="+mj-lt"/>
                          <a:ea typeface="Times New Roman"/>
                        </a:rPr>
                        <a:t>Job Costing</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solidFill>
                            <a:srgbClr val="000000"/>
                          </a:solidFill>
                          <a:effectLst/>
                          <a:latin typeface="+mj-lt"/>
                          <a:ea typeface="Times New Roman"/>
                        </a:rPr>
                        <a:t>Batch Costing</a:t>
                      </a:r>
                      <a:endParaRPr lang="en-US" sz="1600" dirty="0">
                        <a:effectLst/>
                        <a:latin typeface="+mj-lt"/>
                        <a:ea typeface="Times New Roman"/>
                      </a:endParaRPr>
                    </a:p>
                  </a:txBody>
                  <a:tcPr marL="68580" marR="68580" marT="0" marB="0" anchor="ctr"/>
                </a:tc>
                <a:tc>
                  <a:txBody>
                    <a:bodyPr/>
                    <a:lstStyle/>
                    <a:p>
                      <a:pPr marL="0" marR="0" algn="ctr">
                        <a:spcBef>
                          <a:spcPts val="0"/>
                        </a:spcBef>
                        <a:spcAft>
                          <a:spcPts val="0"/>
                        </a:spcAft>
                      </a:pPr>
                      <a:r>
                        <a:rPr lang="en-US" sz="1600" b="1" dirty="0">
                          <a:solidFill>
                            <a:srgbClr val="000000"/>
                          </a:solidFill>
                          <a:effectLst/>
                          <a:latin typeface="+mj-lt"/>
                          <a:ea typeface="Times New Roman"/>
                        </a:rPr>
                        <a:t>Service Costing</a:t>
                      </a:r>
                      <a:endParaRPr lang="en-US" sz="1600" dirty="0">
                        <a:effectLst/>
                        <a:latin typeface="+mj-lt"/>
                        <a:ea typeface="Times New Roman"/>
                      </a:endParaRPr>
                    </a:p>
                  </a:txBody>
                  <a:tcPr marL="68580" marR="68580" marT="0" marB="0" anchor="ctr"/>
                </a:tc>
              </a:tr>
              <a:tr h="544165">
                <a:tc>
                  <a:txBody>
                    <a:bodyPr/>
                    <a:lstStyle/>
                    <a:p>
                      <a:pPr marL="0" marR="0" algn="ctr">
                        <a:spcBef>
                          <a:spcPts val="0"/>
                        </a:spcBef>
                        <a:spcAft>
                          <a:spcPts val="0"/>
                        </a:spcAft>
                      </a:pPr>
                      <a:r>
                        <a:rPr lang="en-US" sz="1600" b="1" dirty="0">
                          <a:solidFill>
                            <a:srgbClr val="000000"/>
                          </a:solidFill>
                          <a:effectLst/>
                          <a:latin typeface="+mj-lt"/>
                          <a:ea typeface="Times New Roman"/>
                        </a:rPr>
                        <a:t>1</a:t>
                      </a:r>
                      <a:endParaRPr lang="en-US" sz="1600" b="1" dirty="0">
                        <a:effectLst/>
                        <a:latin typeface="+mj-lt"/>
                        <a:ea typeface="Times New Roman"/>
                      </a:endParaRPr>
                    </a:p>
                  </a:txBody>
                  <a:tcPr marL="68580" marR="68580" marT="0" marB="0"/>
                </a:tc>
                <a:tc>
                  <a:txBody>
                    <a:bodyPr/>
                    <a:lstStyle/>
                    <a:p>
                      <a:pPr marL="0" marR="0">
                        <a:spcBef>
                          <a:spcPts val="0"/>
                        </a:spcBef>
                        <a:spcAft>
                          <a:spcPts val="0"/>
                        </a:spcAft>
                      </a:pPr>
                      <a:r>
                        <a:rPr lang="en-US" sz="1600" dirty="0">
                          <a:solidFill>
                            <a:srgbClr val="000000"/>
                          </a:solidFill>
                          <a:effectLst/>
                          <a:latin typeface="+mj-lt"/>
                          <a:ea typeface="Times New Roman"/>
                        </a:rPr>
                        <a:t>Product</a:t>
                      </a:r>
                      <a:endParaRPr lang="en-US" sz="1600"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Tangible / Intangible</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Tangible / Intangible</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Intangible</a:t>
                      </a:r>
                      <a:endParaRPr lang="en-US" sz="1600">
                        <a:effectLst/>
                        <a:latin typeface="+mj-lt"/>
                        <a:ea typeface="Times New Roman"/>
                      </a:endParaRPr>
                    </a:p>
                  </a:txBody>
                  <a:tcPr marL="68580" marR="68580" marT="0" marB="0"/>
                </a:tc>
              </a:tr>
              <a:tr h="798747">
                <a:tc>
                  <a:txBody>
                    <a:bodyPr/>
                    <a:lstStyle/>
                    <a:p>
                      <a:pPr marL="0" marR="0" algn="ctr">
                        <a:spcBef>
                          <a:spcPts val="0"/>
                        </a:spcBef>
                        <a:spcAft>
                          <a:spcPts val="0"/>
                        </a:spcAft>
                      </a:pPr>
                      <a:r>
                        <a:rPr lang="en-US" sz="1600" b="1" dirty="0">
                          <a:solidFill>
                            <a:srgbClr val="000000"/>
                          </a:solidFill>
                          <a:effectLst/>
                          <a:latin typeface="+mj-lt"/>
                          <a:ea typeface="Times New Roman"/>
                        </a:rPr>
                        <a:t>2</a:t>
                      </a:r>
                      <a:endParaRPr lang="en-US" sz="1600" b="1"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Product</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dirty="0">
                          <a:solidFill>
                            <a:srgbClr val="000000"/>
                          </a:solidFill>
                          <a:effectLst/>
                          <a:latin typeface="+mj-lt"/>
                          <a:ea typeface="Times New Roman"/>
                        </a:rPr>
                        <a:t>New Product for every job</a:t>
                      </a:r>
                      <a:endParaRPr lang="en-US" sz="1600"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Homogeneous Products. Large No -Small Batches</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New / Homogeneous</a:t>
                      </a:r>
                      <a:endParaRPr lang="en-US" sz="1600">
                        <a:effectLst/>
                        <a:latin typeface="+mj-lt"/>
                        <a:ea typeface="Times New Roman"/>
                      </a:endParaRPr>
                    </a:p>
                  </a:txBody>
                  <a:tcPr marL="68580" marR="68580" marT="0" marB="0"/>
                </a:tc>
              </a:tr>
              <a:tr h="1064996">
                <a:tc>
                  <a:txBody>
                    <a:bodyPr/>
                    <a:lstStyle/>
                    <a:p>
                      <a:pPr marL="0" marR="0" algn="ctr">
                        <a:spcBef>
                          <a:spcPts val="0"/>
                        </a:spcBef>
                        <a:spcAft>
                          <a:spcPts val="0"/>
                        </a:spcAft>
                      </a:pPr>
                      <a:r>
                        <a:rPr lang="en-US" sz="1600" b="1" dirty="0">
                          <a:solidFill>
                            <a:srgbClr val="000000"/>
                          </a:solidFill>
                          <a:effectLst/>
                          <a:latin typeface="+mj-lt"/>
                          <a:ea typeface="Times New Roman"/>
                        </a:rPr>
                        <a:t>3</a:t>
                      </a:r>
                      <a:endParaRPr lang="en-US" sz="1600" b="1"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Objective</a:t>
                      </a:r>
                      <a:endParaRPr lang="en-US" sz="1600">
                        <a:effectLst/>
                        <a:latin typeface="+mj-lt"/>
                        <a:ea typeface="Times New Roman"/>
                      </a:endParaRPr>
                    </a:p>
                  </a:txBody>
                  <a:tcPr marL="68580" marR="68580" marT="0" marB="0"/>
                </a:tc>
                <a:tc>
                  <a:txBody>
                    <a:bodyPr/>
                    <a:lstStyle/>
                    <a:p>
                      <a:pPr marL="0" marR="0">
                        <a:spcBef>
                          <a:spcPts val="0"/>
                        </a:spcBef>
                        <a:spcAft>
                          <a:spcPts val="0"/>
                        </a:spcAft>
                        <a:tabLst>
                          <a:tab pos="308610" algn="l"/>
                          <a:tab pos="537210" algn="l"/>
                        </a:tabLst>
                      </a:pPr>
                      <a:r>
                        <a:rPr lang="en-US" sz="1600">
                          <a:solidFill>
                            <a:srgbClr val="000000"/>
                          </a:solidFill>
                          <a:effectLst/>
                          <a:latin typeface="+mj-lt"/>
                          <a:ea typeface="Times New Roman"/>
                        </a:rPr>
                        <a:t>Job	-	Total Cost</a:t>
                      </a:r>
                      <a:endParaRPr lang="en-US" sz="1600">
                        <a:effectLst/>
                        <a:latin typeface="+mj-lt"/>
                        <a:ea typeface="Times New Roman"/>
                      </a:endParaRPr>
                    </a:p>
                    <a:p>
                      <a:pPr marL="342900" marR="0" lvl="0" indent="-342900">
                        <a:spcBef>
                          <a:spcPts val="0"/>
                        </a:spcBef>
                        <a:spcAft>
                          <a:spcPts val="0"/>
                        </a:spcAft>
                        <a:buFont typeface="Garamond"/>
                        <a:buChar char="-"/>
                        <a:tabLst>
                          <a:tab pos="308610" algn="l"/>
                          <a:tab pos="537210" algn="l"/>
                        </a:tabLst>
                      </a:pPr>
                      <a:r>
                        <a:rPr lang="en-US" sz="1600">
                          <a:solidFill>
                            <a:srgbClr val="000000"/>
                          </a:solidFill>
                          <a:effectLst/>
                          <a:latin typeface="+mj-lt"/>
                          <a:ea typeface="Calibri"/>
                          <a:cs typeface="Arial"/>
                        </a:rPr>
                        <a:t>Per Unit Cost</a:t>
                      </a:r>
                      <a:endParaRPr lang="en-US" sz="1600">
                        <a:effectLst/>
                        <a:latin typeface="+mj-lt"/>
                        <a:ea typeface="Calibri"/>
                        <a:cs typeface="Arial"/>
                      </a:endParaRPr>
                    </a:p>
                    <a:p>
                      <a:pPr marL="342900" marR="0" lvl="0" indent="-342900">
                        <a:spcBef>
                          <a:spcPts val="0"/>
                        </a:spcBef>
                        <a:spcAft>
                          <a:spcPts val="0"/>
                        </a:spcAft>
                        <a:buFont typeface="Garamond"/>
                        <a:buChar char="-"/>
                        <a:tabLst>
                          <a:tab pos="308610" algn="l"/>
                          <a:tab pos="537210" algn="l"/>
                        </a:tabLst>
                      </a:pPr>
                      <a:r>
                        <a:rPr lang="en-US" sz="1600">
                          <a:solidFill>
                            <a:srgbClr val="000000"/>
                          </a:solidFill>
                          <a:effectLst/>
                          <a:latin typeface="+mj-lt"/>
                          <a:ea typeface="Calibri"/>
                          <a:cs typeface="Arial"/>
                        </a:rPr>
                        <a:t>Price Compare</a:t>
                      </a:r>
                      <a:endParaRPr lang="en-US" sz="1600">
                        <a:effectLst/>
                        <a:latin typeface="+mj-lt"/>
                        <a:ea typeface="Calibri"/>
                        <a:cs typeface="Arial"/>
                      </a:endParaRPr>
                    </a:p>
                    <a:p>
                      <a:pPr marL="342900" marR="0" lvl="0" indent="-342900">
                        <a:spcBef>
                          <a:spcPts val="0"/>
                        </a:spcBef>
                        <a:spcAft>
                          <a:spcPts val="0"/>
                        </a:spcAft>
                        <a:buFont typeface="Garamond"/>
                        <a:buChar char="-"/>
                        <a:tabLst>
                          <a:tab pos="308610" algn="l"/>
                          <a:tab pos="537210" algn="l"/>
                        </a:tabLst>
                      </a:pPr>
                      <a:r>
                        <a:rPr lang="en-US" sz="1600">
                          <a:solidFill>
                            <a:srgbClr val="000000"/>
                          </a:solidFill>
                          <a:effectLst/>
                          <a:latin typeface="+mj-lt"/>
                          <a:ea typeface="Calibri"/>
                          <a:cs typeface="Arial"/>
                        </a:rPr>
                        <a:t>Profit / Loss</a:t>
                      </a:r>
                      <a:endParaRPr lang="en-US" sz="1600">
                        <a:effectLst/>
                        <a:latin typeface="+mj-lt"/>
                        <a:ea typeface="Calibri"/>
                        <a:cs typeface="Arial"/>
                      </a:endParaRPr>
                    </a:p>
                  </a:txBody>
                  <a:tcPr marL="68580" marR="68580" marT="0" marB="0"/>
                </a:tc>
                <a:tc>
                  <a:txBody>
                    <a:bodyPr/>
                    <a:lstStyle/>
                    <a:p>
                      <a:pPr marL="342900" marR="0" lvl="0" indent="-342900">
                        <a:spcBef>
                          <a:spcPts val="0"/>
                        </a:spcBef>
                        <a:spcAft>
                          <a:spcPts val="0"/>
                        </a:spcAft>
                        <a:buFont typeface="Garamond"/>
                        <a:buChar char="-"/>
                      </a:pPr>
                      <a:r>
                        <a:rPr lang="en-US" sz="1600" dirty="0">
                          <a:solidFill>
                            <a:srgbClr val="000000"/>
                          </a:solidFill>
                          <a:effectLst/>
                          <a:latin typeface="+mj-lt"/>
                          <a:ea typeface="Calibri"/>
                          <a:cs typeface="Arial"/>
                        </a:rPr>
                        <a:t>Total Cost</a:t>
                      </a:r>
                      <a:endParaRPr lang="en-US" sz="1600" dirty="0">
                        <a:effectLst/>
                        <a:latin typeface="+mj-lt"/>
                        <a:ea typeface="Calibri"/>
                        <a:cs typeface="Arial"/>
                      </a:endParaRPr>
                    </a:p>
                    <a:p>
                      <a:pPr marL="342900" marR="0" lvl="0" indent="-342900">
                        <a:spcBef>
                          <a:spcPts val="0"/>
                        </a:spcBef>
                        <a:spcAft>
                          <a:spcPts val="0"/>
                        </a:spcAft>
                        <a:buFont typeface="Garamond"/>
                        <a:buChar char="-"/>
                      </a:pPr>
                      <a:r>
                        <a:rPr lang="en-US" sz="1600" dirty="0">
                          <a:solidFill>
                            <a:srgbClr val="000000"/>
                          </a:solidFill>
                          <a:effectLst/>
                          <a:latin typeface="+mj-lt"/>
                          <a:ea typeface="Calibri"/>
                          <a:cs typeface="Arial"/>
                        </a:rPr>
                        <a:t>Per Unit Cost</a:t>
                      </a:r>
                      <a:endParaRPr lang="en-US" sz="1600" dirty="0">
                        <a:effectLst/>
                        <a:latin typeface="+mj-lt"/>
                        <a:ea typeface="Calibri"/>
                        <a:cs typeface="Arial"/>
                      </a:endParaRPr>
                    </a:p>
                  </a:txBody>
                  <a:tcPr marL="68580" marR="68580" marT="0" marB="0"/>
                </a:tc>
                <a:tc>
                  <a:txBody>
                    <a:bodyPr/>
                    <a:lstStyle/>
                    <a:p>
                      <a:pPr marL="0" marR="0">
                        <a:spcBef>
                          <a:spcPts val="0"/>
                        </a:spcBef>
                        <a:spcAft>
                          <a:spcPts val="0"/>
                        </a:spcAft>
                        <a:tabLst>
                          <a:tab pos="205740" algn="l"/>
                        </a:tabLst>
                      </a:pPr>
                      <a:r>
                        <a:rPr lang="en-US" sz="1600">
                          <a:solidFill>
                            <a:srgbClr val="000000"/>
                          </a:solidFill>
                          <a:effectLst/>
                          <a:latin typeface="+mj-lt"/>
                          <a:ea typeface="Times New Roman"/>
                        </a:rPr>
                        <a:t>- 	Profit Compute</a:t>
                      </a:r>
                      <a:endParaRPr lang="en-US" sz="1600">
                        <a:effectLst/>
                        <a:latin typeface="+mj-lt"/>
                        <a:ea typeface="Times New Roman"/>
                      </a:endParaRPr>
                    </a:p>
                    <a:p>
                      <a:pPr marL="0" marR="0">
                        <a:spcBef>
                          <a:spcPts val="0"/>
                        </a:spcBef>
                        <a:spcAft>
                          <a:spcPts val="0"/>
                        </a:spcAft>
                        <a:tabLst>
                          <a:tab pos="205740" algn="l"/>
                        </a:tabLst>
                      </a:pPr>
                      <a:r>
                        <a:rPr lang="en-US" sz="1600">
                          <a:solidFill>
                            <a:srgbClr val="000000"/>
                          </a:solidFill>
                          <a:effectLst/>
                          <a:latin typeface="+mj-lt"/>
                          <a:ea typeface="Times New Roman"/>
                        </a:rPr>
                        <a:t>- 	Inventory-Measure (WIP)</a:t>
                      </a:r>
                      <a:endParaRPr lang="en-US" sz="1600">
                        <a:effectLst/>
                        <a:latin typeface="+mj-lt"/>
                        <a:ea typeface="Times New Roman"/>
                      </a:endParaRPr>
                    </a:p>
                    <a:p>
                      <a:pPr marL="0" marR="0">
                        <a:spcBef>
                          <a:spcPts val="0"/>
                        </a:spcBef>
                        <a:spcAft>
                          <a:spcPts val="0"/>
                        </a:spcAft>
                        <a:tabLst>
                          <a:tab pos="205740" algn="l"/>
                        </a:tabLst>
                      </a:pPr>
                      <a:r>
                        <a:rPr lang="en-US" sz="1600">
                          <a:solidFill>
                            <a:srgbClr val="000000"/>
                          </a:solidFill>
                          <a:effectLst/>
                          <a:latin typeface="+mj-lt"/>
                          <a:ea typeface="Times New Roman"/>
                        </a:rPr>
                        <a:t>	Year End</a:t>
                      </a:r>
                      <a:endParaRPr lang="en-US" sz="1600">
                        <a:effectLst/>
                        <a:latin typeface="+mj-lt"/>
                        <a:ea typeface="Times New Roman"/>
                      </a:endParaRPr>
                    </a:p>
                  </a:txBody>
                  <a:tcPr marL="68580" marR="68580" marT="0" marB="0"/>
                </a:tc>
              </a:tr>
              <a:tr h="544165">
                <a:tc>
                  <a:txBody>
                    <a:bodyPr/>
                    <a:lstStyle/>
                    <a:p>
                      <a:pPr marL="0" marR="0" algn="ctr">
                        <a:spcBef>
                          <a:spcPts val="0"/>
                        </a:spcBef>
                        <a:spcAft>
                          <a:spcPts val="0"/>
                        </a:spcAft>
                      </a:pPr>
                      <a:r>
                        <a:rPr lang="en-US" sz="1600" b="1" dirty="0">
                          <a:solidFill>
                            <a:srgbClr val="000000"/>
                          </a:solidFill>
                          <a:effectLst/>
                          <a:latin typeface="+mj-lt"/>
                          <a:ea typeface="Times New Roman"/>
                        </a:rPr>
                        <a:t>4</a:t>
                      </a:r>
                      <a:endParaRPr lang="en-US" sz="1600" b="1"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General Ledger</a:t>
                      </a:r>
                      <a:endParaRPr lang="en-US" sz="1600">
                        <a:effectLst/>
                        <a:latin typeface="+mj-lt"/>
                        <a:ea typeface="Times New Roman"/>
                      </a:endParaRPr>
                    </a:p>
                  </a:txBody>
                  <a:tcPr marL="68580" marR="68580" marT="0" marB="0"/>
                </a:tc>
                <a:tc>
                  <a:txBody>
                    <a:bodyPr/>
                    <a:lstStyle/>
                    <a:p>
                      <a:pPr marL="0" marR="0">
                        <a:spcBef>
                          <a:spcPts val="0"/>
                        </a:spcBef>
                        <a:spcAft>
                          <a:spcPts val="0"/>
                        </a:spcAft>
                        <a:tabLst>
                          <a:tab pos="308610" algn="l"/>
                        </a:tabLst>
                      </a:pPr>
                      <a:r>
                        <a:rPr lang="en-US" sz="1600">
                          <a:solidFill>
                            <a:srgbClr val="000000"/>
                          </a:solidFill>
                          <a:effectLst/>
                          <a:latin typeface="+mj-lt"/>
                          <a:ea typeface="Times New Roman"/>
                        </a:rPr>
                        <a:t>A Separate WIP A/C for each job.</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No Change</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A Separate account for each new Service</a:t>
                      </a:r>
                      <a:endParaRPr lang="en-US" sz="1600">
                        <a:effectLst/>
                        <a:latin typeface="+mj-lt"/>
                        <a:ea typeface="Times New Roman"/>
                      </a:endParaRPr>
                    </a:p>
                  </a:txBody>
                  <a:tcPr marL="68580" marR="68580" marT="0" marB="0"/>
                </a:tc>
              </a:tr>
              <a:tr h="544165">
                <a:tc>
                  <a:txBody>
                    <a:bodyPr/>
                    <a:lstStyle/>
                    <a:p>
                      <a:pPr marL="0" marR="0" algn="ctr">
                        <a:spcBef>
                          <a:spcPts val="0"/>
                        </a:spcBef>
                        <a:spcAft>
                          <a:spcPts val="0"/>
                        </a:spcAft>
                      </a:pPr>
                      <a:r>
                        <a:rPr lang="en-US" sz="1600" b="1" dirty="0">
                          <a:solidFill>
                            <a:srgbClr val="000000"/>
                          </a:solidFill>
                          <a:effectLst/>
                          <a:latin typeface="+mj-lt"/>
                          <a:ea typeface="Times New Roman"/>
                        </a:rPr>
                        <a:t>5</a:t>
                      </a:r>
                      <a:endParaRPr lang="en-US" sz="1600" b="1"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Production</a:t>
                      </a:r>
                      <a:endParaRPr lang="en-US" sz="1600">
                        <a:effectLst/>
                        <a:latin typeface="+mj-lt"/>
                        <a:ea typeface="Times New Roman"/>
                      </a:endParaRPr>
                    </a:p>
                  </a:txBody>
                  <a:tcPr marL="68580" marR="68580" marT="0" marB="0"/>
                </a:tc>
                <a:tc>
                  <a:txBody>
                    <a:bodyPr/>
                    <a:lstStyle/>
                    <a:p>
                      <a:pPr marL="0" marR="0">
                        <a:spcBef>
                          <a:spcPts val="0"/>
                        </a:spcBef>
                        <a:spcAft>
                          <a:spcPts val="0"/>
                        </a:spcAft>
                        <a:tabLst>
                          <a:tab pos="308610" algn="l"/>
                        </a:tabLst>
                      </a:pPr>
                      <a:r>
                        <a:rPr lang="en-US" sz="1600">
                          <a:solidFill>
                            <a:srgbClr val="000000"/>
                          </a:solidFill>
                          <a:effectLst/>
                          <a:latin typeface="+mj-lt"/>
                          <a:ea typeface="Times New Roman"/>
                        </a:rPr>
                        <a:t>For Customers</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For Stocking</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For Customers</a:t>
                      </a:r>
                      <a:endParaRPr lang="en-US" sz="1600">
                        <a:effectLst/>
                        <a:latin typeface="+mj-lt"/>
                        <a:ea typeface="Times New Roman"/>
                      </a:endParaRPr>
                    </a:p>
                  </a:txBody>
                  <a:tcPr marL="68580" marR="68580" marT="0" marB="0"/>
                </a:tc>
              </a:tr>
              <a:tr h="1064996">
                <a:tc>
                  <a:txBody>
                    <a:bodyPr/>
                    <a:lstStyle/>
                    <a:p>
                      <a:pPr marL="0" marR="0" algn="ctr">
                        <a:spcBef>
                          <a:spcPts val="0"/>
                        </a:spcBef>
                        <a:spcAft>
                          <a:spcPts val="0"/>
                        </a:spcAft>
                      </a:pPr>
                      <a:r>
                        <a:rPr lang="en-US" sz="1600" b="1" dirty="0">
                          <a:solidFill>
                            <a:srgbClr val="000000"/>
                          </a:solidFill>
                          <a:effectLst/>
                          <a:latin typeface="+mj-lt"/>
                          <a:ea typeface="Times New Roman"/>
                        </a:rPr>
                        <a:t>6</a:t>
                      </a:r>
                      <a:endParaRPr lang="en-US" sz="1600" b="1"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Per Unit Cost</a:t>
                      </a:r>
                      <a:endParaRPr lang="en-US" sz="1600">
                        <a:effectLst/>
                        <a:latin typeface="+mj-lt"/>
                        <a:ea typeface="Times New Roman"/>
                      </a:endParaRPr>
                    </a:p>
                    <a:p>
                      <a:pPr marL="0" marR="0">
                        <a:spcBef>
                          <a:spcPts val="0"/>
                        </a:spcBef>
                        <a:spcAft>
                          <a:spcPts val="0"/>
                        </a:spcAft>
                      </a:pPr>
                      <a:r>
                        <a:rPr lang="en-US" sz="1600">
                          <a:solidFill>
                            <a:srgbClr val="000000"/>
                          </a:solidFill>
                          <a:effectLst/>
                          <a:latin typeface="+mj-lt"/>
                          <a:ea typeface="Times New Roman"/>
                        </a:rPr>
                        <a:t>(Inv. Meas.)</a:t>
                      </a:r>
                      <a:endParaRPr lang="en-US" sz="1600">
                        <a:effectLst/>
                        <a:latin typeface="+mj-lt"/>
                        <a:ea typeface="Times New Roman"/>
                      </a:endParaRPr>
                    </a:p>
                  </a:txBody>
                  <a:tcPr marL="68580" marR="68580" marT="0" marB="0"/>
                </a:tc>
                <a:tc>
                  <a:txBody>
                    <a:bodyPr/>
                    <a:lstStyle/>
                    <a:p>
                      <a:pPr marL="0" marR="0">
                        <a:spcBef>
                          <a:spcPts val="0"/>
                        </a:spcBef>
                        <a:spcAft>
                          <a:spcPts val="0"/>
                        </a:spcAft>
                        <a:tabLst>
                          <a:tab pos="308610" algn="l"/>
                        </a:tabLst>
                      </a:pPr>
                      <a:r>
                        <a:rPr lang="en-US" sz="1600" dirty="0">
                          <a:solidFill>
                            <a:srgbClr val="000000"/>
                          </a:solidFill>
                          <a:effectLst/>
                          <a:latin typeface="+mj-lt"/>
                          <a:ea typeface="Times New Roman"/>
                        </a:rPr>
                        <a:t>Total Prod. Cost Job</a:t>
                      </a:r>
                      <a:endParaRPr lang="en-US" sz="1600" dirty="0">
                        <a:effectLst/>
                        <a:latin typeface="+mj-lt"/>
                        <a:ea typeface="Times New Roman"/>
                      </a:endParaRPr>
                    </a:p>
                    <a:p>
                      <a:pPr marL="0" marR="571500" algn="ctr">
                        <a:spcBef>
                          <a:spcPts val="0"/>
                        </a:spcBef>
                        <a:spcAft>
                          <a:spcPts val="0"/>
                        </a:spcAft>
                      </a:pPr>
                      <a:r>
                        <a:rPr lang="en-US" sz="1600" dirty="0">
                          <a:solidFill>
                            <a:srgbClr val="000000"/>
                          </a:solidFill>
                          <a:effectLst/>
                          <a:latin typeface="+mj-lt"/>
                          <a:ea typeface="Times New Roman"/>
                        </a:rPr>
                        <a:t>÷</a:t>
                      </a:r>
                      <a:endParaRPr lang="en-US" sz="1600" dirty="0">
                        <a:effectLst/>
                        <a:latin typeface="+mj-lt"/>
                        <a:ea typeface="Times New Roman"/>
                      </a:endParaRPr>
                    </a:p>
                    <a:p>
                      <a:pPr marL="0" marR="0">
                        <a:spcBef>
                          <a:spcPts val="0"/>
                        </a:spcBef>
                        <a:spcAft>
                          <a:spcPts val="0"/>
                        </a:spcAft>
                        <a:tabLst>
                          <a:tab pos="308610" algn="l"/>
                        </a:tabLst>
                      </a:pPr>
                      <a:r>
                        <a:rPr lang="en-US" sz="1600" dirty="0">
                          <a:solidFill>
                            <a:srgbClr val="000000"/>
                          </a:solidFill>
                          <a:effectLst/>
                          <a:latin typeface="+mj-lt"/>
                          <a:ea typeface="Times New Roman"/>
                        </a:rPr>
                        <a:t>No of Units Produced </a:t>
                      </a:r>
                      <a:endParaRPr lang="en-US" sz="1600" dirty="0">
                        <a:effectLst/>
                        <a:latin typeface="+mj-lt"/>
                        <a:ea typeface="Times New Roman"/>
                      </a:endParaRPr>
                    </a:p>
                  </a:txBody>
                  <a:tcPr marL="68580" marR="68580" marT="0" marB="0"/>
                </a:tc>
                <a:tc>
                  <a:txBody>
                    <a:bodyPr/>
                    <a:lstStyle/>
                    <a:p>
                      <a:pPr marL="0" marR="0">
                        <a:spcBef>
                          <a:spcPts val="0"/>
                        </a:spcBef>
                        <a:spcAft>
                          <a:spcPts val="0"/>
                        </a:spcAft>
                      </a:pPr>
                      <a:r>
                        <a:rPr lang="en-US" sz="1600">
                          <a:solidFill>
                            <a:srgbClr val="000000"/>
                          </a:solidFill>
                          <a:effectLst/>
                          <a:latin typeface="+mj-lt"/>
                          <a:ea typeface="Times New Roman"/>
                        </a:rPr>
                        <a:t>Total Prod. Cost Batch</a:t>
                      </a:r>
                      <a:endParaRPr lang="en-US" sz="1600">
                        <a:effectLst/>
                        <a:latin typeface="+mj-lt"/>
                        <a:ea typeface="Times New Roman"/>
                      </a:endParaRPr>
                    </a:p>
                    <a:p>
                      <a:pPr marL="320040" marR="0">
                        <a:spcBef>
                          <a:spcPts val="0"/>
                        </a:spcBef>
                        <a:spcAft>
                          <a:spcPts val="0"/>
                        </a:spcAft>
                      </a:pPr>
                      <a:r>
                        <a:rPr lang="en-US" sz="1600">
                          <a:solidFill>
                            <a:srgbClr val="000000"/>
                          </a:solidFill>
                          <a:effectLst/>
                          <a:latin typeface="+mj-lt"/>
                          <a:ea typeface="Times New Roman"/>
                        </a:rPr>
                        <a:t>÷</a:t>
                      </a:r>
                      <a:endParaRPr lang="en-US" sz="1600">
                        <a:effectLst/>
                        <a:latin typeface="+mj-lt"/>
                        <a:ea typeface="Times New Roman"/>
                      </a:endParaRPr>
                    </a:p>
                    <a:p>
                      <a:pPr marL="0" marR="0">
                        <a:spcBef>
                          <a:spcPts val="0"/>
                        </a:spcBef>
                        <a:spcAft>
                          <a:spcPts val="0"/>
                        </a:spcAft>
                      </a:pPr>
                      <a:r>
                        <a:rPr lang="en-US" sz="1600">
                          <a:solidFill>
                            <a:srgbClr val="000000"/>
                          </a:solidFill>
                          <a:effectLst/>
                          <a:latin typeface="+mj-lt"/>
                          <a:ea typeface="Times New Roman"/>
                        </a:rPr>
                        <a:t>No of Units</a:t>
                      </a:r>
                      <a:endParaRPr lang="en-US" sz="1600">
                        <a:effectLst/>
                        <a:latin typeface="+mj-lt"/>
                        <a:ea typeface="Times New Roman"/>
                      </a:endParaRPr>
                    </a:p>
                  </a:txBody>
                  <a:tcPr marL="68580" marR="68580" marT="0" marB="0"/>
                </a:tc>
                <a:tc>
                  <a:txBody>
                    <a:bodyPr/>
                    <a:lstStyle/>
                    <a:p>
                      <a:pPr marL="0" marR="0">
                        <a:spcBef>
                          <a:spcPts val="0"/>
                        </a:spcBef>
                        <a:spcAft>
                          <a:spcPts val="0"/>
                        </a:spcAft>
                      </a:pPr>
                      <a:r>
                        <a:rPr lang="en-US" sz="1600" dirty="0">
                          <a:solidFill>
                            <a:srgbClr val="000000"/>
                          </a:solidFill>
                          <a:effectLst/>
                          <a:latin typeface="+mj-lt"/>
                          <a:ea typeface="Times New Roman"/>
                        </a:rPr>
                        <a:t>Total Service Cost</a:t>
                      </a:r>
                      <a:endParaRPr lang="en-US" sz="1600" dirty="0">
                        <a:effectLst/>
                        <a:latin typeface="+mj-lt"/>
                        <a:ea typeface="Times New Roman"/>
                      </a:endParaRPr>
                    </a:p>
                    <a:p>
                      <a:pPr marL="381635" marR="0">
                        <a:spcBef>
                          <a:spcPts val="0"/>
                        </a:spcBef>
                        <a:spcAft>
                          <a:spcPts val="0"/>
                        </a:spcAft>
                      </a:pPr>
                      <a:r>
                        <a:rPr lang="en-US" sz="1600" dirty="0">
                          <a:solidFill>
                            <a:srgbClr val="000000"/>
                          </a:solidFill>
                          <a:effectLst/>
                          <a:latin typeface="+mj-lt"/>
                          <a:ea typeface="Times New Roman"/>
                        </a:rPr>
                        <a:t>÷</a:t>
                      </a:r>
                      <a:endParaRPr lang="en-US" sz="1600" dirty="0">
                        <a:effectLst/>
                        <a:latin typeface="+mj-lt"/>
                        <a:ea typeface="Times New Roman"/>
                      </a:endParaRPr>
                    </a:p>
                    <a:p>
                      <a:pPr marL="0" marR="0">
                        <a:spcBef>
                          <a:spcPts val="0"/>
                        </a:spcBef>
                        <a:spcAft>
                          <a:spcPts val="0"/>
                        </a:spcAft>
                      </a:pPr>
                      <a:r>
                        <a:rPr lang="en-US" sz="1600" dirty="0">
                          <a:solidFill>
                            <a:srgbClr val="000000"/>
                          </a:solidFill>
                          <a:effectLst/>
                          <a:latin typeface="+mj-lt"/>
                          <a:ea typeface="Times New Roman"/>
                        </a:rPr>
                        <a:t>No of Services</a:t>
                      </a:r>
                      <a:endParaRPr lang="en-US" sz="1600" dirty="0">
                        <a:effectLst/>
                        <a:latin typeface="+mj-lt"/>
                        <a:ea typeface="Times New Roman"/>
                      </a:endParaRPr>
                    </a:p>
                  </a:txBody>
                  <a:tcPr marL="68580" marR="68580" marT="0" marB="0"/>
                </a:tc>
              </a:tr>
            </a:tbl>
          </a:graphicData>
        </a:graphic>
      </p:graphicFrame>
    </p:spTree>
    <p:extLst>
      <p:ext uri="{BB962C8B-B14F-4D97-AF65-F5344CB8AC3E}">
        <p14:creationId xmlns:p14="http://schemas.microsoft.com/office/powerpoint/2010/main" val="41333875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562975" cy="457200"/>
          </a:xfrm>
        </p:spPr>
        <p:txBody>
          <a:bodyPr/>
          <a:lstStyle/>
          <a:p>
            <a:r>
              <a:rPr lang="en-US" sz="2000" b="1" dirty="0"/>
              <a:t>PROCESS COSTING</a:t>
            </a:r>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381000" y="1447800"/>
            <a:ext cx="8305800" cy="5371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txBox="1">
            <a:spLocks/>
          </p:cNvSpPr>
          <p:nvPr/>
        </p:nvSpPr>
        <p:spPr bwMode="auto">
          <a:xfrm>
            <a:off x="306010" y="990600"/>
            <a:ext cx="856297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1600" b="1" i="1" dirty="0"/>
              <a:t>Executive Summary</a:t>
            </a:r>
            <a:endParaRPr lang="en-US" sz="1600" dirty="0"/>
          </a:p>
          <a:p>
            <a:r>
              <a:rPr lang="en-US" sz="1600" i="1" dirty="0"/>
              <a:t>Process Costing is a continuous process industry. The various possible situations under process costing are summarized as follows:</a:t>
            </a:r>
            <a:endParaRPr lang="en-US" sz="1600" b="1" kern="0" dirty="0"/>
          </a:p>
        </p:txBody>
      </p:sp>
    </p:spTree>
    <p:extLst>
      <p:ext uri="{BB962C8B-B14F-4D97-AF65-F5344CB8AC3E}">
        <p14:creationId xmlns:p14="http://schemas.microsoft.com/office/powerpoint/2010/main" val="747397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562975" cy="715962"/>
          </a:xfrm>
        </p:spPr>
        <p:txBody>
          <a:bodyPr/>
          <a:lstStyle/>
          <a:p>
            <a:r>
              <a:rPr lang="en-US" b="1" dirty="0"/>
              <a:t>KEY </a:t>
            </a:r>
            <a:r>
              <a:rPr lang="en-US" b="1" dirty="0" smtClean="0"/>
              <a:t>POINTS</a:t>
            </a:r>
            <a:endParaRPr lang="en-US" dirty="0"/>
          </a:p>
        </p:txBody>
      </p:sp>
      <p:sp>
        <p:nvSpPr>
          <p:cNvPr id="3" name="Content Placeholder 2"/>
          <p:cNvSpPr>
            <a:spLocks noGrp="1"/>
          </p:cNvSpPr>
          <p:nvPr>
            <p:ph idx="1"/>
          </p:nvPr>
        </p:nvSpPr>
        <p:spPr>
          <a:xfrm>
            <a:off x="457200" y="914400"/>
            <a:ext cx="8458200" cy="4648200"/>
          </a:xfrm>
        </p:spPr>
        <p:txBody>
          <a:bodyPr/>
          <a:lstStyle/>
          <a:p>
            <a:pPr lvl="0">
              <a:lnSpc>
                <a:spcPct val="130000"/>
              </a:lnSpc>
              <a:buFont typeface="Wingdings" pitchFamily="2" charset="2"/>
              <a:buChar char="Ø"/>
            </a:pPr>
            <a:r>
              <a:rPr lang="en-US" sz="1800" dirty="0"/>
              <a:t>Normal Loss (NL) is expected and accounted for, at expected recovery value, at the beginning of the period when initial production costs are incurred. At year end expected output is compared with actual output resulting in Abnormal Loss (AB:L) / Gain (AB:G)</a:t>
            </a:r>
          </a:p>
          <a:p>
            <a:pPr lvl="0">
              <a:lnSpc>
                <a:spcPct val="130000"/>
              </a:lnSpc>
              <a:buFont typeface="Wingdings" pitchFamily="2" charset="2"/>
              <a:buChar char="Ø"/>
            </a:pPr>
            <a:r>
              <a:rPr lang="en-US" sz="1800" dirty="0"/>
              <a:t>Actual NL = Expected NL as the difference is accounted for as AB:L / G</a:t>
            </a:r>
          </a:p>
          <a:p>
            <a:pPr lvl="0">
              <a:lnSpc>
                <a:spcPct val="130000"/>
              </a:lnSpc>
              <a:buFont typeface="Wingdings" pitchFamily="2" charset="2"/>
              <a:buChar char="Ø"/>
            </a:pPr>
            <a:r>
              <a:rPr lang="en-US" sz="1800" dirty="0"/>
              <a:t>The three accounts to be operated in GL for each process are </a:t>
            </a:r>
          </a:p>
          <a:p>
            <a:pPr marL="914400" lvl="0" indent="-457200">
              <a:buNone/>
            </a:pPr>
            <a:r>
              <a:rPr lang="en-US" sz="1800" dirty="0" smtClean="0"/>
              <a:t>a	Process </a:t>
            </a:r>
            <a:r>
              <a:rPr lang="en-US" sz="1800" dirty="0"/>
              <a:t>Account (i.e. a separate WIP A/c in General Ledger for each process</a:t>
            </a:r>
            <a:r>
              <a:rPr lang="en-US" sz="1800" dirty="0" smtClean="0"/>
              <a:t>)</a:t>
            </a:r>
          </a:p>
          <a:p>
            <a:pPr marL="914400" lvl="0" indent="-457200">
              <a:buNone/>
            </a:pPr>
            <a:r>
              <a:rPr lang="en-US" sz="1800" dirty="0" smtClean="0"/>
              <a:t>b	NL </a:t>
            </a:r>
            <a:r>
              <a:rPr lang="en-US" sz="1800" dirty="0"/>
              <a:t>Account</a:t>
            </a:r>
          </a:p>
          <a:p>
            <a:pPr marL="914400" lvl="0" indent="-457200">
              <a:buNone/>
            </a:pPr>
            <a:r>
              <a:rPr lang="en-US" sz="1800" dirty="0" smtClean="0"/>
              <a:t>c	Abnormal </a:t>
            </a:r>
            <a:r>
              <a:rPr lang="en-US" sz="1800" dirty="0"/>
              <a:t>_____ Account (Gain / Loss determined by end of </a:t>
            </a:r>
            <a:r>
              <a:rPr lang="en-US" sz="1800" dirty="0" smtClean="0"/>
              <a:t>year)</a:t>
            </a:r>
          </a:p>
          <a:p>
            <a:pPr marL="914400" lvl="0" indent="0">
              <a:buNone/>
            </a:pPr>
            <a:r>
              <a:rPr lang="en-US" sz="1800" i="1" dirty="0" smtClean="0"/>
              <a:t>These </a:t>
            </a:r>
            <a:r>
              <a:rPr lang="en-US" sz="1800" i="1" dirty="0"/>
              <a:t>accounts to include columns for quantities also (we have control both quantities and amounts)</a:t>
            </a:r>
            <a:endParaRPr lang="en-US" sz="1800" dirty="0"/>
          </a:p>
          <a:p>
            <a:pPr marL="0" indent="0">
              <a:lnSpc>
                <a:spcPct val="130000"/>
              </a:lnSpc>
              <a:buNone/>
            </a:pPr>
            <a:r>
              <a:rPr lang="en-US" sz="1800" dirty="0"/>
              <a:t>Formula for per unit cost with no opening and closing WIP ( = </a:t>
            </a:r>
            <a:r>
              <a:rPr lang="en-US" sz="1800" i="1" dirty="0"/>
              <a:t>Cost incurred less expected recovery value of expected normal loss</a:t>
            </a:r>
            <a:r>
              <a:rPr lang="en-US" sz="1800" dirty="0"/>
              <a:t> / </a:t>
            </a:r>
            <a:r>
              <a:rPr lang="en-US" sz="1800" i="1" dirty="0"/>
              <a:t>Units introduced less expected normal loss units</a:t>
            </a:r>
            <a:r>
              <a:rPr lang="en-US" sz="1800" dirty="0"/>
              <a:t>) (</a:t>
            </a:r>
            <a:r>
              <a:rPr lang="en-US" sz="1800" i="1" dirty="0"/>
              <a:t>The cost incurred may include disposal cost for normal lost units, if any</a:t>
            </a:r>
            <a:r>
              <a:rPr lang="en-US" sz="1800" dirty="0"/>
              <a:t>)</a:t>
            </a:r>
          </a:p>
          <a:p>
            <a:pPr>
              <a:lnSpc>
                <a:spcPct val="130000"/>
              </a:lnSpc>
            </a:pPr>
            <a:endParaRPr lang="en-US" sz="1800" dirty="0"/>
          </a:p>
        </p:txBody>
      </p:sp>
    </p:spTree>
    <p:extLst>
      <p:ext uri="{BB962C8B-B14F-4D97-AF65-F5344CB8AC3E}">
        <p14:creationId xmlns:p14="http://schemas.microsoft.com/office/powerpoint/2010/main" val="4086213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01000" cy="990600"/>
          </a:xfrm>
        </p:spPr>
        <p:txBody>
          <a:bodyPr/>
          <a:lstStyle/>
          <a:p>
            <a:r>
              <a:rPr lang="en-US" sz="2000" b="1" dirty="0"/>
              <a:t>Seven steps approach for solving a question without WIP;</a:t>
            </a:r>
            <a:r>
              <a:rPr lang="en-US" sz="2000" dirty="0"/>
              <a:t/>
            </a:r>
            <a:br>
              <a:rPr lang="en-US" sz="2000" dirty="0"/>
            </a:br>
            <a:endParaRPr lang="en-US" sz="2000" dirty="0"/>
          </a:p>
        </p:txBody>
      </p:sp>
      <p:sp>
        <p:nvSpPr>
          <p:cNvPr id="3" name="Content Placeholder 2"/>
          <p:cNvSpPr>
            <a:spLocks noGrp="1"/>
          </p:cNvSpPr>
          <p:nvPr>
            <p:ph idx="1"/>
          </p:nvPr>
        </p:nvSpPr>
        <p:spPr>
          <a:xfrm>
            <a:off x="838200" y="1219200"/>
            <a:ext cx="7543800" cy="4525963"/>
          </a:xfrm>
        </p:spPr>
        <p:txBody>
          <a:bodyPr/>
          <a:lstStyle/>
          <a:p>
            <a:pPr marL="400050" lvl="0" indent="-400050">
              <a:lnSpc>
                <a:spcPct val="130000"/>
              </a:lnSpc>
              <a:buFont typeface="+mj-lt"/>
              <a:buAutoNum type="romanLcPeriod"/>
            </a:pPr>
            <a:r>
              <a:rPr lang="en-US" sz="1800" dirty="0"/>
              <a:t>Draw the process account and record the actual cost incurred.</a:t>
            </a:r>
          </a:p>
          <a:p>
            <a:pPr marL="400050" lvl="0" indent="-400050">
              <a:lnSpc>
                <a:spcPct val="130000"/>
              </a:lnSpc>
              <a:buFont typeface="+mj-lt"/>
              <a:buAutoNum type="romanLcPeriod"/>
            </a:pPr>
            <a:r>
              <a:rPr lang="en-US" sz="1800" dirty="0"/>
              <a:t>Record expected normal loss at expected recovery value.</a:t>
            </a:r>
          </a:p>
          <a:p>
            <a:pPr marL="400050" lvl="0" indent="-400050">
              <a:lnSpc>
                <a:spcPct val="130000"/>
              </a:lnSpc>
              <a:buFont typeface="+mj-lt"/>
              <a:buAutoNum type="romanLcPeriod"/>
            </a:pPr>
            <a:r>
              <a:rPr lang="en-US" sz="1800" dirty="0"/>
              <a:t>Calculate average cost per unit and based on it record actual production.</a:t>
            </a:r>
          </a:p>
          <a:p>
            <a:pPr marL="400050" lvl="0" indent="-400050">
              <a:lnSpc>
                <a:spcPct val="130000"/>
              </a:lnSpc>
              <a:buFont typeface="+mj-lt"/>
              <a:buAutoNum type="romanLcPeriod"/>
            </a:pPr>
            <a:r>
              <a:rPr lang="en-US" sz="1800" dirty="0"/>
              <a:t>Record actual recovery of actual total loss.</a:t>
            </a:r>
          </a:p>
          <a:p>
            <a:pPr marL="400050" lvl="0" indent="-400050">
              <a:lnSpc>
                <a:spcPct val="130000"/>
              </a:lnSpc>
              <a:buFont typeface="+mj-lt"/>
              <a:buAutoNum type="romanLcPeriod"/>
            </a:pPr>
            <a:r>
              <a:rPr lang="en-US" sz="1800" dirty="0"/>
              <a:t>Close the Process account and transfer the balancing figure to Abnormal Loss or Abnormal Gain account as appropriate.</a:t>
            </a:r>
          </a:p>
          <a:p>
            <a:pPr marL="400050" lvl="0" indent="-400050">
              <a:lnSpc>
                <a:spcPct val="130000"/>
              </a:lnSpc>
              <a:buFont typeface="+mj-lt"/>
              <a:buAutoNum type="romanLcPeriod"/>
            </a:pPr>
            <a:r>
              <a:rPr lang="en-US" sz="1800" dirty="0"/>
              <a:t>Close the Normal Loss account and transfer the balance into Abnormal loss or Abnormal Gain account as appropriate.</a:t>
            </a:r>
          </a:p>
          <a:p>
            <a:pPr marL="400050" lvl="0" indent="-400050">
              <a:lnSpc>
                <a:spcPct val="130000"/>
              </a:lnSpc>
              <a:buFont typeface="+mj-lt"/>
              <a:buAutoNum type="romanLcPeriod"/>
            </a:pPr>
            <a:r>
              <a:rPr lang="en-US" sz="1800" dirty="0"/>
              <a:t>Transfer the balancing figure of Abnormal Loss or Gain account to General Profit &amp; Loss Account</a:t>
            </a:r>
            <a:r>
              <a:rPr lang="en-US" sz="1800" dirty="0" smtClean="0"/>
              <a:t>.</a:t>
            </a:r>
            <a:endParaRPr lang="en-US" sz="1800" dirty="0"/>
          </a:p>
        </p:txBody>
      </p:sp>
    </p:spTree>
    <p:extLst>
      <p:ext uri="{BB962C8B-B14F-4D97-AF65-F5344CB8AC3E}">
        <p14:creationId xmlns:p14="http://schemas.microsoft.com/office/powerpoint/2010/main" val="114042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639175" cy="639762"/>
          </a:xfrm>
        </p:spPr>
        <p:txBody>
          <a:bodyPr/>
          <a:lstStyle/>
          <a:p>
            <a:pPr algn="ctr"/>
            <a:r>
              <a:rPr lang="en-US" sz="4800" b="1" dirty="0" smtClean="0"/>
              <a:t>Main Topics</a:t>
            </a:r>
            <a:endParaRPr lang="en-US" sz="48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12592561"/>
              </p:ext>
            </p:extLst>
          </p:nvPr>
        </p:nvGraphicFramePr>
        <p:xfrm>
          <a:off x="381000" y="990600"/>
          <a:ext cx="8639176" cy="5562600"/>
        </p:xfrm>
        <a:graphic>
          <a:graphicData uri="http://schemas.openxmlformats.org/drawingml/2006/table">
            <a:tbl>
              <a:tblPr firstRow="1" bandRow="1">
                <a:tableStyleId>{5C22544A-7EE6-4342-B048-85BDC9FD1C3A}</a:tableStyleId>
              </a:tblPr>
              <a:tblGrid>
                <a:gridCol w="1143000"/>
                <a:gridCol w="7496176"/>
              </a:tblGrid>
              <a:tr h="370840">
                <a:tc>
                  <a:txBody>
                    <a:bodyPr/>
                    <a:lstStyle/>
                    <a:p>
                      <a:pPr algn="ctr"/>
                      <a:r>
                        <a:rPr lang="en-US" dirty="0" smtClean="0"/>
                        <a:t>Sr. #</a:t>
                      </a:r>
                      <a:endParaRPr lang="en-US" dirty="0"/>
                    </a:p>
                  </a:txBody>
                  <a:tcPr/>
                </a:tc>
                <a:tc>
                  <a:txBody>
                    <a:bodyPr/>
                    <a:lstStyle/>
                    <a:p>
                      <a:r>
                        <a:rPr lang="en-US" dirty="0" smtClean="0"/>
                        <a:t>Title</a:t>
                      </a:r>
                      <a:endParaRPr lang="en-US" dirty="0"/>
                    </a:p>
                  </a:txBody>
                  <a:tcPr/>
                </a:tc>
              </a:tr>
              <a:tr h="370840">
                <a:tc>
                  <a:txBody>
                    <a:bodyPr/>
                    <a:lstStyle/>
                    <a:p>
                      <a:pPr marL="0" marR="0" algn="ctr">
                        <a:spcBef>
                          <a:spcPts val="600"/>
                        </a:spcBef>
                        <a:spcAft>
                          <a:spcPts val="600"/>
                        </a:spcAft>
                      </a:pPr>
                      <a:r>
                        <a:rPr lang="en-US" sz="1600" b="1" dirty="0">
                          <a:effectLst/>
                        </a:rPr>
                        <a:t>A</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smtClean="0">
                          <a:effectLst/>
                        </a:rPr>
                        <a:t>Material</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B</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Labor</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C</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Overheads</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D</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Marginal and Absorption Costing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E</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Cost Flow in Production</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F</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Job, Batch and Service Costing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G</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Process Costing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H</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Budgeting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I</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Standard Costing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J</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Target Costing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K</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Short Term Decision Making</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L</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Time Value of Money</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M</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Introduction to Financial Instruments</a:t>
                      </a:r>
                      <a:endParaRPr lang="en-US" sz="1600" dirty="0">
                        <a:effectLst/>
                        <a:latin typeface="Times New Roman"/>
                        <a:ea typeface="Times New Roman"/>
                      </a:endParaRPr>
                    </a:p>
                  </a:txBody>
                  <a:tcPr marL="68580" marR="68580" marT="0" marB="0" anchor="ctr"/>
                </a:tc>
              </a:tr>
              <a:tr h="370840">
                <a:tc>
                  <a:txBody>
                    <a:bodyPr/>
                    <a:lstStyle/>
                    <a:p>
                      <a:pPr marL="0" marR="0" algn="ctr">
                        <a:spcBef>
                          <a:spcPts val="600"/>
                        </a:spcBef>
                        <a:spcAft>
                          <a:spcPts val="600"/>
                        </a:spcAft>
                      </a:pPr>
                      <a:r>
                        <a:rPr lang="en-US" sz="1600" b="1" dirty="0">
                          <a:effectLst/>
                        </a:rPr>
                        <a:t>N</a:t>
                      </a:r>
                      <a:endParaRPr lang="en-US" sz="1600" b="1" dirty="0">
                        <a:effectLst/>
                        <a:latin typeface="Times New Roman"/>
                        <a:ea typeface="Times New Roman"/>
                      </a:endParaRPr>
                    </a:p>
                  </a:txBody>
                  <a:tcPr marL="68580" marR="68580" marT="0" marB="0" anchor="ctr"/>
                </a:tc>
                <a:tc>
                  <a:txBody>
                    <a:bodyPr/>
                    <a:lstStyle/>
                    <a:p>
                      <a:pPr marL="0" marR="0">
                        <a:spcBef>
                          <a:spcPts val="600"/>
                        </a:spcBef>
                        <a:spcAft>
                          <a:spcPts val="600"/>
                        </a:spcAft>
                      </a:pPr>
                      <a:r>
                        <a:rPr lang="en-US" sz="1600" dirty="0">
                          <a:effectLst/>
                        </a:rPr>
                        <a:t>Sustainability Reporting</a:t>
                      </a:r>
                      <a:endParaRPr lang="en-US" sz="16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2835947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762000"/>
          </a:xfrm>
        </p:spPr>
        <p:txBody>
          <a:bodyPr/>
          <a:lstStyle/>
          <a:p>
            <a:r>
              <a:rPr lang="en-US" sz="2400" b="1" dirty="0"/>
              <a:t>Concept of loss related to RM and FG</a:t>
            </a:r>
            <a:r>
              <a:rPr lang="en-US" sz="2400" b="1" dirty="0" smtClean="0"/>
              <a:t>;</a:t>
            </a:r>
            <a:endParaRPr lang="en-US" sz="2400" dirty="0"/>
          </a:p>
        </p:txBody>
      </p:sp>
      <p:sp>
        <p:nvSpPr>
          <p:cNvPr id="3" name="Content Placeholder 2"/>
          <p:cNvSpPr>
            <a:spLocks noGrp="1"/>
          </p:cNvSpPr>
          <p:nvPr>
            <p:ph idx="1"/>
          </p:nvPr>
        </p:nvSpPr>
        <p:spPr>
          <a:xfrm>
            <a:off x="381000" y="1295400"/>
            <a:ext cx="8534400" cy="4525963"/>
          </a:xfrm>
        </p:spPr>
        <p:txBody>
          <a:bodyPr/>
          <a:lstStyle/>
          <a:p>
            <a:pPr marL="514350" lvl="0" indent="-514350">
              <a:buFont typeface="+mj-lt"/>
              <a:buAutoNum type="romanLcPeriod"/>
            </a:pPr>
            <a:r>
              <a:rPr lang="en-US" sz="1600" dirty="0"/>
              <a:t>Input 	= </a:t>
            </a:r>
            <a:r>
              <a:rPr lang="en-US" sz="1600" dirty="0" smtClean="0"/>
              <a:t>     Output </a:t>
            </a:r>
            <a:r>
              <a:rPr lang="en-US" sz="1600" dirty="0"/>
              <a:t>+ loss</a:t>
            </a:r>
          </a:p>
          <a:p>
            <a:pPr marL="514350" lvl="0" indent="-514350">
              <a:buFont typeface="+mj-lt"/>
              <a:buAutoNum type="romanLcPeriod"/>
            </a:pPr>
            <a:r>
              <a:rPr lang="en-US" sz="1600" dirty="0"/>
              <a:t>For RM	</a:t>
            </a:r>
            <a:r>
              <a:rPr lang="en-US" sz="1600" dirty="0" smtClean="0">
                <a:sym typeface="Wingdings"/>
              </a:rPr>
              <a:t>     </a:t>
            </a:r>
            <a:r>
              <a:rPr lang="en-US" sz="1600" dirty="0" smtClean="0"/>
              <a:t>Input </a:t>
            </a:r>
            <a:r>
              <a:rPr lang="en-US" sz="1600" dirty="0"/>
              <a:t>(RM consumed) = Output (Act.RM) used in FG + Loss</a:t>
            </a:r>
          </a:p>
          <a:p>
            <a:pPr marL="514350" lvl="0" indent="-514350">
              <a:buFont typeface="+mj-lt"/>
              <a:buAutoNum type="romanLcPeriod"/>
            </a:pPr>
            <a:r>
              <a:rPr lang="en-US" sz="1600" dirty="0"/>
              <a:t>For FG	</a:t>
            </a:r>
            <a:r>
              <a:rPr lang="en-US" sz="1600" dirty="0" smtClean="0">
                <a:sym typeface="Wingdings"/>
              </a:rPr>
              <a:t>     </a:t>
            </a:r>
            <a:r>
              <a:rPr lang="en-US" sz="1600" dirty="0" smtClean="0"/>
              <a:t>Input </a:t>
            </a:r>
            <a:r>
              <a:rPr lang="en-US" sz="1600" dirty="0"/>
              <a:t>(FG to be produced) = Output (Act. FG Prod.) + Loss (FG)</a:t>
            </a:r>
          </a:p>
          <a:p>
            <a:pPr marL="514350" lvl="0" indent="-514350">
              <a:buFont typeface="+mj-lt"/>
              <a:buAutoNum type="romanLcPeriod"/>
            </a:pPr>
            <a:r>
              <a:rPr lang="en-US" sz="1600" dirty="0"/>
              <a:t>Generally for other topics</a:t>
            </a:r>
          </a:p>
          <a:p>
            <a:pPr marL="914400" lvl="0" indent="0">
              <a:buFont typeface="Wingdings" pitchFamily="2" charset="2"/>
              <a:buChar char=""/>
            </a:pPr>
            <a:r>
              <a:rPr lang="en-US" sz="1600" dirty="0" smtClean="0"/>
              <a:t>       RM </a:t>
            </a:r>
            <a:r>
              <a:rPr lang="en-US" sz="1600" dirty="0"/>
              <a:t>loss linked with Input</a:t>
            </a:r>
          </a:p>
          <a:p>
            <a:pPr marL="914400" lvl="0" indent="0">
              <a:buFont typeface="Wingdings" pitchFamily="2" charset="2"/>
              <a:buChar char=""/>
            </a:pPr>
            <a:r>
              <a:rPr lang="en-US" sz="1600" dirty="0" smtClean="0"/>
              <a:t>       FG </a:t>
            </a:r>
            <a:r>
              <a:rPr lang="en-US" sz="1600" dirty="0"/>
              <a:t>Loss linked with output</a:t>
            </a:r>
          </a:p>
          <a:p>
            <a:pPr marL="0" lvl="0" indent="0">
              <a:buNone/>
            </a:pPr>
            <a:r>
              <a:rPr lang="en-US" sz="1600" dirty="0" smtClean="0"/>
              <a:t>v.      In </a:t>
            </a:r>
            <a:r>
              <a:rPr lang="en-US" sz="1600" dirty="0"/>
              <a:t>process costing NL of FG is </a:t>
            </a:r>
            <a:r>
              <a:rPr lang="en-US" sz="1600" dirty="0" smtClean="0"/>
              <a:t>generally linked </a:t>
            </a:r>
            <a:r>
              <a:rPr lang="en-US" sz="1600" dirty="0"/>
              <a:t>with Input.</a:t>
            </a:r>
          </a:p>
          <a:p>
            <a:endParaRPr lang="en-US" dirty="0"/>
          </a:p>
        </p:txBody>
      </p:sp>
    </p:spTree>
    <p:extLst>
      <p:ext uri="{BB962C8B-B14F-4D97-AF65-F5344CB8AC3E}">
        <p14:creationId xmlns:p14="http://schemas.microsoft.com/office/powerpoint/2010/main" val="298708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29001"/>
            <a:ext cx="8229600" cy="3428999"/>
          </a:xfrm>
        </p:spPr>
        <p:txBody>
          <a:bodyPr/>
          <a:lstStyle/>
          <a:p>
            <a:pPr marL="0" indent="0">
              <a:buNone/>
            </a:pPr>
            <a:r>
              <a:rPr lang="en-US" sz="1600" b="1" dirty="0" smtClean="0"/>
              <a:t>OPENING </a:t>
            </a:r>
            <a:r>
              <a:rPr lang="en-US" sz="1600" b="1" dirty="0"/>
              <a:t>WIP</a:t>
            </a:r>
            <a:endParaRPr lang="en-US" sz="1600" dirty="0"/>
          </a:p>
          <a:p>
            <a:pPr marL="855663" indent="0">
              <a:buNone/>
            </a:pPr>
            <a:r>
              <a:rPr lang="en-US" sz="1600" dirty="0" smtClean="0"/>
              <a:t>Closing </a:t>
            </a:r>
            <a:r>
              <a:rPr lang="en-US" sz="1600" dirty="0"/>
              <a:t>WIP has two important information components; “Cost Details” and </a:t>
            </a:r>
            <a:r>
              <a:rPr lang="en-US" sz="1600" dirty="0" smtClean="0"/>
              <a:t>   “</a:t>
            </a:r>
            <a:r>
              <a:rPr lang="en-US" sz="1600" dirty="0"/>
              <a:t>FOP wise SOC” </a:t>
            </a:r>
            <a:r>
              <a:rPr lang="en-US" sz="1600" dirty="0" smtClean="0"/>
              <a:t>his </a:t>
            </a:r>
            <a:r>
              <a:rPr lang="en-US" sz="1600" dirty="0"/>
              <a:t>Closing WIP becomes the Opening WIP for the next period. When Opening WIP exists in a period there are two options </a:t>
            </a:r>
            <a:r>
              <a:rPr lang="en-US" sz="1600" i="1" dirty="0"/>
              <a:t>(depending on the data given by examiner for Op. WIP):</a:t>
            </a:r>
            <a:endParaRPr lang="en-US" sz="1600" dirty="0"/>
          </a:p>
          <a:p>
            <a:pPr lvl="1">
              <a:buFont typeface="Wingdings" pitchFamily="2" charset="2"/>
              <a:buChar char="ü"/>
            </a:pPr>
            <a:r>
              <a:rPr lang="en-US" sz="1600" dirty="0"/>
              <a:t>Use Wt. Avg. when Cost Details are available</a:t>
            </a:r>
          </a:p>
          <a:p>
            <a:pPr lvl="1">
              <a:buFont typeface="Wingdings" pitchFamily="2" charset="2"/>
              <a:buChar char="ü"/>
            </a:pPr>
            <a:r>
              <a:rPr lang="en-US" sz="1600" dirty="0"/>
              <a:t>Use FIFO when FOP wise SOC is available</a:t>
            </a:r>
          </a:p>
          <a:p>
            <a:pPr lvl="1">
              <a:buFont typeface="Wingdings" pitchFamily="2" charset="2"/>
              <a:buChar char="ü"/>
            </a:pPr>
            <a:r>
              <a:rPr lang="en-US" sz="1600" dirty="0"/>
              <a:t>Either could be used if information for both are </a:t>
            </a:r>
            <a:r>
              <a:rPr lang="en-US" sz="1600" dirty="0" smtClean="0"/>
              <a:t>available</a:t>
            </a:r>
            <a:endParaRPr lang="en-US" sz="1600" dirty="0"/>
          </a:p>
        </p:txBody>
      </p:sp>
      <p:sp>
        <p:nvSpPr>
          <p:cNvPr id="4" name="Content Placeholder 2"/>
          <p:cNvSpPr txBox="1">
            <a:spLocks/>
          </p:cNvSpPr>
          <p:nvPr/>
        </p:nvSpPr>
        <p:spPr bwMode="auto">
          <a:xfrm>
            <a:off x="457200" y="228601"/>
            <a:ext cx="8153400" cy="2895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800" b="1" dirty="0"/>
              <a:t>Material addition</a:t>
            </a:r>
            <a:r>
              <a:rPr lang="en-US" sz="1800" dirty="0"/>
              <a:t> at a specific point of time / stage of production process:</a:t>
            </a:r>
          </a:p>
          <a:p>
            <a:pPr marL="0" indent="0">
              <a:buNone/>
            </a:pPr>
            <a:r>
              <a:rPr lang="en-US" sz="1800" dirty="0" smtClean="0"/>
              <a:t>	In </a:t>
            </a:r>
            <a:r>
              <a:rPr lang="en-US" sz="1800" dirty="0"/>
              <a:t>first process we can have material addition</a:t>
            </a:r>
          </a:p>
          <a:p>
            <a:pPr marL="1314450" lvl="1" indent="-457200">
              <a:buFont typeface="Wingdings" pitchFamily="2" charset="2"/>
              <a:buChar char="Ø"/>
            </a:pPr>
            <a:r>
              <a:rPr lang="en-US" sz="1800" dirty="0"/>
              <a:t>At the beginning of the process or </a:t>
            </a:r>
          </a:p>
          <a:p>
            <a:pPr marL="1314450" lvl="1" indent="-457200">
              <a:buFont typeface="Wingdings" pitchFamily="2" charset="2"/>
              <a:buChar char="Ø"/>
            </a:pPr>
            <a:r>
              <a:rPr lang="en-US" sz="1800" dirty="0"/>
              <a:t>Uniformly throughout the process</a:t>
            </a:r>
          </a:p>
          <a:p>
            <a:pPr marL="914400" indent="0">
              <a:buNone/>
            </a:pPr>
            <a:r>
              <a:rPr lang="en-US" sz="1800" dirty="0" smtClean="0"/>
              <a:t>For </a:t>
            </a:r>
            <a:r>
              <a:rPr lang="en-US" sz="1800" dirty="0"/>
              <a:t>second or subsequent process, along-with the two already discussed options, the third option of material addition at a specific point of time / specific stage of production process also arises. In this case, for Closing WIP, SOC for Material is either 0% or 100%. The SOC specified by Examiner applies to CC only</a:t>
            </a:r>
            <a:r>
              <a:rPr lang="en-US" sz="1800" dirty="0" smtClean="0"/>
              <a:t>.</a:t>
            </a:r>
            <a:endParaRPr lang="en-US" sz="1800" dirty="0"/>
          </a:p>
        </p:txBody>
      </p:sp>
    </p:spTree>
    <p:extLst>
      <p:ext uri="{BB962C8B-B14F-4D97-AF65-F5344CB8AC3E}">
        <p14:creationId xmlns:p14="http://schemas.microsoft.com/office/powerpoint/2010/main" val="24772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fade">
                                      <p:cBhvr>
                                        <p:cTn id="42" dur="1000"/>
                                        <p:tgtEl>
                                          <p:spTgt spid="3">
                                            <p:txEl>
                                              <p:pRg st="1" end="1"/>
                                            </p:txEl>
                                          </p:spTgt>
                                        </p:tgtEl>
                                      </p:cBhvr>
                                    </p:animEffect>
                                    <p:anim calcmode="lin" valueType="num">
                                      <p:cBhvr>
                                        <p:cTn id="4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fade">
                                      <p:cBhvr>
                                        <p:cTn id="49" dur="1000"/>
                                        <p:tgtEl>
                                          <p:spTgt spid="3">
                                            <p:txEl>
                                              <p:pRg st="2" end="2"/>
                                            </p:txEl>
                                          </p:spTgt>
                                        </p:tgtEl>
                                      </p:cBhvr>
                                    </p:animEffect>
                                    <p:anim calcmode="lin" valueType="num">
                                      <p:cBhvr>
                                        <p:cTn id="5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3" end="3"/>
                                            </p:txEl>
                                          </p:spTgt>
                                        </p:tgtEl>
                                        <p:attrNameLst>
                                          <p:attrName>style.visibility</p:attrName>
                                        </p:attrNameLst>
                                      </p:cBhvr>
                                      <p:to>
                                        <p:strVal val="visible"/>
                                      </p:to>
                                    </p:set>
                                    <p:animEffect transition="in" filter="fade">
                                      <p:cBhvr>
                                        <p:cTn id="56" dur="1000"/>
                                        <p:tgtEl>
                                          <p:spTgt spid="3">
                                            <p:txEl>
                                              <p:pRg st="3" end="3"/>
                                            </p:txEl>
                                          </p:spTgt>
                                        </p:tgtEl>
                                      </p:cBhvr>
                                    </p:animEffect>
                                    <p:anim calcmode="lin" valueType="num">
                                      <p:cBhvr>
                                        <p:cTn id="5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762000"/>
          </a:xfrm>
        </p:spPr>
        <p:txBody>
          <a:bodyPr/>
          <a:lstStyle/>
          <a:p>
            <a:r>
              <a:rPr lang="en-US" sz="2000" b="1" dirty="0"/>
              <a:t>KEY POINT</a:t>
            </a:r>
            <a:r>
              <a:rPr lang="en-US" sz="2000" dirty="0"/>
              <a:t/>
            </a:r>
            <a:br>
              <a:rPr lang="en-US" sz="2000" dirty="0"/>
            </a:br>
            <a:endParaRPr lang="en-US" sz="2000" dirty="0"/>
          </a:p>
        </p:txBody>
      </p:sp>
      <p:sp>
        <p:nvSpPr>
          <p:cNvPr id="3" name="Content Placeholder 2"/>
          <p:cNvSpPr>
            <a:spLocks noGrp="1"/>
          </p:cNvSpPr>
          <p:nvPr>
            <p:ph idx="1"/>
          </p:nvPr>
        </p:nvSpPr>
        <p:spPr>
          <a:xfrm>
            <a:off x="457200" y="609600"/>
            <a:ext cx="8334375" cy="1219200"/>
          </a:xfrm>
        </p:spPr>
        <p:txBody>
          <a:bodyPr/>
          <a:lstStyle/>
          <a:p>
            <a:pPr marL="0" indent="0">
              <a:buNone/>
            </a:pPr>
            <a:r>
              <a:rPr lang="en-US" sz="1800" dirty="0"/>
              <a:t>Rounding off differences in amounts / WIP account, resulting from rounding off “Cost per Equivalent Unit” should preferably be absorbed in Abnormal Gain or Loss, treating it as a Period Cost. However some authors charge it to Finished Goods.</a:t>
            </a:r>
          </a:p>
          <a:p>
            <a:endParaRPr lang="en-US" sz="1800" dirty="0"/>
          </a:p>
        </p:txBody>
      </p:sp>
      <p:sp>
        <p:nvSpPr>
          <p:cNvPr id="4" name="Title 1"/>
          <p:cNvSpPr txBox="1">
            <a:spLocks/>
          </p:cNvSpPr>
          <p:nvPr/>
        </p:nvSpPr>
        <p:spPr bwMode="auto">
          <a:xfrm>
            <a:off x="533400" y="1981200"/>
            <a:ext cx="7924800"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r>
              <a:rPr lang="en-US" sz="2000" dirty="0" smtClean="0"/>
              <a:t/>
            </a:r>
            <a:br>
              <a:rPr lang="en-US" sz="2000" dirty="0" smtClean="0"/>
            </a:br>
            <a:endParaRPr lang="en-US" sz="2000" dirty="0"/>
          </a:p>
        </p:txBody>
      </p:sp>
      <p:sp>
        <p:nvSpPr>
          <p:cNvPr id="6" name="Content Placeholder 2"/>
          <p:cNvSpPr txBox="1">
            <a:spLocks/>
          </p:cNvSpPr>
          <p:nvPr/>
        </p:nvSpPr>
        <p:spPr bwMode="auto">
          <a:xfrm>
            <a:off x="381000" y="2743200"/>
            <a:ext cx="8534400" cy="3733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lgn="just">
              <a:buNone/>
            </a:pPr>
            <a:r>
              <a:rPr lang="en-US" sz="1800" dirty="0" smtClean="0"/>
              <a:t>If </a:t>
            </a:r>
            <a:r>
              <a:rPr lang="en-US" sz="1800" dirty="0"/>
              <a:t>a question is silent, it is generally assumed that NL occurs at the beginning of the process i.e. no cost from the current period is incurred on those units. </a:t>
            </a:r>
            <a:r>
              <a:rPr lang="en-US" sz="1800" i="1" dirty="0"/>
              <a:t>(First Standard Assumption, now reproduced, as true for first, second or any process)</a:t>
            </a:r>
            <a:endParaRPr lang="en-US" sz="1800" dirty="0"/>
          </a:p>
          <a:p>
            <a:pPr marL="0" indent="0" algn="just">
              <a:spcAft>
                <a:spcPts val="1200"/>
              </a:spcAft>
              <a:buNone/>
            </a:pPr>
            <a:r>
              <a:rPr lang="en-US" sz="1800" dirty="0"/>
              <a:t>Similarly if a question is silent,  it is assumed that Abnormal Loss / Gain has occurred at the end of the process i.e. they would absorb their own cost, the same PUC (per unit cost) as FG </a:t>
            </a:r>
            <a:r>
              <a:rPr lang="en-US" sz="1800" i="1" dirty="0"/>
              <a:t>(already done many times e.g. RA &amp; RR question)</a:t>
            </a:r>
            <a:endParaRPr lang="en-US" sz="1800" dirty="0"/>
          </a:p>
          <a:p>
            <a:pPr marL="0" indent="0" algn="just">
              <a:spcAft>
                <a:spcPts val="1200"/>
              </a:spcAft>
              <a:buNone/>
            </a:pPr>
            <a:r>
              <a:rPr lang="en-US" sz="1800" dirty="0"/>
              <a:t>Also, if a question is silent about material addition, it is assumed to be added at the beginning of the process. </a:t>
            </a:r>
          </a:p>
          <a:p>
            <a:pPr marL="0" indent="0" algn="just">
              <a:buNone/>
            </a:pPr>
            <a:r>
              <a:rPr lang="en-US" sz="1800" dirty="0"/>
              <a:t>Disposal cost, if any for Normal Loss will be charged in WIP account on expected basis and Normal Loss account on actual basis, like “Recovery Value”</a:t>
            </a:r>
          </a:p>
        </p:txBody>
      </p:sp>
    </p:spTree>
    <p:extLst>
      <p:ext uri="{BB962C8B-B14F-4D97-AF65-F5344CB8AC3E}">
        <p14:creationId xmlns:p14="http://schemas.microsoft.com/office/powerpoint/2010/main" val="2549016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fade">
                                      <p:cBhvr>
                                        <p:cTn id="28" dur="1000"/>
                                        <p:tgtEl>
                                          <p:spTgt spid="6">
                                            <p:txEl>
                                              <p:pRg st="1" end="1"/>
                                            </p:txEl>
                                          </p:spTgt>
                                        </p:tgtEl>
                                      </p:cBhvr>
                                    </p:animEffect>
                                    <p:anim calcmode="lin" valueType="num">
                                      <p:cBhvr>
                                        <p:cTn id="2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1000"/>
                                        <p:tgtEl>
                                          <p:spTgt spid="6">
                                            <p:txEl>
                                              <p:pRg st="2" end="2"/>
                                            </p:txEl>
                                          </p:spTgt>
                                        </p:tgtEl>
                                      </p:cBhvr>
                                    </p:animEffect>
                                    <p:anim calcmode="lin" valueType="num">
                                      <p:cBhvr>
                                        <p:cTn id="3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3" end="3"/>
                                            </p:txEl>
                                          </p:spTgt>
                                        </p:tgtEl>
                                        <p:attrNameLst>
                                          <p:attrName>style.visibility</p:attrName>
                                        </p:attrNameLst>
                                      </p:cBhvr>
                                      <p:to>
                                        <p:strVal val="visible"/>
                                      </p:to>
                                    </p:set>
                                    <p:animEffect transition="in" filter="fade">
                                      <p:cBhvr>
                                        <p:cTn id="42" dur="1000"/>
                                        <p:tgtEl>
                                          <p:spTgt spid="6">
                                            <p:txEl>
                                              <p:pRg st="3" end="3"/>
                                            </p:txEl>
                                          </p:spTgt>
                                        </p:tgtEl>
                                      </p:cBhvr>
                                    </p:animEffect>
                                    <p:anim calcmode="lin" valueType="num">
                                      <p:cBhvr>
                                        <p:cTn id="4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8601"/>
            <a:ext cx="7772400" cy="2971800"/>
          </a:xfrm>
        </p:spPr>
        <p:txBody>
          <a:bodyPr/>
          <a:lstStyle/>
          <a:p>
            <a:pPr marL="0" indent="0" algn="just">
              <a:buNone/>
            </a:pPr>
            <a:r>
              <a:rPr lang="en-US" sz="1800" b="1" dirty="0"/>
              <a:t>Stage of Inspection (SOI</a:t>
            </a:r>
            <a:r>
              <a:rPr lang="en-US" sz="1800" b="1" dirty="0" smtClean="0"/>
              <a:t>):</a:t>
            </a:r>
          </a:p>
          <a:p>
            <a:pPr marL="0" indent="0" algn="just">
              <a:lnSpc>
                <a:spcPct val="50000"/>
              </a:lnSpc>
              <a:buNone/>
            </a:pPr>
            <a:endParaRPr lang="en-US" sz="1800" dirty="0"/>
          </a:p>
          <a:p>
            <a:pPr marL="0" indent="0" algn="just">
              <a:spcAft>
                <a:spcPts val="1800"/>
              </a:spcAft>
              <a:buNone/>
            </a:pPr>
            <a:r>
              <a:rPr lang="en-US" sz="1800" dirty="0" smtClean="0"/>
              <a:t>This </a:t>
            </a:r>
            <a:r>
              <a:rPr lang="en-US" sz="1800" dirty="0"/>
              <a:t>is a point / stage in Production Process after which no loss is expected. The units in process, when reach this stage are inspected. Further work is done on the good units, whereas, the rejected units are taken out or the Production Process. The rejected units are further categorized between normal loss and abnormal loss units with their stage of completion (SOC) being equal to SOI. Following the earlier discussed assumption, the SOC of normal loss is ignored. However for abnormal loss it is duly considered.</a:t>
            </a:r>
          </a:p>
          <a:p>
            <a:pPr marL="0" indent="0" algn="just">
              <a:buNone/>
            </a:pPr>
            <a:r>
              <a:rPr lang="en-US" sz="1800" dirty="0"/>
              <a:t>SOC of Closing WIP units is generally not equal to SOI i.e. either &gt; or &lt; and is separately considered</a:t>
            </a:r>
            <a:r>
              <a:rPr lang="en-US" sz="1800" dirty="0" smtClean="0"/>
              <a:t>.</a:t>
            </a:r>
            <a:endParaRPr lang="en-US" sz="1800" dirty="0"/>
          </a:p>
        </p:txBody>
      </p:sp>
      <p:sp>
        <p:nvSpPr>
          <p:cNvPr id="5" name="Title 1"/>
          <p:cNvSpPr txBox="1">
            <a:spLocks/>
          </p:cNvSpPr>
          <p:nvPr/>
        </p:nvSpPr>
        <p:spPr bwMode="auto">
          <a:xfrm>
            <a:off x="504371" y="4305300"/>
            <a:ext cx="7696200" cy="533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endParaRPr lang="en-US" sz="2000" dirty="0"/>
          </a:p>
        </p:txBody>
      </p:sp>
      <p:sp>
        <p:nvSpPr>
          <p:cNvPr id="6" name="Content Placeholder 2"/>
          <p:cNvSpPr txBox="1">
            <a:spLocks/>
          </p:cNvSpPr>
          <p:nvPr/>
        </p:nvSpPr>
        <p:spPr bwMode="auto">
          <a:xfrm>
            <a:off x="533400" y="4838700"/>
            <a:ext cx="7913914" cy="14024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lgn="just">
              <a:buNone/>
            </a:pPr>
            <a:r>
              <a:rPr lang="en-US" sz="1600" dirty="0"/>
              <a:t>Percentage of NL is applied on </a:t>
            </a:r>
            <a:r>
              <a:rPr lang="en-US" sz="1600" i="1" dirty="0"/>
              <a:t>“Input during the current period when SOI is not mentioned”</a:t>
            </a:r>
            <a:r>
              <a:rPr lang="en-US" sz="1600" dirty="0"/>
              <a:t>. When SOI is mentioned, the Input would mean </a:t>
            </a:r>
            <a:r>
              <a:rPr lang="en-US" sz="1600" i="1" dirty="0"/>
              <a:t>“Input for Inspection during the current period”</a:t>
            </a:r>
            <a:r>
              <a:rPr lang="en-US" sz="1600" dirty="0"/>
              <a:t>. It is always preferable in exam conditions to draw a “Quantitative DFD” in order to clearly understand the </a:t>
            </a:r>
            <a:r>
              <a:rPr lang="en-US" sz="1600" dirty="0" smtClean="0"/>
              <a:t>computations</a:t>
            </a:r>
          </a:p>
        </p:txBody>
      </p:sp>
    </p:spTree>
    <p:extLst>
      <p:ext uri="{BB962C8B-B14F-4D97-AF65-F5344CB8AC3E}">
        <p14:creationId xmlns:p14="http://schemas.microsoft.com/office/powerpoint/2010/main" val="216824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94657"/>
            <a:ext cx="8382000" cy="762000"/>
          </a:xfrm>
        </p:spPr>
        <p:txBody>
          <a:bodyPr/>
          <a:lstStyle/>
          <a:p>
            <a:pPr marL="0" indent="0">
              <a:buNone/>
            </a:pPr>
            <a:r>
              <a:rPr lang="en-US" sz="1600" dirty="0"/>
              <a:t>Expected RV of expenses NL is offset generally against Material Cost while computing. Cost per equivalent units in the relevant statement.</a:t>
            </a:r>
          </a:p>
          <a:p>
            <a:endParaRPr lang="en-US" sz="1600" dirty="0"/>
          </a:p>
        </p:txBody>
      </p:sp>
      <p:sp>
        <p:nvSpPr>
          <p:cNvPr id="4" name="Title 1"/>
          <p:cNvSpPr txBox="1">
            <a:spLocks noGrp="1"/>
          </p:cNvSpPr>
          <p:nvPr>
            <p:ph type="title"/>
          </p:nvPr>
        </p:nvSpPr>
        <p:spPr bwMode="auto">
          <a:xfrm>
            <a:off x="402771" y="152400"/>
            <a:ext cx="60198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r>
              <a:rPr lang="en-US" sz="2000" dirty="0" smtClean="0"/>
              <a:t/>
            </a:r>
            <a:br>
              <a:rPr lang="en-US" sz="2000" dirty="0" smtClean="0"/>
            </a:br>
            <a:endParaRPr lang="en-US" sz="2000" dirty="0"/>
          </a:p>
        </p:txBody>
      </p:sp>
      <p:sp>
        <p:nvSpPr>
          <p:cNvPr id="6" name="Title 1"/>
          <p:cNvSpPr txBox="1">
            <a:spLocks/>
          </p:cNvSpPr>
          <p:nvPr/>
        </p:nvSpPr>
        <p:spPr bwMode="auto">
          <a:xfrm>
            <a:off x="402770" y="1371601"/>
            <a:ext cx="8207829" cy="60959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endParaRPr lang="en-US" sz="2000" dirty="0"/>
          </a:p>
        </p:txBody>
      </p:sp>
      <p:sp>
        <p:nvSpPr>
          <p:cNvPr id="7" name="Content Placeholder 2"/>
          <p:cNvSpPr txBox="1">
            <a:spLocks/>
          </p:cNvSpPr>
          <p:nvPr/>
        </p:nvSpPr>
        <p:spPr bwMode="auto">
          <a:xfrm>
            <a:off x="402770" y="1981200"/>
            <a:ext cx="8207829" cy="76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600" dirty="0"/>
              <a:t>When NL is linked with Output, it doesn’t mean loss occurs at the end of the Process. Its’ just a linkage. Nothing to do with stage of loss e.g. GP on Sales / Cost. The earlier assumption of no cost on Normal Loss units still remains valid.</a:t>
            </a:r>
          </a:p>
          <a:p>
            <a:endParaRPr lang="en-US" sz="1600" dirty="0"/>
          </a:p>
        </p:txBody>
      </p:sp>
      <p:sp>
        <p:nvSpPr>
          <p:cNvPr id="8" name="Title 1"/>
          <p:cNvSpPr txBox="1">
            <a:spLocks/>
          </p:cNvSpPr>
          <p:nvPr/>
        </p:nvSpPr>
        <p:spPr bwMode="auto">
          <a:xfrm>
            <a:off x="381000" y="2895600"/>
            <a:ext cx="7848600" cy="71482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r>
              <a:rPr lang="en-US" sz="2000" dirty="0" smtClean="0"/>
              <a:t/>
            </a:r>
            <a:br>
              <a:rPr lang="en-US" sz="2000" dirty="0" smtClean="0"/>
            </a:br>
            <a:endParaRPr lang="en-US" sz="2000" dirty="0"/>
          </a:p>
        </p:txBody>
      </p:sp>
      <p:sp>
        <p:nvSpPr>
          <p:cNvPr id="9" name="Content Placeholder 2"/>
          <p:cNvSpPr txBox="1">
            <a:spLocks/>
          </p:cNvSpPr>
          <p:nvPr/>
        </p:nvSpPr>
        <p:spPr bwMode="auto">
          <a:xfrm>
            <a:off x="402771" y="3407229"/>
            <a:ext cx="8207828" cy="76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600" dirty="0"/>
              <a:t>“Normal Loss” in second or subsequent Process increases the PUC from previous process as the total cost transferred-in is now absorbed by less number of units.</a:t>
            </a:r>
          </a:p>
          <a:p>
            <a:endParaRPr lang="en-US" sz="1600" dirty="0"/>
          </a:p>
        </p:txBody>
      </p:sp>
      <p:sp>
        <p:nvSpPr>
          <p:cNvPr id="10" name="Title 1"/>
          <p:cNvSpPr txBox="1">
            <a:spLocks/>
          </p:cNvSpPr>
          <p:nvPr/>
        </p:nvSpPr>
        <p:spPr bwMode="auto">
          <a:xfrm>
            <a:off x="478971" y="4132943"/>
            <a:ext cx="7750629" cy="51525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endParaRPr lang="en-US" sz="2000" dirty="0"/>
          </a:p>
        </p:txBody>
      </p:sp>
      <p:sp>
        <p:nvSpPr>
          <p:cNvPr id="11" name="Content Placeholder 2"/>
          <p:cNvSpPr txBox="1">
            <a:spLocks/>
          </p:cNvSpPr>
          <p:nvPr/>
        </p:nvSpPr>
        <p:spPr bwMode="auto">
          <a:xfrm>
            <a:off x="381000" y="4648200"/>
            <a:ext cx="8229599" cy="2057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600" dirty="0"/>
              <a:t>“Material Addition” in second or subsequent Process, resulting in increased FG, decreases the PUC from previous process as the total cost transferred-in is now absorbed by a higher number of units</a:t>
            </a:r>
            <a:r>
              <a:rPr lang="en-US" sz="1600" dirty="0" smtClean="0"/>
              <a:t>.</a:t>
            </a:r>
          </a:p>
          <a:p>
            <a:pPr marL="0" indent="0">
              <a:buNone/>
            </a:pPr>
            <a:endParaRPr lang="en-US" sz="1600" dirty="0"/>
          </a:p>
          <a:p>
            <a:pPr marL="0" indent="0">
              <a:buNone/>
            </a:pPr>
            <a:r>
              <a:rPr lang="en-US" sz="1600" dirty="0"/>
              <a:t>If “Normal Loss” and “Material Addition” co-exist in second or subsequent Process decreases the PUC from previous process if the “Net effect of both”.</a:t>
            </a:r>
          </a:p>
        </p:txBody>
      </p:sp>
    </p:spTree>
    <p:extLst>
      <p:ext uri="{BB962C8B-B14F-4D97-AF65-F5344CB8AC3E}">
        <p14:creationId xmlns:p14="http://schemas.microsoft.com/office/powerpoint/2010/main" val="14548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1">
                                            <p:txEl>
                                              <p:pRg st="0" end="0"/>
                                            </p:txEl>
                                          </p:spTgt>
                                        </p:tgtEl>
                                        <p:attrNameLst>
                                          <p:attrName>style.visibility</p:attrName>
                                        </p:attrNameLst>
                                      </p:cBhvr>
                                      <p:to>
                                        <p:strVal val="visible"/>
                                      </p:to>
                                    </p:set>
                                    <p:animEffect transition="in" filter="fade">
                                      <p:cBhvr>
                                        <p:cTn id="56" dur="1000"/>
                                        <p:tgtEl>
                                          <p:spTgt spid="11">
                                            <p:txEl>
                                              <p:pRg st="0" end="0"/>
                                            </p:txEl>
                                          </p:spTgt>
                                        </p:tgtEl>
                                      </p:cBhvr>
                                    </p:animEffect>
                                    <p:anim calcmode="lin" valueType="num">
                                      <p:cBhvr>
                                        <p:cTn id="57"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1">
                                            <p:txEl>
                                              <p:pRg st="2" end="2"/>
                                            </p:txEl>
                                          </p:spTgt>
                                        </p:tgtEl>
                                        <p:attrNameLst>
                                          <p:attrName>style.visibility</p:attrName>
                                        </p:attrNameLst>
                                      </p:cBhvr>
                                      <p:to>
                                        <p:strVal val="visible"/>
                                      </p:to>
                                    </p:set>
                                    <p:animEffect transition="in" filter="fade">
                                      <p:cBhvr>
                                        <p:cTn id="63" dur="1000"/>
                                        <p:tgtEl>
                                          <p:spTgt spid="11">
                                            <p:txEl>
                                              <p:pRg st="2" end="2"/>
                                            </p:txEl>
                                          </p:spTgt>
                                        </p:tgtEl>
                                      </p:cBhvr>
                                    </p:animEffect>
                                    <p:anim calcmode="lin" valueType="num">
                                      <p:cBhvr>
                                        <p:cTn id="64"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65"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P spid="7" grpId="0"/>
      <p:bldP spid="8"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458200" cy="1143000"/>
          </a:xfrm>
        </p:spPr>
        <p:txBody>
          <a:bodyPr/>
          <a:lstStyle/>
          <a:p>
            <a:pPr algn="ctr"/>
            <a:r>
              <a:rPr lang="en-US" sz="2000" b="1" dirty="0"/>
              <a:t>JOINT AND BY-PRODUCT COSTING</a:t>
            </a:r>
            <a:r>
              <a:rPr lang="en-US" sz="2000" dirty="0"/>
              <a:t/>
            </a:r>
            <a:br>
              <a:rPr lang="en-US" sz="2000" dirty="0"/>
            </a:br>
            <a:r>
              <a:rPr lang="en-US" sz="2000" b="1" dirty="0"/>
              <a:t>(Two or more products produced from a “Common Raw Material”)</a:t>
            </a:r>
            <a:r>
              <a:rPr lang="en-US" sz="2000" dirty="0"/>
              <a:t/>
            </a:r>
            <a:br>
              <a:rPr lang="en-US" sz="2000" dirty="0"/>
            </a:b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56422377"/>
              </p:ext>
            </p:extLst>
          </p:nvPr>
        </p:nvGraphicFramePr>
        <p:xfrm>
          <a:off x="457200" y="1219200"/>
          <a:ext cx="8458200" cy="5349240"/>
        </p:xfrm>
        <a:graphic>
          <a:graphicData uri="http://schemas.openxmlformats.org/drawingml/2006/table">
            <a:tbl>
              <a:tblPr firstRow="1" bandRow="1">
                <a:tableStyleId>{5C22544A-7EE6-4342-B048-85BDC9FD1C3A}</a:tableStyleId>
              </a:tblPr>
              <a:tblGrid>
                <a:gridCol w="2438400"/>
                <a:gridCol w="3200400"/>
                <a:gridCol w="2819400"/>
              </a:tblGrid>
              <a:tr h="457200">
                <a:tc>
                  <a:txBody>
                    <a:bodyPr/>
                    <a:lstStyle/>
                    <a:p>
                      <a:pPr marL="0" marR="0" algn="ct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tc>
                <a:tc>
                  <a:txBody>
                    <a:bodyPr/>
                    <a:lstStyle/>
                    <a:p>
                      <a:pPr marL="0" marR="0" algn="ctr">
                        <a:spcBef>
                          <a:spcPts val="0"/>
                        </a:spcBef>
                        <a:spcAft>
                          <a:spcPts val="0"/>
                        </a:spcAft>
                      </a:pPr>
                      <a:r>
                        <a:rPr lang="en-US" sz="1800" b="1">
                          <a:solidFill>
                            <a:srgbClr val="000000"/>
                          </a:solidFill>
                          <a:effectLst/>
                          <a:latin typeface="Times New Roman"/>
                          <a:ea typeface="Times New Roman"/>
                        </a:rPr>
                        <a:t>By-PRODUCT Costing</a:t>
                      </a:r>
                      <a:endParaRPr lang="en-US" sz="1800">
                        <a:effectLst/>
                        <a:latin typeface="Times New Roman"/>
                        <a:ea typeface="Times New Roman"/>
                      </a:endParaRPr>
                    </a:p>
                  </a:txBody>
                  <a:tcPr marL="68580" marR="68580" marT="0" marB="0"/>
                </a:tc>
                <a:tc>
                  <a:txBody>
                    <a:bodyPr/>
                    <a:lstStyle/>
                    <a:p>
                      <a:pPr marL="0" marR="0" algn="ctr">
                        <a:spcBef>
                          <a:spcPts val="0"/>
                        </a:spcBef>
                        <a:spcAft>
                          <a:spcPts val="0"/>
                        </a:spcAft>
                      </a:pPr>
                      <a:r>
                        <a:rPr lang="en-US" sz="1800" b="1">
                          <a:solidFill>
                            <a:srgbClr val="000000"/>
                          </a:solidFill>
                          <a:effectLst/>
                          <a:latin typeface="Times New Roman"/>
                          <a:ea typeface="Times New Roman"/>
                        </a:rPr>
                        <a:t>JOINT PRODUCT COSTING</a:t>
                      </a:r>
                      <a:endParaRPr lang="en-US" sz="1800">
                        <a:effectLst/>
                        <a:latin typeface="Times New Roman"/>
                        <a:ea typeface="Times New Roman"/>
                      </a:endParaRPr>
                    </a:p>
                  </a:txBody>
                  <a:tcPr marL="68580" marR="68580" marT="0" marB="0"/>
                </a:tc>
              </a:tr>
              <a:tr h="2971800">
                <a:tc>
                  <a:txBody>
                    <a:bodyPr/>
                    <a:lstStyle/>
                    <a:p>
                      <a:pPr marL="0" marR="0" algn="ctr">
                        <a:spcBef>
                          <a:spcPts val="0"/>
                        </a:spcBef>
                        <a:spcAft>
                          <a:spcPts val="0"/>
                        </a:spcAft>
                      </a:pPr>
                      <a:r>
                        <a:rPr lang="en-US" sz="1800">
                          <a:solidFill>
                            <a:srgbClr val="000000"/>
                          </a:solidFill>
                          <a:effectLst/>
                          <a:latin typeface="Times New Roman"/>
                          <a:ea typeface="Times New Roman"/>
                        </a:rPr>
                        <a:t>Intention (Non-accountants Approach)</a:t>
                      </a:r>
                      <a:endParaRPr lang="en-US" sz="1800">
                        <a:effectLst/>
                        <a:latin typeface="Times New Roman"/>
                        <a:ea typeface="Times New Roman"/>
                      </a:endParaRPr>
                    </a:p>
                  </a:txBody>
                  <a:tcPr marL="68580" marR="68580" marT="0" marB="0"/>
                </a:tc>
                <a:tc>
                  <a:txBody>
                    <a:bodyPr/>
                    <a:lstStyle/>
                    <a:p>
                      <a:pPr marL="0" marR="0" algn="just">
                        <a:spcBef>
                          <a:spcPts val="0"/>
                        </a:spcBef>
                        <a:spcAft>
                          <a:spcPts val="0"/>
                        </a:spcAft>
                      </a:pPr>
                      <a:r>
                        <a:rPr lang="en-US" sz="1800">
                          <a:solidFill>
                            <a:srgbClr val="000000"/>
                          </a:solidFill>
                          <a:effectLst/>
                          <a:latin typeface="Times New Roman"/>
                          <a:ea typeface="Times New Roman"/>
                        </a:rPr>
                        <a:t>Intention is produce one product (Main Product – MP).</a:t>
                      </a:r>
                      <a:endParaRPr lang="en-US" sz="1800">
                        <a:effectLst/>
                        <a:latin typeface="Times New Roman"/>
                        <a:ea typeface="Times New Roman"/>
                      </a:endParaRPr>
                    </a:p>
                    <a:p>
                      <a:pPr marL="0" marR="0" algn="just">
                        <a:spcBef>
                          <a:spcPts val="0"/>
                        </a:spcBef>
                        <a:spcAft>
                          <a:spcPts val="0"/>
                        </a:spcAft>
                      </a:pPr>
                      <a:r>
                        <a:rPr lang="en-US" sz="1800">
                          <a:solidFill>
                            <a:srgbClr val="000000"/>
                          </a:solidFill>
                          <a:effectLst/>
                          <a:latin typeface="Times New Roman"/>
                          <a:ea typeface="Times New Roman"/>
                        </a:rPr>
                        <a:t>Other products (Byproducts – BP) are produced incidentally i.e. just as a part of production process e.g. in a “Sugar Mill” intention is to produce “Sugar” other products e.g. Baggass, Molasses etc are produced as a part of production process only</a:t>
                      </a:r>
                      <a:endParaRPr lang="en-US" sz="1800">
                        <a:effectLst/>
                        <a:latin typeface="Times New Roman"/>
                        <a:ea typeface="Times New Roman"/>
                      </a:endParaRPr>
                    </a:p>
                  </a:txBody>
                  <a:tcPr marL="68580" marR="68580" marT="0" marB="0"/>
                </a:tc>
                <a:tc>
                  <a:txBody>
                    <a:bodyPr/>
                    <a:lstStyle/>
                    <a:p>
                      <a:pPr marL="0" marR="0" algn="just">
                        <a:spcBef>
                          <a:spcPts val="0"/>
                        </a:spcBef>
                        <a:spcAft>
                          <a:spcPts val="0"/>
                        </a:spcAft>
                      </a:pPr>
                      <a:r>
                        <a:rPr lang="en-US" sz="1800" dirty="0">
                          <a:solidFill>
                            <a:srgbClr val="000000"/>
                          </a:solidFill>
                          <a:effectLst/>
                          <a:latin typeface="Times New Roman"/>
                          <a:ea typeface="Times New Roman"/>
                        </a:rPr>
                        <a:t>Intention is to produce all products e.g. when crude oil as refined intention is to produce HG-octane, Super and Diesel etc. i.e. all the products</a:t>
                      </a:r>
                      <a:endParaRPr lang="en-US" sz="1800" dirty="0">
                        <a:effectLst/>
                        <a:latin typeface="Times New Roman"/>
                        <a:ea typeface="Times New Roman"/>
                      </a:endParaRPr>
                    </a:p>
                  </a:txBody>
                  <a:tcPr marL="68580" marR="68580" marT="0" marB="0"/>
                </a:tc>
              </a:tr>
              <a:tr h="1828800">
                <a:tc>
                  <a:txBody>
                    <a:bodyPr/>
                    <a:lstStyle/>
                    <a:p>
                      <a:pPr marL="0" marR="0" algn="ctr">
                        <a:spcBef>
                          <a:spcPts val="0"/>
                        </a:spcBef>
                        <a:spcAft>
                          <a:spcPts val="0"/>
                        </a:spcAft>
                      </a:pPr>
                      <a:r>
                        <a:rPr lang="en-US" sz="1800">
                          <a:solidFill>
                            <a:srgbClr val="000000"/>
                          </a:solidFill>
                          <a:effectLst/>
                          <a:latin typeface="Times New Roman"/>
                          <a:ea typeface="Times New Roman"/>
                        </a:rPr>
                        <a:t>Revenue (Accountants, Approach)</a:t>
                      </a:r>
                      <a:endParaRPr lang="en-US" sz="1800">
                        <a:effectLst/>
                        <a:latin typeface="Times New Roman"/>
                        <a:ea typeface="Times New Roman"/>
                      </a:endParaRPr>
                    </a:p>
                  </a:txBody>
                  <a:tcPr marL="68580" marR="68580" marT="0" marB="0"/>
                </a:tc>
                <a:tc>
                  <a:txBody>
                    <a:bodyPr/>
                    <a:lstStyle/>
                    <a:p>
                      <a:pPr marL="342900" marR="0" lvl="0" indent="-342900" algn="just">
                        <a:spcBef>
                          <a:spcPts val="0"/>
                        </a:spcBef>
                        <a:spcAft>
                          <a:spcPts val="0"/>
                        </a:spcAft>
                        <a:buFont typeface="Wingdings"/>
                        <a:buChar char=""/>
                        <a:tabLst>
                          <a:tab pos="224790" algn="l"/>
                        </a:tabLst>
                      </a:pPr>
                      <a:r>
                        <a:rPr lang="en-US" sz="1800">
                          <a:solidFill>
                            <a:srgbClr val="000000"/>
                          </a:solidFill>
                          <a:effectLst/>
                          <a:latin typeface="Times New Roman"/>
                          <a:ea typeface="Times New Roman"/>
                        </a:rPr>
                        <a:t>Revenue form single unit of MP is significantly higher than revenue form single unit of BP.</a:t>
                      </a:r>
                      <a:endParaRPr lang="en-US" sz="1800">
                        <a:effectLst/>
                        <a:latin typeface="Times New Roman"/>
                        <a:ea typeface="Times New Roman"/>
                      </a:endParaRPr>
                    </a:p>
                    <a:p>
                      <a:pPr marL="342900" marR="0" lvl="0" indent="-342900" algn="just">
                        <a:spcBef>
                          <a:spcPts val="0"/>
                        </a:spcBef>
                        <a:spcAft>
                          <a:spcPts val="0"/>
                        </a:spcAft>
                        <a:buFont typeface="Wingdings"/>
                        <a:buChar char=""/>
                        <a:tabLst>
                          <a:tab pos="224790" algn="l"/>
                        </a:tabLst>
                      </a:pPr>
                      <a:r>
                        <a:rPr lang="en-US" sz="1800">
                          <a:solidFill>
                            <a:srgbClr val="000000"/>
                          </a:solidFill>
                          <a:effectLst/>
                          <a:latin typeface="Times New Roman"/>
                          <a:ea typeface="Times New Roman"/>
                        </a:rPr>
                        <a:t>Total BP-Revenue (BP-R) is immaterial to the entity.</a:t>
                      </a:r>
                      <a:endParaRPr lang="en-US" sz="1800">
                        <a:effectLst/>
                        <a:latin typeface="Times New Roman"/>
                        <a:ea typeface="Times New Roman"/>
                      </a:endParaRPr>
                    </a:p>
                  </a:txBody>
                  <a:tcPr marL="68580" marR="68580" marT="0" marB="0"/>
                </a:tc>
                <a:tc>
                  <a:txBody>
                    <a:bodyPr/>
                    <a:lstStyle/>
                    <a:p>
                      <a:pPr marL="0" marR="0" algn="just">
                        <a:spcBef>
                          <a:spcPts val="0"/>
                        </a:spcBef>
                        <a:spcAft>
                          <a:spcPts val="0"/>
                        </a:spcAft>
                      </a:pPr>
                      <a:r>
                        <a:rPr lang="en-US" sz="1800" dirty="0">
                          <a:solidFill>
                            <a:srgbClr val="000000"/>
                          </a:solidFill>
                          <a:effectLst/>
                          <a:latin typeface="Times New Roman"/>
                          <a:ea typeface="Times New Roman"/>
                        </a:rPr>
                        <a:t>Revenue from all the products is significant individually and in totality.</a:t>
                      </a:r>
                      <a:endParaRPr lang="en-US" sz="1800"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23081203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609600"/>
          </a:xfrm>
        </p:spPr>
        <p:txBody>
          <a:bodyPr/>
          <a:lstStyle/>
          <a:p>
            <a:r>
              <a:rPr lang="en-US" sz="2300" b="1" dirty="0"/>
              <a:t>Joint Product Costing </a:t>
            </a:r>
            <a:r>
              <a:rPr lang="en-US" sz="2300" b="1" i="1" dirty="0"/>
              <a:t>(More than one FG from a single RM</a:t>
            </a:r>
            <a:r>
              <a:rPr lang="en-US" sz="2300" b="1" i="1" dirty="0" smtClean="0"/>
              <a:t>)</a:t>
            </a:r>
            <a:r>
              <a:rPr lang="en-US" sz="2300" b="1" dirty="0" smtClean="0"/>
              <a:t>.</a:t>
            </a:r>
            <a:endParaRPr lang="en-US" sz="2300" dirty="0"/>
          </a:p>
        </p:txBody>
      </p:sp>
      <p:sp>
        <p:nvSpPr>
          <p:cNvPr id="3" name="Content Placeholder 2"/>
          <p:cNvSpPr>
            <a:spLocks noGrp="1"/>
          </p:cNvSpPr>
          <p:nvPr>
            <p:ph idx="1"/>
          </p:nvPr>
        </p:nvSpPr>
        <p:spPr>
          <a:xfrm>
            <a:off x="533400" y="914400"/>
            <a:ext cx="8153400" cy="5410200"/>
          </a:xfrm>
        </p:spPr>
        <p:txBody>
          <a:bodyPr/>
          <a:lstStyle/>
          <a:p>
            <a:pPr marL="0" indent="0" algn="just">
              <a:spcAft>
                <a:spcPts val="1800"/>
              </a:spcAft>
              <a:buNone/>
            </a:pPr>
            <a:r>
              <a:rPr lang="en-US" sz="1800" dirty="0"/>
              <a:t>The main issue is allocating the share of Common Cost / Joint Cost among the Joint Products for inventory measurement and other management objectives. </a:t>
            </a:r>
          </a:p>
          <a:p>
            <a:pPr marL="0" indent="0" algn="just">
              <a:buNone/>
            </a:pPr>
            <a:r>
              <a:rPr lang="en-US" sz="1800" dirty="0"/>
              <a:t>Methods used for doing this apportionment are as follows:</a:t>
            </a:r>
          </a:p>
          <a:p>
            <a:pPr lvl="0" algn="just">
              <a:buFont typeface="Wingdings" pitchFamily="2" charset="2"/>
              <a:buChar char="ü"/>
            </a:pPr>
            <a:r>
              <a:rPr lang="en-US" sz="1800" dirty="0"/>
              <a:t>Unit Basis (Production Basis / Output Basis)</a:t>
            </a:r>
          </a:p>
          <a:p>
            <a:pPr lvl="0" algn="just">
              <a:buFont typeface="Wingdings" pitchFamily="2" charset="2"/>
              <a:buChar char="ü"/>
            </a:pPr>
            <a:r>
              <a:rPr lang="en-US" sz="1800" dirty="0"/>
              <a:t>Sales Value at Split-Off point Basis </a:t>
            </a:r>
          </a:p>
          <a:p>
            <a:pPr lvl="0" algn="just">
              <a:buFont typeface="Wingdings" pitchFamily="2" charset="2"/>
              <a:buChar char="ü"/>
            </a:pPr>
            <a:r>
              <a:rPr lang="en-US" sz="1800" dirty="0"/>
              <a:t>Net Realizable Value Basis (Final Sales Value less Further Processing Cost)  </a:t>
            </a:r>
          </a:p>
          <a:p>
            <a:pPr marL="0" indent="0" algn="just">
              <a:spcAft>
                <a:spcPts val="1800"/>
              </a:spcAft>
              <a:buNone/>
            </a:pPr>
            <a:r>
              <a:rPr lang="en-US" sz="1800" dirty="0"/>
              <a:t>All methods of Joint Cost Allocation are based on Units Produced rather than Units Sold as the Joint Cost is incurred on Production.</a:t>
            </a:r>
          </a:p>
          <a:p>
            <a:pPr marL="0" indent="0" algn="just">
              <a:spcAft>
                <a:spcPts val="1800"/>
              </a:spcAft>
              <a:buNone/>
            </a:pPr>
            <a:r>
              <a:rPr lang="en-US" sz="1800" dirty="0"/>
              <a:t>Method # 2 is the most reliable method when Joint Products have a Market at Split-off. If however, as practically in most cases, Market is only available at ultimate / final point, i.e. after further processing, we hypothetically calculate the Market Value at Split-off using the NRV method i.e. method # 3.</a:t>
            </a:r>
          </a:p>
          <a:p>
            <a:pPr marL="0" indent="0" algn="just">
              <a:buNone/>
            </a:pPr>
            <a:r>
              <a:rPr lang="en-US" sz="1800" dirty="0"/>
              <a:t>All the methods of Joint Cost Allocation are </a:t>
            </a:r>
            <a:r>
              <a:rPr lang="en-US" sz="1800" dirty="0" smtClean="0"/>
              <a:t>arbitrary</a:t>
            </a:r>
            <a:endParaRPr lang="en-US" sz="1800" dirty="0"/>
          </a:p>
        </p:txBody>
      </p:sp>
    </p:spTree>
    <p:extLst>
      <p:ext uri="{BB962C8B-B14F-4D97-AF65-F5344CB8AC3E}">
        <p14:creationId xmlns:p14="http://schemas.microsoft.com/office/powerpoint/2010/main" val="170060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029"/>
            <a:ext cx="6316662" cy="1143000"/>
          </a:xfrm>
        </p:spPr>
        <p:txBody>
          <a:bodyPr/>
          <a:lstStyle/>
          <a:p>
            <a:r>
              <a:rPr lang="en-US" sz="2000" b="1" dirty="0"/>
              <a:t>KEY POINT</a:t>
            </a:r>
            <a:r>
              <a:rPr lang="en-US" dirty="0"/>
              <a:t/>
            </a:r>
            <a:br>
              <a:rPr lang="en-US" dirty="0"/>
            </a:br>
            <a:endParaRPr lang="en-US" dirty="0"/>
          </a:p>
        </p:txBody>
      </p:sp>
      <p:sp>
        <p:nvSpPr>
          <p:cNvPr id="3" name="Content Placeholder 2"/>
          <p:cNvSpPr>
            <a:spLocks noGrp="1"/>
          </p:cNvSpPr>
          <p:nvPr>
            <p:ph idx="1"/>
          </p:nvPr>
        </p:nvSpPr>
        <p:spPr>
          <a:xfrm>
            <a:off x="152400" y="838201"/>
            <a:ext cx="8915400" cy="3581399"/>
          </a:xfrm>
        </p:spPr>
        <p:txBody>
          <a:bodyPr/>
          <a:lstStyle/>
          <a:p>
            <a:pPr marL="0" indent="0">
              <a:lnSpc>
                <a:spcPct val="130000"/>
              </a:lnSpc>
              <a:spcAft>
                <a:spcPts val="1200"/>
              </a:spcAft>
              <a:buNone/>
            </a:pPr>
            <a:r>
              <a:rPr lang="en-US" sz="2000" dirty="0"/>
              <a:t>Absorption Costing with more than one joint products being produced from a basic common raw material. Variable Cost will always be product-specific. However fixed manufacturing costs would be split among Joint Products using any of the methods of Joint Cost allocation.</a:t>
            </a:r>
          </a:p>
          <a:p>
            <a:pPr marL="0" indent="0">
              <a:lnSpc>
                <a:spcPct val="130000"/>
              </a:lnSpc>
              <a:spcAft>
                <a:spcPts val="1200"/>
              </a:spcAft>
              <a:buNone/>
            </a:pPr>
            <a:r>
              <a:rPr lang="en-US" sz="2000" dirty="0"/>
              <a:t>For Marginal Costing with more than one joint products being produced from a basic common raw material, a product-wise contribution pool is generated and fixed cost is subtracted from it in total to get the profit / loss</a:t>
            </a:r>
            <a:r>
              <a:rPr lang="en-US" sz="2000" dirty="0" smtClean="0"/>
              <a:t>.</a:t>
            </a:r>
            <a:endParaRPr lang="en-US" sz="2000" dirty="0"/>
          </a:p>
        </p:txBody>
      </p:sp>
      <p:sp>
        <p:nvSpPr>
          <p:cNvPr id="4" name="Title 1"/>
          <p:cNvSpPr txBox="1">
            <a:spLocks/>
          </p:cNvSpPr>
          <p:nvPr/>
        </p:nvSpPr>
        <p:spPr bwMode="auto">
          <a:xfrm>
            <a:off x="377371" y="4026580"/>
            <a:ext cx="7975600" cy="74249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a:t>FURTHER PROCESSION DECISIONS</a:t>
            </a:r>
            <a:r>
              <a:rPr lang="en-US" sz="2000" dirty="0"/>
              <a:t> </a:t>
            </a:r>
          </a:p>
        </p:txBody>
      </p:sp>
      <p:sp>
        <p:nvSpPr>
          <p:cNvPr id="5" name="Content Placeholder 2"/>
          <p:cNvSpPr txBox="1">
            <a:spLocks/>
          </p:cNvSpPr>
          <p:nvPr/>
        </p:nvSpPr>
        <p:spPr bwMode="auto">
          <a:xfrm>
            <a:off x="370114" y="4953000"/>
            <a:ext cx="8545286" cy="10064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2000" dirty="0" smtClean="0"/>
              <a:t>Sale </a:t>
            </a:r>
            <a:r>
              <a:rPr lang="en-US" sz="2000" dirty="0"/>
              <a:t>at split off or process further based on </a:t>
            </a:r>
            <a:r>
              <a:rPr lang="en-US" sz="2000" i="1" dirty="0"/>
              <a:t>“net incremental revenue”</a:t>
            </a:r>
            <a:r>
              <a:rPr lang="en-US" sz="2000" dirty="0"/>
              <a:t> and </a:t>
            </a:r>
            <a:r>
              <a:rPr lang="en-US" sz="2000" i="1" dirty="0"/>
              <a:t>“incremental cost”</a:t>
            </a:r>
            <a:endParaRPr lang="en-US" sz="2000" dirty="0"/>
          </a:p>
          <a:p>
            <a:pPr marL="0" indent="0">
              <a:buNone/>
            </a:pPr>
            <a:endParaRPr lang="en-US" sz="2000" dirty="0"/>
          </a:p>
        </p:txBody>
      </p:sp>
    </p:spTree>
    <p:extLst>
      <p:ext uri="{BB962C8B-B14F-4D97-AF65-F5344CB8AC3E}">
        <p14:creationId xmlns:p14="http://schemas.microsoft.com/office/powerpoint/2010/main" val="172168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305800" cy="533400"/>
          </a:xfrm>
        </p:spPr>
        <p:txBody>
          <a:bodyPr/>
          <a:lstStyle/>
          <a:p>
            <a:r>
              <a:rPr lang="en-US" sz="2000" b="1" dirty="0"/>
              <a:t>BY </a:t>
            </a:r>
            <a:r>
              <a:rPr lang="en-US" sz="2000" b="1" dirty="0" smtClean="0"/>
              <a:t>PRODUCTS </a:t>
            </a:r>
            <a:r>
              <a:rPr lang="en-US" sz="2000" b="1" dirty="0"/>
              <a:t>AND THEIR ACCOUNTING</a:t>
            </a:r>
          </a:p>
        </p:txBody>
      </p:sp>
      <p:sp>
        <p:nvSpPr>
          <p:cNvPr id="3" name="Content Placeholder 2"/>
          <p:cNvSpPr>
            <a:spLocks noGrp="1"/>
          </p:cNvSpPr>
          <p:nvPr>
            <p:ph idx="1"/>
          </p:nvPr>
        </p:nvSpPr>
        <p:spPr>
          <a:xfrm>
            <a:off x="152401" y="1066800"/>
            <a:ext cx="8839200" cy="5105399"/>
          </a:xfrm>
        </p:spPr>
        <p:txBody>
          <a:bodyPr/>
          <a:lstStyle/>
          <a:p>
            <a:pPr marL="0" indent="0" algn="just">
              <a:buNone/>
            </a:pPr>
            <a:r>
              <a:rPr lang="en-US" sz="2000" dirty="0"/>
              <a:t>Non-Cost Methods: No Cost is incurred on the production of BPs (i.e. incurred if any if absorbed by Main Product - MP). However the Net BP Revenue would be accounted for using any of the following two methods:</a:t>
            </a:r>
          </a:p>
          <a:p>
            <a:pPr lvl="2" algn="just">
              <a:buFont typeface="Wingdings" pitchFamily="2" charset="2"/>
              <a:buChar char="ü"/>
            </a:pPr>
            <a:r>
              <a:rPr lang="en-US" sz="2000" dirty="0"/>
              <a:t>As Additional Sales Revenue</a:t>
            </a:r>
          </a:p>
          <a:p>
            <a:pPr lvl="2" algn="just">
              <a:buFont typeface="Wingdings" pitchFamily="2" charset="2"/>
              <a:buChar char="ü"/>
            </a:pPr>
            <a:r>
              <a:rPr lang="en-US" sz="2000" dirty="0"/>
              <a:t>As Other Income</a:t>
            </a:r>
          </a:p>
          <a:p>
            <a:pPr marL="0" indent="0" algn="just">
              <a:spcAft>
                <a:spcPts val="1800"/>
              </a:spcAft>
              <a:buNone/>
            </a:pPr>
            <a:r>
              <a:rPr lang="en-US" sz="2000" dirty="0"/>
              <a:t>Why Cost Methods: Non Cost Methods discussed earlier would be useful if no inventory of BP is left unsold at the year end. If some inventory exists, it would not appear in FS as no cost has been assigned to it. To avoid this and mainly to “off-load” MP, some cost is allocated to BP. </a:t>
            </a:r>
          </a:p>
          <a:p>
            <a:pPr marL="0" indent="0" algn="just">
              <a:spcAft>
                <a:spcPts val="1800"/>
              </a:spcAft>
              <a:buNone/>
            </a:pPr>
            <a:r>
              <a:rPr lang="en-US" sz="2000" dirty="0"/>
              <a:t>The only method for in our syllabus for this is as follows:</a:t>
            </a:r>
          </a:p>
          <a:p>
            <a:pPr marL="0" indent="0" algn="just">
              <a:spcAft>
                <a:spcPts val="1800"/>
              </a:spcAft>
              <a:buNone/>
            </a:pPr>
            <a:r>
              <a:rPr lang="en-US" sz="2000" i="1" dirty="0"/>
              <a:t>“BP produced is measured and recorded at its MV (like NL). This amount is deducted from Joint Process Cost.  (Most commonly used as this method can be used when Joint and By-Products coexist)”</a:t>
            </a:r>
            <a:r>
              <a:rPr lang="en-US" sz="2000" dirty="0"/>
              <a:t>.</a:t>
            </a:r>
          </a:p>
          <a:p>
            <a:pPr algn="just"/>
            <a:endParaRPr lang="en-US" sz="2000" dirty="0"/>
          </a:p>
        </p:txBody>
      </p:sp>
    </p:spTree>
    <p:extLst>
      <p:ext uri="{BB962C8B-B14F-4D97-AF65-F5344CB8AC3E}">
        <p14:creationId xmlns:p14="http://schemas.microsoft.com/office/powerpoint/2010/main" val="54879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153400" cy="1630362"/>
          </a:xfrm>
        </p:spPr>
        <p:txBody>
          <a:bodyPr/>
          <a:lstStyle/>
          <a:p>
            <a:pPr algn="ctr"/>
            <a:r>
              <a:rPr lang="en-US" sz="6000" b="1" u="sng" dirty="0" smtClean="0"/>
              <a:t>BUDGETING</a:t>
            </a:r>
            <a:endParaRPr lang="en-US" sz="6000" dirty="0"/>
          </a:p>
        </p:txBody>
      </p:sp>
      <p:sp>
        <p:nvSpPr>
          <p:cNvPr id="3" name="Content Placeholder 2"/>
          <p:cNvSpPr>
            <a:spLocks noGrp="1"/>
          </p:cNvSpPr>
          <p:nvPr>
            <p:ph idx="1"/>
          </p:nvPr>
        </p:nvSpPr>
        <p:spPr>
          <a:xfrm>
            <a:off x="381000" y="2971800"/>
            <a:ext cx="8229600" cy="914399"/>
          </a:xfrm>
        </p:spPr>
        <p:txBody>
          <a:bodyPr/>
          <a:lstStyle/>
          <a:p>
            <a:pPr lvl="0" algn="just">
              <a:buFont typeface="Wingdings" pitchFamily="2" charset="2"/>
              <a:buChar char="Ø"/>
            </a:pPr>
            <a:r>
              <a:rPr lang="en-US" sz="1800" dirty="0"/>
              <a:t>From exam point of view budget just a meaningful arrangement of given data</a:t>
            </a:r>
          </a:p>
          <a:p>
            <a:pPr algn="just">
              <a:buFont typeface="Wingdings" pitchFamily="2" charset="2"/>
              <a:buChar char="Ø"/>
            </a:pPr>
            <a:r>
              <a:rPr lang="en-US" sz="1800" dirty="0"/>
              <a:t>The base; directly or indirectly of every budget is Sales</a:t>
            </a:r>
          </a:p>
          <a:p>
            <a:pPr algn="just"/>
            <a:endParaRPr lang="en-US" sz="2800" dirty="0"/>
          </a:p>
        </p:txBody>
      </p:sp>
      <p:sp>
        <p:nvSpPr>
          <p:cNvPr id="4" name="Title 1"/>
          <p:cNvSpPr txBox="1">
            <a:spLocks/>
          </p:cNvSpPr>
          <p:nvPr/>
        </p:nvSpPr>
        <p:spPr bwMode="auto">
          <a:xfrm>
            <a:off x="609600" y="1981200"/>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r>
              <a:rPr lang="en-US" dirty="0" smtClean="0"/>
              <a:t/>
            </a:r>
            <a:br>
              <a:rPr lang="en-US" dirty="0" smtClean="0"/>
            </a:br>
            <a:endParaRPr lang="en-US" dirty="0"/>
          </a:p>
        </p:txBody>
      </p:sp>
    </p:spTree>
    <p:extLst>
      <p:ext uri="{BB962C8B-B14F-4D97-AF65-F5344CB8AC3E}">
        <p14:creationId xmlns:p14="http://schemas.microsoft.com/office/powerpoint/2010/main" val="181701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1" y="274638"/>
            <a:ext cx="3048000" cy="1143000"/>
          </a:xfrm>
        </p:spPr>
        <p:txBody>
          <a:bodyPr/>
          <a:lstStyle/>
          <a:p>
            <a:r>
              <a:rPr lang="en-US" b="1" u="sng" dirty="0"/>
              <a:t>MATERIAL</a:t>
            </a:r>
            <a:r>
              <a:rPr lang="en-US" b="1" dirty="0"/>
              <a:t/>
            </a:r>
            <a:br>
              <a:rPr lang="en-US" b="1" dirty="0"/>
            </a:br>
            <a:endParaRPr lang="en-US" dirty="0"/>
          </a:p>
        </p:txBody>
      </p:sp>
      <p:sp>
        <p:nvSpPr>
          <p:cNvPr id="3" name="Content Placeholder 2"/>
          <p:cNvSpPr>
            <a:spLocks noGrp="1"/>
          </p:cNvSpPr>
          <p:nvPr>
            <p:ph idx="1"/>
          </p:nvPr>
        </p:nvSpPr>
        <p:spPr>
          <a:xfrm>
            <a:off x="152400" y="914400"/>
            <a:ext cx="8382000" cy="5943600"/>
          </a:xfrm>
        </p:spPr>
        <p:txBody>
          <a:bodyPr/>
          <a:lstStyle/>
          <a:p>
            <a:pPr marL="0" indent="0">
              <a:buNone/>
            </a:pPr>
            <a:r>
              <a:rPr lang="en-US" sz="2000" b="1" dirty="0" smtClean="0"/>
              <a:t>EOQ </a:t>
            </a:r>
            <a:r>
              <a:rPr lang="en-US" sz="2000" b="1" dirty="0"/>
              <a:t>(ECONOMIC ORDER QUANTITY)</a:t>
            </a:r>
            <a:endParaRPr lang="en-US" sz="2000" dirty="0"/>
          </a:p>
          <a:p>
            <a:pPr lvl="0">
              <a:lnSpc>
                <a:spcPct val="130000"/>
              </a:lnSpc>
            </a:pPr>
            <a:r>
              <a:rPr lang="en-US" sz="2000" dirty="0"/>
              <a:t>Primary function of planning department in an organization is to ensure minimum investment in inventories.</a:t>
            </a:r>
          </a:p>
          <a:p>
            <a:pPr lvl="0">
              <a:lnSpc>
                <a:spcPct val="130000"/>
              </a:lnSpc>
            </a:pPr>
            <a:r>
              <a:rPr lang="en-US" sz="2000" dirty="0"/>
              <a:t>This function is achieved by developing most economic purchase order (Order Size) generally known as EOQ (Economic Order Quantity).</a:t>
            </a:r>
          </a:p>
          <a:p>
            <a:pPr lvl="0">
              <a:lnSpc>
                <a:spcPct val="130000"/>
              </a:lnSpc>
            </a:pPr>
            <a:r>
              <a:rPr lang="en-US" sz="2000" dirty="0"/>
              <a:t>EOQ is the optimal order size for an entity ensuring there is no overstocking or understocking resulting in minimum total cost to the entity.</a:t>
            </a:r>
          </a:p>
          <a:p>
            <a:pPr lvl="0">
              <a:lnSpc>
                <a:spcPct val="130000"/>
              </a:lnSpc>
            </a:pPr>
            <a:r>
              <a:rPr lang="en-US" sz="2000" dirty="0"/>
              <a:t>Buying raw material in quantities other than EOQ would result either in overstocking or understocking and affect cost / operations.</a:t>
            </a:r>
          </a:p>
          <a:p>
            <a:pPr lvl="0">
              <a:lnSpc>
                <a:spcPct val="130000"/>
              </a:lnSpc>
            </a:pPr>
            <a:r>
              <a:rPr lang="en-US" sz="2000" dirty="0"/>
              <a:t>The time period between placing an order till the receipt of the goods from suppliers is called lead time</a:t>
            </a:r>
            <a:r>
              <a:rPr lang="en-US" sz="2000" dirty="0" smtClean="0"/>
              <a:t>.</a:t>
            </a:r>
            <a:endParaRPr lang="en-US" sz="2000" dirty="0"/>
          </a:p>
        </p:txBody>
      </p:sp>
    </p:spTree>
    <p:extLst>
      <p:ext uri="{BB962C8B-B14F-4D97-AF65-F5344CB8AC3E}">
        <p14:creationId xmlns:p14="http://schemas.microsoft.com/office/powerpoint/2010/main" val="366934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827555" y="2822905"/>
            <a:ext cx="6029170" cy="1154859"/>
          </a:xfrm>
        </p:spPr>
        <p:txBody>
          <a:bodyPr/>
          <a:lstStyle/>
          <a:p>
            <a:pPr algn="ctr"/>
            <a:r>
              <a:rPr lang="en-US" sz="2400" b="1" dirty="0"/>
              <a:t>CONCEPT OF </a:t>
            </a:r>
            <a:r>
              <a:rPr lang="en-US" sz="2400" b="1" dirty="0" smtClean="0"/>
              <a:t>MASTER </a:t>
            </a:r>
            <a:r>
              <a:rPr lang="en-US" sz="2400" b="1" dirty="0"/>
              <a:t>BUDGET</a:t>
            </a:r>
            <a:br>
              <a:rPr lang="en-US" sz="2400" b="1" dirty="0"/>
            </a:br>
            <a:r>
              <a:rPr lang="en-US" sz="2400" b="1" dirty="0"/>
              <a:t>How to budget- the seven </a:t>
            </a:r>
            <a:r>
              <a:rPr lang="en-US" sz="2400" b="1" dirty="0" smtClean="0"/>
              <a:t>steps</a:t>
            </a:r>
            <a:endParaRPr lang="en-US" sz="2400" b="1" dirty="0"/>
          </a:p>
        </p:txBody>
      </p:sp>
      <p:grpSp>
        <p:nvGrpSpPr>
          <p:cNvPr id="4" name="Group 3"/>
          <p:cNvGrpSpPr>
            <a:grpSpLocks/>
          </p:cNvGrpSpPr>
          <p:nvPr/>
        </p:nvGrpSpPr>
        <p:grpSpPr bwMode="auto">
          <a:xfrm>
            <a:off x="2362200" y="212205"/>
            <a:ext cx="6520607" cy="6400800"/>
            <a:chOff x="2372" y="2539"/>
            <a:chExt cx="7387" cy="8868"/>
          </a:xfrm>
        </p:grpSpPr>
        <p:sp>
          <p:nvSpPr>
            <p:cNvPr id="5" name="Rectangle 4"/>
            <p:cNvSpPr>
              <a:spLocks noChangeArrowheads="1"/>
            </p:cNvSpPr>
            <p:nvPr/>
          </p:nvSpPr>
          <p:spPr bwMode="auto">
            <a:xfrm>
              <a:off x="5832" y="4843"/>
              <a:ext cx="770" cy="434"/>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Labor</a:t>
              </a:r>
              <a:endParaRPr lang="en-US" sz="1200" b="1">
                <a:effectLst/>
                <a:latin typeface="Times New Roman"/>
                <a:ea typeface="Times New Roman"/>
              </a:endParaRPr>
            </a:p>
          </p:txBody>
        </p:sp>
        <p:sp>
          <p:nvSpPr>
            <p:cNvPr id="6" name="Rectangle 5"/>
            <p:cNvSpPr>
              <a:spLocks noChangeArrowheads="1"/>
            </p:cNvSpPr>
            <p:nvPr/>
          </p:nvSpPr>
          <p:spPr bwMode="auto">
            <a:xfrm>
              <a:off x="7968" y="4855"/>
              <a:ext cx="1708"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Factory Overhead</a:t>
              </a:r>
              <a:endParaRPr lang="en-US" sz="1200" b="1">
                <a:effectLst/>
                <a:latin typeface="Times New Roman"/>
                <a:ea typeface="Times New Roman"/>
              </a:endParaRPr>
            </a:p>
          </p:txBody>
        </p:sp>
        <p:sp>
          <p:nvSpPr>
            <p:cNvPr id="7" name="Rectangle 6"/>
            <p:cNvSpPr>
              <a:spLocks noChangeArrowheads="1"/>
            </p:cNvSpPr>
            <p:nvPr/>
          </p:nvSpPr>
          <p:spPr bwMode="auto">
            <a:xfrm>
              <a:off x="5556" y="2623"/>
              <a:ext cx="1264"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Sales budget</a:t>
              </a:r>
              <a:endParaRPr lang="en-US" sz="1200" b="1">
                <a:effectLst/>
                <a:latin typeface="Times New Roman"/>
                <a:ea typeface="Times New Roman"/>
              </a:endParaRPr>
            </a:p>
          </p:txBody>
        </p:sp>
        <p:cxnSp>
          <p:nvCxnSpPr>
            <p:cNvPr id="8" name="AutoShape 207"/>
            <p:cNvCxnSpPr>
              <a:cxnSpLocks noChangeShapeType="1"/>
            </p:cNvCxnSpPr>
            <p:nvPr/>
          </p:nvCxnSpPr>
          <p:spPr bwMode="auto">
            <a:xfrm>
              <a:off x="6276" y="3055"/>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5328" y="3511"/>
              <a:ext cx="1776"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Production Budget</a:t>
              </a:r>
              <a:endParaRPr lang="en-US" sz="1200" b="1">
                <a:effectLst/>
                <a:latin typeface="Times New Roman"/>
                <a:ea typeface="Times New Roman"/>
              </a:endParaRPr>
            </a:p>
          </p:txBody>
        </p:sp>
        <p:cxnSp>
          <p:nvCxnSpPr>
            <p:cNvPr id="10" name="AutoShape 209"/>
            <p:cNvCxnSpPr>
              <a:cxnSpLocks noChangeShapeType="1"/>
            </p:cNvCxnSpPr>
            <p:nvPr/>
          </p:nvCxnSpPr>
          <p:spPr bwMode="auto">
            <a:xfrm>
              <a:off x="6276" y="3967"/>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AutoShape 210"/>
            <p:cNvCxnSpPr>
              <a:cxnSpLocks noChangeShapeType="1"/>
            </p:cNvCxnSpPr>
            <p:nvPr/>
          </p:nvCxnSpPr>
          <p:spPr bwMode="auto">
            <a:xfrm>
              <a:off x="6276" y="4411"/>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211"/>
            <p:cNvCxnSpPr>
              <a:cxnSpLocks noChangeShapeType="1"/>
            </p:cNvCxnSpPr>
            <p:nvPr/>
          </p:nvCxnSpPr>
          <p:spPr bwMode="auto">
            <a:xfrm>
              <a:off x="3468" y="4375"/>
              <a:ext cx="5436"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3" name="AutoShape 212"/>
            <p:cNvCxnSpPr>
              <a:cxnSpLocks noChangeShapeType="1"/>
            </p:cNvCxnSpPr>
            <p:nvPr/>
          </p:nvCxnSpPr>
          <p:spPr bwMode="auto">
            <a:xfrm>
              <a:off x="8892" y="4387"/>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213"/>
            <p:cNvCxnSpPr>
              <a:cxnSpLocks noChangeShapeType="1"/>
            </p:cNvCxnSpPr>
            <p:nvPr/>
          </p:nvCxnSpPr>
          <p:spPr bwMode="auto">
            <a:xfrm>
              <a:off x="3467" y="4375"/>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5" name="Rectangle 14"/>
            <p:cNvSpPr>
              <a:spLocks noChangeArrowheads="1"/>
            </p:cNvSpPr>
            <p:nvPr/>
          </p:nvSpPr>
          <p:spPr bwMode="auto">
            <a:xfrm>
              <a:off x="2700" y="4831"/>
              <a:ext cx="1395"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Raw Materials</a:t>
              </a:r>
              <a:endParaRPr lang="en-US" sz="1200" b="1">
                <a:effectLst/>
                <a:latin typeface="Times New Roman"/>
                <a:ea typeface="Times New Roman"/>
              </a:endParaRPr>
            </a:p>
          </p:txBody>
        </p:sp>
        <p:cxnSp>
          <p:nvCxnSpPr>
            <p:cNvPr id="16" name="AutoShape 215"/>
            <p:cNvCxnSpPr>
              <a:cxnSpLocks noChangeShapeType="1"/>
            </p:cNvCxnSpPr>
            <p:nvPr/>
          </p:nvCxnSpPr>
          <p:spPr bwMode="auto">
            <a:xfrm>
              <a:off x="8928" y="5299"/>
              <a:ext cx="1" cy="45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AutoShape 216"/>
            <p:cNvCxnSpPr>
              <a:cxnSpLocks noChangeShapeType="1"/>
            </p:cNvCxnSpPr>
            <p:nvPr/>
          </p:nvCxnSpPr>
          <p:spPr bwMode="auto">
            <a:xfrm>
              <a:off x="6278" y="5755"/>
              <a:ext cx="2651" cy="1"/>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18" name="AutoShape 217"/>
            <p:cNvCxnSpPr>
              <a:cxnSpLocks noChangeShapeType="1"/>
            </p:cNvCxnSpPr>
            <p:nvPr/>
          </p:nvCxnSpPr>
          <p:spPr bwMode="auto">
            <a:xfrm>
              <a:off x="3493" y="5287"/>
              <a:ext cx="1" cy="45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AutoShape 218"/>
            <p:cNvCxnSpPr>
              <a:cxnSpLocks noChangeShapeType="1"/>
            </p:cNvCxnSpPr>
            <p:nvPr/>
          </p:nvCxnSpPr>
          <p:spPr bwMode="auto">
            <a:xfrm>
              <a:off x="6277" y="5263"/>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AutoShape 219"/>
            <p:cNvCxnSpPr>
              <a:cxnSpLocks noChangeShapeType="1"/>
            </p:cNvCxnSpPr>
            <p:nvPr/>
          </p:nvCxnSpPr>
          <p:spPr bwMode="auto">
            <a:xfrm>
              <a:off x="3494" y="5756"/>
              <a:ext cx="2784"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220"/>
            <p:cNvCxnSpPr>
              <a:cxnSpLocks noChangeShapeType="1"/>
            </p:cNvCxnSpPr>
            <p:nvPr/>
          </p:nvCxnSpPr>
          <p:spPr bwMode="auto">
            <a:xfrm>
              <a:off x="6278" y="5719"/>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2" name="Rectangle 21"/>
            <p:cNvSpPr>
              <a:spLocks noChangeArrowheads="1"/>
            </p:cNvSpPr>
            <p:nvPr/>
          </p:nvSpPr>
          <p:spPr bwMode="auto">
            <a:xfrm>
              <a:off x="5328" y="6175"/>
              <a:ext cx="1855" cy="781"/>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lgn="ctr">
                <a:spcBef>
                  <a:spcPts val="0"/>
                </a:spcBef>
                <a:spcAft>
                  <a:spcPts val="0"/>
                </a:spcAft>
              </a:pPr>
              <a:r>
                <a:rPr lang="en-US" sz="1200" b="1">
                  <a:effectLst/>
                  <a:latin typeface="Garamond"/>
                  <a:ea typeface="Times New Roman"/>
                </a:rPr>
                <a:t>Cost of Goods Sold</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Budget</a:t>
              </a:r>
              <a:endParaRPr lang="en-US" sz="1200" b="1">
                <a:effectLst/>
                <a:latin typeface="Times New Roman"/>
                <a:ea typeface="Times New Roman"/>
              </a:endParaRPr>
            </a:p>
          </p:txBody>
        </p:sp>
        <p:cxnSp>
          <p:nvCxnSpPr>
            <p:cNvPr id="23" name="AutoShape 222"/>
            <p:cNvCxnSpPr>
              <a:cxnSpLocks noChangeShapeType="1"/>
            </p:cNvCxnSpPr>
            <p:nvPr/>
          </p:nvCxnSpPr>
          <p:spPr bwMode="auto">
            <a:xfrm>
              <a:off x="6275" y="7410"/>
              <a:ext cx="1387" cy="1"/>
            </a:xfrm>
            <a:prstGeom prst="straightConnector1">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24" name="Rectangle 23"/>
            <p:cNvSpPr>
              <a:spLocks noChangeArrowheads="1"/>
            </p:cNvSpPr>
            <p:nvPr/>
          </p:nvSpPr>
          <p:spPr bwMode="auto">
            <a:xfrm>
              <a:off x="7662" y="6835"/>
              <a:ext cx="1645" cy="1021"/>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lgn="ctr">
                <a:spcBef>
                  <a:spcPts val="0"/>
                </a:spcBef>
                <a:spcAft>
                  <a:spcPts val="0"/>
                </a:spcAft>
              </a:pPr>
              <a:r>
                <a:rPr lang="en-US" sz="1200" b="1">
                  <a:effectLst/>
                  <a:latin typeface="Garamond"/>
                  <a:ea typeface="Times New Roman"/>
                </a:rPr>
                <a:t>General and</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Administration</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Expenses Budget</a:t>
              </a:r>
              <a:endParaRPr lang="en-US" sz="1200" b="1">
                <a:effectLst/>
                <a:latin typeface="Times New Roman"/>
                <a:ea typeface="Times New Roman"/>
              </a:endParaRPr>
            </a:p>
          </p:txBody>
        </p:sp>
        <p:sp>
          <p:nvSpPr>
            <p:cNvPr id="25" name="Rectangle 24"/>
            <p:cNvSpPr>
              <a:spLocks noChangeArrowheads="1"/>
            </p:cNvSpPr>
            <p:nvPr/>
          </p:nvSpPr>
          <p:spPr bwMode="auto">
            <a:xfrm>
              <a:off x="3021" y="6931"/>
              <a:ext cx="1645" cy="1021"/>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lgn="ctr">
                <a:spcBef>
                  <a:spcPts val="0"/>
                </a:spcBef>
                <a:spcAft>
                  <a:spcPts val="0"/>
                </a:spcAft>
              </a:pPr>
              <a:r>
                <a:rPr lang="en-US" sz="1200" b="1">
                  <a:effectLst/>
                  <a:latin typeface="Garamond"/>
                  <a:ea typeface="Times New Roman"/>
                </a:rPr>
                <a:t>Selling and </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Distribution</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Expenses Budget</a:t>
              </a:r>
              <a:endParaRPr lang="en-US" sz="1200" b="1">
                <a:effectLst/>
                <a:latin typeface="Times New Roman"/>
                <a:ea typeface="Times New Roman"/>
              </a:endParaRPr>
            </a:p>
          </p:txBody>
        </p:sp>
        <p:cxnSp>
          <p:nvCxnSpPr>
            <p:cNvPr id="26" name="AutoShape 225"/>
            <p:cNvCxnSpPr>
              <a:cxnSpLocks noChangeShapeType="1"/>
            </p:cNvCxnSpPr>
            <p:nvPr/>
          </p:nvCxnSpPr>
          <p:spPr bwMode="auto">
            <a:xfrm>
              <a:off x="6251" y="6955"/>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 name="AutoShape 226"/>
            <p:cNvCxnSpPr>
              <a:cxnSpLocks noChangeShapeType="1"/>
            </p:cNvCxnSpPr>
            <p:nvPr/>
          </p:nvCxnSpPr>
          <p:spPr bwMode="auto">
            <a:xfrm>
              <a:off x="4811" y="7423"/>
              <a:ext cx="1387"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 name="AutoShape 227"/>
            <p:cNvCxnSpPr>
              <a:cxnSpLocks noChangeShapeType="1"/>
            </p:cNvCxnSpPr>
            <p:nvPr/>
          </p:nvCxnSpPr>
          <p:spPr bwMode="auto">
            <a:xfrm>
              <a:off x="6250" y="7399"/>
              <a:ext cx="2" cy="157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9" name="Rectangle 28"/>
            <p:cNvSpPr>
              <a:spLocks noChangeArrowheads="1"/>
            </p:cNvSpPr>
            <p:nvPr/>
          </p:nvSpPr>
          <p:spPr bwMode="auto">
            <a:xfrm>
              <a:off x="4572" y="8395"/>
              <a:ext cx="3372" cy="301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sz="1200" b="1"/>
            </a:p>
          </p:txBody>
        </p:sp>
        <p:sp>
          <p:nvSpPr>
            <p:cNvPr id="30" name="Rectangle 29"/>
            <p:cNvSpPr>
              <a:spLocks noChangeArrowheads="1"/>
            </p:cNvSpPr>
            <p:nvPr/>
          </p:nvSpPr>
          <p:spPr bwMode="auto">
            <a:xfrm>
              <a:off x="5352" y="8563"/>
              <a:ext cx="793"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MASTER</a:t>
              </a:r>
              <a:endParaRPr lang="en-US" sz="1200" b="1">
                <a:effectLst/>
                <a:latin typeface="Times New Roman"/>
                <a:ea typeface="Times New Roman"/>
              </a:endParaRPr>
            </a:p>
          </p:txBody>
        </p:sp>
        <p:sp>
          <p:nvSpPr>
            <p:cNvPr id="31" name="Rectangle 30"/>
            <p:cNvSpPr>
              <a:spLocks noChangeArrowheads="1"/>
            </p:cNvSpPr>
            <p:nvPr/>
          </p:nvSpPr>
          <p:spPr bwMode="auto">
            <a:xfrm>
              <a:off x="6396" y="8563"/>
              <a:ext cx="843"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BUDGET</a:t>
              </a:r>
              <a:endParaRPr lang="en-US" sz="1200" b="1">
                <a:effectLst/>
                <a:latin typeface="Times New Roman"/>
                <a:ea typeface="Times New Roman"/>
              </a:endParaRPr>
            </a:p>
          </p:txBody>
        </p:sp>
        <p:sp>
          <p:nvSpPr>
            <p:cNvPr id="32" name="Rectangle 31"/>
            <p:cNvSpPr>
              <a:spLocks noChangeArrowheads="1"/>
            </p:cNvSpPr>
            <p:nvPr/>
          </p:nvSpPr>
          <p:spPr bwMode="auto">
            <a:xfrm>
              <a:off x="4983" y="8971"/>
              <a:ext cx="2285"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Budgeted Profit and Loss</a:t>
              </a:r>
              <a:endParaRPr lang="en-US" sz="1200" b="1">
                <a:effectLst/>
                <a:latin typeface="Times New Roman"/>
                <a:ea typeface="Times New Roman"/>
              </a:endParaRPr>
            </a:p>
          </p:txBody>
        </p:sp>
        <p:cxnSp>
          <p:nvCxnSpPr>
            <p:cNvPr id="33" name="AutoShape 232"/>
            <p:cNvCxnSpPr>
              <a:cxnSpLocks noChangeShapeType="1"/>
            </p:cNvCxnSpPr>
            <p:nvPr/>
          </p:nvCxnSpPr>
          <p:spPr bwMode="auto">
            <a:xfrm>
              <a:off x="6249" y="9403"/>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4" name="Rectangle 33"/>
            <p:cNvSpPr>
              <a:spLocks noChangeArrowheads="1"/>
            </p:cNvSpPr>
            <p:nvPr/>
          </p:nvSpPr>
          <p:spPr bwMode="auto">
            <a:xfrm>
              <a:off x="5244" y="9859"/>
              <a:ext cx="1916"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Budgeted Cash Flow</a:t>
              </a:r>
              <a:endParaRPr lang="en-US" sz="1200" b="1">
                <a:effectLst/>
                <a:latin typeface="Times New Roman"/>
                <a:ea typeface="Times New Roman"/>
              </a:endParaRPr>
            </a:p>
          </p:txBody>
        </p:sp>
        <p:sp>
          <p:nvSpPr>
            <p:cNvPr id="35" name="Rectangle 34"/>
            <p:cNvSpPr>
              <a:spLocks noChangeArrowheads="1"/>
            </p:cNvSpPr>
            <p:nvPr/>
          </p:nvSpPr>
          <p:spPr bwMode="auto">
            <a:xfrm>
              <a:off x="5020" y="10771"/>
              <a:ext cx="2162" cy="433"/>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spcBef>
                  <a:spcPts val="0"/>
                </a:spcBef>
                <a:spcAft>
                  <a:spcPts val="0"/>
                </a:spcAft>
              </a:pPr>
              <a:r>
                <a:rPr lang="en-US" sz="1200" b="1">
                  <a:effectLst/>
                  <a:latin typeface="Garamond"/>
                  <a:ea typeface="Times New Roman"/>
                </a:rPr>
                <a:t>Budgeted Balance Sheet</a:t>
              </a:r>
              <a:endParaRPr lang="en-US" sz="1200" b="1">
                <a:effectLst/>
                <a:latin typeface="Times New Roman"/>
                <a:ea typeface="Times New Roman"/>
              </a:endParaRPr>
            </a:p>
          </p:txBody>
        </p:sp>
        <p:cxnSp>
          <p:nvCxnSpPr>
            <p:cNvPr id="36" name="AutoShape 235"/>
            <p:cNvCxnSpPr>
              <a:cxnSpLocks noChangeShapeType="1"/>
            </p:cNvCxnSpPr>
            <p:nvPr/>
          </p:nvCxnSpPr>
          <p:spPr bwMode="auto">
            <a:xfrm>
              <a:off x="6237" y="10291"/>
              <a:ext cx="1" cy="45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7" name="Rectangle 36"/>
            <p:cNvSpPr>
              <a:spLocks noChangeArrowheads="1"/>
            </p:cNvSpPr>
            <p:nvPr/>
          </p:nvSpPr>
          <p:spPr bwMode="auto">
            <a:xfrm>
              <a:off x="2444" y="2539"/>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Step 1</a:t>
              </a:r>
              <a:endParaRPr lang="en-US" sz="1200" b="1">
                <a:effectLst/>
                <a:latin typeface="Times New Roman"/>
                <a:ea typeface="Times New Roman"/>
              </a:endParaRPr>
            </a:p>
          </p:txBody>
        </p:sp>
        <p:sp>
          <p:nvSpPr>
            <p:cNvPr id="38" name="Rectangle 37"/>
            <p:cNvSpPr>
              <a:spLocks noChangeArrowheads="1"/>
            </p:cNvSpPr>
            <p:nvPr/>
          </p:nvSpPr>
          <p:spPr bwMode="auto">
            <a:xfrm>
              <a:off x="2408" y="3415"/>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Step 2</a:t>
              </a:r>
              <a:endParaRPr lang="en-US" sz="1200" b="1">
                <a:effectLst/>
                <a:latin typeface="Times New Roman"/>
                <a:ea typeface="Times New Roman"/>
              </a:endParaRPr>
            </a:p>
          </p:txBody>
        </p:sp>
        <p:sp>
          <p:nvSpPr>
            <p:cNvPr id="39" name="Rectangle 38"/>
            <p:cNvSpPr>
              <a:spLocks noChangeArrowheads="1"/>
            </p:cNvSpPr>
            <p:nvPr/>
          </p:nvSpPr>
          <p:spPr bwMode="auto">
            <a:xfrm>
              <a:off x="2372" y="4291"/>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dirty="0">
                  <a:effectLst/>
                  <a:latin typeface="Garamond"/>
                  <a:ea typeface="Times New Roman"/>
                </a:rPr>
                <a:t>Step 3</a:t>
              </a:r>
              <a:endParaRPr lang="en-US" sz="1200" b="1" dirty="0">
                <a:effectLst/>
                <a:latin typeface="Times New Roman"/>
                <a:ea typeface="Times New Roman"/>
              </a:endParaRPr>
            </a:p>
          </p:txBody>
        </p:sp>
        <p:sp>
          <p:nvSpPr>
            <p:cNvPr id="40" name="Rectangle 39"/>
            <p:cNvSpPr>
              <a:spLocks noChangeArrowheads="1"/>
            </p:cNvSpPr>
            <p:nvPr/>
          </p:nvSpPr>
          <p:spPr bwMode="auto">
            <a:xfrm>
              <a:off x="2507" y="6403"/>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Step 4</a:t>
              </a:r>
              <a:endParaRPr lang="en-US" sz="1200" b="1">
                <a:effectLst/>
                <a:latin typeface="Times New Roman"/>
                <a:ea typeface="Times New Roman"/>
              </a:endParaRPr>
            </a:p>
          </p:txBody>
        </p:sp>
        <p:sp>
          <p:nvSpPr>
            <p:cNvPr id="41" name="Rectangle 40"/>
            <p:cNvSpPr>
              <a:spLocks noChangeArrowheads="1"/>
            </p:cNvSpPr>
            <p:nvPr/>
          </p:nvSpPr>
          <p:spPr bwMode="auto">
            <a:xfrm>
              <a:off x="2577" y="8515"/>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Step 5</a:t>
              </a:r>
              <a:endParaRPr lang="en-US" sz="1200" b="1">
                <a:effectLst/>
                <a:latin typeface="Times New Roman"/>
                <a:ea typeface="Times New Roman"/>
              </a:endParaRPr>
            </a:p>
          </p:txBody>
        </p:sp>
        <p:sp>
          <p:nvSpPr>
            <p:cNvPr id="42" name="Rectangle 41"/>
            <p:cNvSpPr>
              <a:spLocks noChangeArrowheads="1"/>
            </p:cNvSpPr>
            <p:nvPr/>
          </p:nvSpPr>
          <p:spPr bwMode="auto">
            <a:xfrm>
              <a:off x="2577" y="9883"/>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Step 6</a:t>
              </a:r>
              <a:endParaRPr lang="en-US" sz="1200" b="1">
                <a:effectLst/>
                <a:latin typeface="Times New Roman"/>
                <a:ea typeface="Times New Roman"/>
              </a:endParaRPr>
            </a:p>
          </p:txBody>
        </p:sp>
        <p:sp>
          <p:nvSpPr>
            <p:cNvPr id="43" name="Rectangle 42"/>
            <p:cNvSpPr>
              <a:spLocks noChangeArrowheads="1"/>
            </p:cNvSpPr>
            <p:nvPr/>
          </p:nvSpPr>
          <p:spPr bwMode="auto">
            <a:xfrm>
              <a:off x="2577" y="10795"/>
              <a:ext cx="499" cy="289"/>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spcBef>
                  <a:spcPts val="0"/>
                </a:spcBef>
                <a:spcAft>
                  <a:spcPts val="0"/>
                </a:spcAft>
              </a:pPr>
              <a:r>
                <a:rPr lang="en-US" sz="1200" b="1">
                  <a:effectLst/>
                  <a:latin typeface="Garamond"/>
                  <a:ea typeface="Times New Roman"/>
                </a:rPr>
                <a:t>Step 7</a:t>
              </a:r>
              <a:endParaRPr lang="en-US" sz="1200" b="1">
                <a:effectLst/>
                <a:latin typeface="Times New Roman"/>
                <a:ea typeface="Times New Roman"/>
              </a:endParaRPr>
            </a:p>
          </p:txBody>
        </p:sp>
        <p:cxnSp>
          <p:nvCxnSpPr>
            <p:cNvPr id="44" name="AutoShape 243"/>
            <p:cNvCxnSpPr>
              <a:cxnSpLocks noChangeShapeType="1"/>
            </p:cNvCxnSpPr>
            <p:nvPr/>
          </p:nvCxnSpPr>
          <p:spPr bwMode="auto">
            <a:xfrm flipH="1">
              <a:off x="8040" y="10110"/>
              <a:ext cx="453"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5" name="Rectangle 44"/>
            <p:cNvSpPr>
              <a:spLocks noChangeArrowheads="1"/>
            </p:cNvSpPr>
            <p:nvPr/>
          </p:nvSpPr>
          <p:spPr bwMode="auto">
            <a:xfrm>
              <a:off x="8493" y="9691"/>
              <a:ext cx="1266" cy="937"/>
            </a:xfrm>
            <a:prstGeom prst="rect">
              <a:avLst/>
            </a:prstGeom>
            <a:solidFill>
              <a:srgbClr val="FFFFFF"/>
            </a:solidFill>
            <a:ln w="9525">
              <a:solidFill>
                <a:srgbClr val="000000"/>
              </a:solidFill>
              <a:miter lim="800000"/>
              <a:headEnd/>
              <a:tailEnd/>
            </a:ln>
          </p:spPr>
          <p:txBody>
            <a:bodyPr rot="0" vert="horz" wrap="none" lIns="91440" tIns="45720" rIns="91440" bIns="45720" anchor="t" anchorCtr="0" upright="1">
              <a:noAutofit/>
            </a:bodyPr>
            <a:lstStyle/>
            <a:p>
              <a:pPr marL="0" marR="0" algn="ctr">
                <a:spcBef>
                  <a:spcPts val="0"/>
                </a:spcBef>
                <a:spcAft>
                  <a:spcPts val="0"/>
                </a:spcAft>
              </a:pPr>
              <a:r>
                <a:rPr lang="en-US" sz="1200" b="1">
                  <a:effectLst/>
                  <a:latin typeface="Garamond"/>
                  <a:ea typeface="Times New Roman"/>
                </a:rPr>
                <a:t>Budgeted</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Capital</a:t>
              </a:r>
              <a:endParaRPr lang="en-US" sz="1200" b="1">
                <a:effectLst/>
                <a:latin typeface="Times New Roman"/>
                <a:ea typeface="Times New Roman"/>
              </a:endParaRPr>
            </a:p>
            <a:p>
              <a:pPr marL="0" marR="0" algn="ctr">
                <a:spcBef>
                  <a:spcPts val="0"/>
                </a:spcBef>
                <a:spcAft>
                  <a:spcPts val="0"/>
                </a:spcAft>
              </a:pPr>
              <a:r>
                <a:rPr lang="en-US" sz="1200" b="1">
                  <a:effectLst/>
                  <a:latin typeface="Garamond"/>
                  <a:ea typeface="Times New Roman"/>
                </a:rPr>
                <a:t>Expenditure</a:t>
              </a:r>
              <a:endParaRPr lang="en-US" sz="1200" b="1">
                <a:effectLst/>
                <a:latin typeface="Times New Roman"/>
                <a:ea typeface="Times New Roman"/>
              </a:endParaRPr>
            </a:p>
            <a:p>
              <a:pPr marL="0" marR="0" algn="ctr">
                <a:spcBef>
                  <a:spcPts val="0"/>
                </a:spcBef>
                <a:spcAft>
                  <a:spcPts val="0"/>
                </a:spcAft>
              </a:pPr>
              <a:r>
                <a:rPr lang="en-US" sz="1200" b="1">
                  <a:effectLst/>
                  <a:latin typeface="Times New Roman"/>
                  <a:ea typeface="Times New Roman"/>
                </a:rPr>
                <a:t> </a:t>
              </a:r>
            </a:p>
          </p:txBody>
        </p:sp>
      </p:grpSp>
    </p:spTree>
    <p:extLst>
      <p:ext uri="{BB962C8B-B14F-4D97-AF65-F5344CB8AC3E}">
        <p14:creationId xmlns:p14="http://schemas.microsoft.com/office/powerpoint/2010/main" val="391717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924800" cy="9144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304800" y="990600"/>
            <a:ext cx="8458200" cy="762000"/>
          </a:xfrm>
        </p:spPr>
        <p:txBody>
          <a:bodyPr/>
          <a:lstStyle/>
          <a:p>
            <a:pPr marL="0" indent="0" algn="just">
              <a:buNone/>
            </a:pPr>
            <a:r>
              <a:rPr lang="en-US" sz="2000" dirty="0"/>
              <a:t>Compute Gross Revenue first and then record deductions like commission etc. separately. Should be used in future also in Cash Budget e.g. tax deduction at </a:t>
            </a:r>
            <a:r>
              <a:rPr lang="en-US" sz="2000" dirty="0" smtClean="0"/>
              <a:t>source</a:t>
            </a:r>
            <a:endParaRPr lang="en-US" sz="2000" dirty="0"/>
          </a:p>
        </p:txBody>
      </p:sp>
      <p:sp>
        <p:nvSpPr>
          <p:cNvPr id="4" name="Title 1"/>
          <p:cNvSpPr txBox="1">
            <a:spLocks/>
          </p:cNvSpPr>
          <p:nvPr/>
        </p:nvSpPr>
        <p:spPr bwMode="auto">
          <a:xfrm>
            <a:off x="299356" y="2065564"/>
            <a:ext cx="8158843" cy="571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a:t>CASH BUDGET: CONCEPT AND IMPORTANCE</a:t>
            </a:r>
            <a:endParaRPr lang="en-US" sz="2000" dirty="0"/>
          </a:p>
        </p:txBody>
      </p:sp>
      <p:sp>
        <p:nvSpPr>
          <p:cNvPr id="5" name="Content Placeholder 2"/>
          <p:cNvSpPr txBox="1">
            <a:spLocks/>
          </p:cNvSpPr>
          <p:nvPr/>
        </p:nvSpPr>
        <p:spPr bwMode="auto">
          <a:xfrm>
            <a:off x="228600" y="2667000"/>
            <a:ext cx="8458200" cy="39279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2000" dirty="0"/>
              <a:t>Commonalities and Differences between Cash Flow Statement and Cash Budget</a:t>
            </a:r>
          </a:p>
          <a:p>
            <a:pPr marL="0" indent="0">
              <a:buNone/>
            </a:pPr>
            <a:r>
              <a:rPr lang="en-US" sz="2000" dirty="0" smtClean="0"/>
              <a:t>	Commonalities</a:t>
            </a:r>
            <a:r>
              <a:rPr lang="en-US" sz="2000" dirty="0"/>
              <a:t>:</a:t>
            </a:r>
          </a:p>
          <a:p>
            <a:pPr lvl="2">
              <a:buFont typeface="Wingdings" pitchFamily="2" charset="2"/>
              <a:buChar char="ü"/>
            </a:pPr>
            <a:r>
              <a:rPr lang="en-US" sz="2000" dirty="0"/>
              <a:t>Cash not accrual</a:t>
            </a:r>
          </a:p>
          <a:p>
            <a:pPr lvl="2">
              <a:buFont typeface="Wingdings" pitchFamily="2" charset="2"/>
              <a:buChar char="ü"/>
            </a:pPr>
            <a:r>
              <a:rPr lang="en-US" sz="2000" dirty="0"/>
              <a:t>Expected / precise “date / period” of inflow &amp; outflow</a:t>
            </a:r>
          </a:p>
          <a:p>
            <a:pPr lvl="2">
              <a:buFont typeface="Wingdings" pitchFamily="2" charset="2"/>
              <a:buChar char="ü"/>
            </a:pPr>
            <a:r>
              <a:rPr lang="en-US" sz="2000" dirty="0"/>
              <a:t>No distinction between Capital and Revenue</a:t>
            </a:r>
          </a:p>
          <a:p>
            <a:pPr lvl="2">
              <a:buFont typeface="Wingdings" pitchFamily="2" charset="2"/>
              <a:buChar char="ü"/>
            </a:pPr>
            <a:r>
              <a:rPr lang="en-US" sz="2000" dirty="0"/>
              <a:t>Exclude Non-Cash items</a:t>
            </a:r>
          </a:p>
          <a:p>
            <a:pPr marL="0" indent="0">
              <a:buNone/>
            </a:pPr>
            <a:r>
              <a:rPr lang="en-US" sz="2000" dirty="0" smtClean="0"/>
              <a:t>	Differences</a:t>
            </a:r>
            <a:r>
              <a:rPr lang="en-US" sz="2000" dirty="0"/>
              <a:t>:</a:t>
            </a:r>
          </a:p>
          <a:p>
            <a:pPr lvl="2">
              <a:buFont typeface="Wingdings" pitchFamily="2" charset="2"/>
              <a:buChar char="ü"/>
            </a:pPr>
            <a:r>
              <a:rPr lang="en-US" sz="2000" dirty="0"/>
              <a:t>Past &amp; Future</a:t>
            </a:r>
          </a:p>
          <a:p>
            <a:pPr lvl="2">
              <a:buFont typeface="Wingdings" pitchFamily="2" charset="2"/>
              <a:buChar char="ü"/>
            </a:pPr>
            <a:r>
              <a:rPr lang="en-US" sz="2000" dirty="0"/>
              <a:t>OIF activities</a:t>
            </a:r>
          </a:p>
          <a:p>
            <a:pPr lvl="2">
              <a:buFont typeface="Wingdings" pitchFamily="2" charset="2"/>
              <a:buChar char="ü"/>
            </a:pPr>
            <a:r>
              <a:rPr lang="en-US" sz="2000" dirty="0"/>
              <a:t>Methods</a:t>
            </a:r>
          </a:p>
        </p:txBody>
      </p:sp>
    </p:spTree>
    <p:extLst>
      <p:ext uri="{BB962C8B-B14F-4D97-AF65-F5344CB8AC3E}">
        <p14:creationId xmlns:p14="http://schemas.microsoft.com/office/powerpoint/2010/main" val="268586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anim calcmode="lin" valueType="num">
                                      <p:cBhvr>
                                        <p:cTn id="2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1000"/>
                                        <p:tgtEl>
                                          <p:spTgt spid="5">
                                            <p:txEl>
                                              <p:pRg st="1" end="1"/>
                                            </p:txEl>
                                          </p:spTgt>
                                        </p:tgtEl>
                                      </p:cBhvr>
                                    </p:animEffect>
                                    <p:anim calcmode="lin" valueType="num">
                                      <p:cBhvr>
                                        <p:cTn id="29"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1000"/>
                                        <p:tgtEl>
                                          <p:spTgt spid="5">
                                            <p:txEl>
                                              <p:pRg st="2" end="2"/>
                                            </p:txEl>
                                          </p:spTgt>
                                        </p:tgtEl>
                                      </p:cBhvr>
                                    </p:animEffect>
                                    <p:anim calcmode="lin" valueType="num">
                                      <p:cBhvr>
                                        <p:cTn id="36"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fade">
                                      <p:cBhvr>
                                        <p:cTn id="42" dur="1000"/>
                                        <p:tgtEl>
                                          <p:spTgt spid="5">
                                            <p:txEl>
                                              <p:pRg st="3" end="3"/>
                                            </p:txEl>
                                          </p:spTgt>
                                        </p:tgtEl>
                                      </p:cBhvr>
                                    </p:animEffect>
                                    <p:anim calcmode="lin" valueType="num">
                                      <p:cBhvr>
                                        <p:cTn id="4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Effect transition="in" filter="fade">
                                      <p:cBhvr>
                                        <p:cTn id="49" dur="1000"/>
                                        <p:tgtEl>
                                          <p:spTgt spid="5">
                                            <p:txEl>
                                              <p:pRg st="4" end="4"/>
                                            </p:txEl>
                                          </p:spTgt>
                                        </p:tgtEl>
                                      </p:cBhvr>
                                    </p:animEffect>
                                    <p:anim calcmode="lin" valueType="num">
                                      <p:cBhvr>
                                        <p:cTn id="5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xEl>
                                              <p:pRg st="5" end="5"/>
                                            </p:txEl>
                                          </p:spTgt>
                                        </p:tgtEl>
                                        <p:attrNameLst>
                                          <p:attrName>style.visibility</p:attrName>
                                        </p:attrNameLst>
                                      </p:cBhvr>
                                      <p:to>
                                        <p:strVal val="visible"/>
                                      </p:to>
                                    </p:set>
                                    <p:animEffect transition="in" filter="fade">
                                      <p:cBhvr>
                                        <p:cTn id="56" dur="1000"/>
                                        <p:tgtEl>
                                          <p:spTgt spid="5">
                                            <p:txEl>
                                              <p:pRg st="5" end="5"/>
                                            </p:txEl>
                                          </p:spTgt>
                                        </p:tgtEl>
                                      </p:cBhvr>
                                    </p:animEffect>
                                    <p:anim calcmode="lin" valueType="num">
                                      <p:cBhvr>
                                        <p:cTn id="5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animEffect transition="in" filter="fade">
                                      <p:cBhvr>
                                        <p:cTn id="63" dur="1000"/>
                                        <p:tgtEl>
                                          <p:spTgt spid="5">
                                            <p:txEl>
                                              <p:pRg st="6" end="6"/>
                                            </p:txEl>
                                          </p:spTgt>
                                        </p:tgtEl>
                                      </p:cBhvr>
                                    </p:animEffect>
                                    <p:anim calcmode="lin" valueType="num">
                                      <p:cBhvr>
                                        <p:cTn id="64"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5">
                                            <p:txEl>
                                              <p:pRg st="7" end="7"/>
                                            </p:txEl>
                                          </p:spTgt>
                                        </p:tgtEl>
                                        <p:attrNameLst>
                                          <p:attrName>style.visibility</p:attrName>
                                        </p:attrNameLst>
                                      </p:cBhvr>
                                      <p:to>
                                        <p:strVal val="visible"/>
                                      </p:to>
                                    </p:set>
                                    <p:animEffect transition="in" filter="fade">
                                      <p:cBhvr>
                                        <p:cTn id="70" dur="1000"/>
                                        <p:tgtEl>
                                          <p:spTgt spid="5">
                                            <p:txEl>
                                              <p:pRg st="7" end="7"/>
                                            </p:txEl>
                                          </p:spTgt>
                                        </p:tgtEl>
                                      </p:cBhvr>
                                    </p:animEffect>
                                    <p:anim calcmode="lin" valueType="num">
                                      <p:cBhvr>
                                        <p:cTn id="71"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72"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5">
                                            <p:txEl>
                                              <p:pRg st="8" end="8"/>
                                            </p:txEl>
                                          </p:spTgt>
                                        </p:tgtEl>
                                        <p:attrNameLst>
                                          <p:attrName>style.visibility</p:attrName>
                                        </p:attrNameLst>
                                      </p:cBhvr>
                                      <p:to>
                                        <p:strVal val="visible"/>
                                      </p:to>
                                    </p:set>
                                    <p:animEffect transition="in" filter="fade">
                                      <p:cBhvr>
                                        <p:cTn id="77" dur="1000"/>
                                        <p:tgtEl>
                                          <p:spTgt spid="5">
                                            <p:txEl>
                                              <p:pRg st="8" end="8"/>
                                            </p:txEl>
                                          </p:spTgt>
                                        </p:tgtEl>
                                      </p:cBhvr>
                                    </p:animEffect>
                                    <p:anim calcmode="lin" valueType="num">
                                      <p:cBhvr>
                                        <p:cTn id="7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79"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5">
                                            <p:txEl>
                                              <p:pRg st="9" end="9"/>
                                            </p:txEl>
                                          </p:spTgt>
                                        </p:tgtEl>
                                        <p:attrNameLst>
                                          <p:attrName>style.visibility</p:attrName>
                                        </p:attrNameLst>
                                      </p:cBhvr>
                                      <p:to>
                                        <p:strVal val="visible"/>
                                      </p:to>
                                    </p:set>
                                    <p:animEffect transition="in" filter="fade">
                                      <p:cBhvr>
                                        <p:cTn id="84" dur="1000"/>
                                        <p:tgtEl>
                                          <p:spTgt spid="5">
                                            <p:txEl>
                                              <p:pRg st="9" end="9"/>
                                            </p:txEl>
                                          </p:spTgt>
                                        </p:tgtEl>
                                      </p:cBhvr>
                                    </p:animEffect>
                                    <p:anim calcmode="lin" valueType="num">
                                      <p:cBhvr>
                                        <p:cTn id="85"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86"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609600"/>
          </a:xfrm>
        </p:spPr>
        <p:txBody>
          <a:bodyPr/>
          <a:lstStyle/>
          <a:p>
            <a:r>
              <a:rPr lang="en-US" sz="2000" b="1" dirty="0"/>
              <a:t>Format of Receipts and Payments method of Cash </a:t>
            </a:r>
            <a:r>
              <a:rPr lang="en-US" sz="2000" b="1" dirty="0" smtClean="0"/>
              <a:t>Budget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06292067"/>
              </p:ext>
            </p:extLst>
          </p:nvPr>
        </p:nvGraphicFramePr>
        <p:xfrm>
          <a:off x="300717" y="2133600"/>
          <a:ext cx="8686799" cy="4114800"/>
        </p:xfrm>
        <a:graphic>
          <a:graphicData uri="http://schemas.openxmlformats.org/drawingml/2006/table">
            <a:tbl>
              <a:tblPr firstRow="1" bandRow="1">
                <a:tableStyleId>{5C22544A-7EE6-4342-B048-85BDC9FD1C3A}</a:tableStyleId>
              </a:tblPr>
              <a:tblGrid>
                <a:gridCol w="2758322"/>
                <a:gridCol w="1532401"/>
                <a:gridCol w="1455781"/>
                <a:gridCol w="1532401"/>
                <a:gridCol w="1407894"/>
              </a:tblGrid>
              <a:tr h="457200">
                <a:tc>
                  <a:txBody>
                    <a:bodyPr/>
                    <a:lstStyle/>
                    <a:p>
                      <a:pPr marL="0" marR="0" algn="ctr">
                        <a:spcBef>
                          <a:spcPts val="0"/>
                        </a:spcBef>
                        <a:spcAft>
                          <a:spcPts val="0"/>
                        </a:spcAft>
                        <a:tabLst>
                          <a:tab pos="457200" algn="l"/>
                        </a:tabLst>
                      </a:pPr>
                      <a:r>
                        <a:rPr lang="en-US" sz="1800" b="1" dirty="0">
                          <a:effectLst/>
                          <a:latin typeface="+mj-lt"/>
                          <a:ea typeface="Times New Roman"/>
                          <a:cs typeface="Arial"/>
                        </a:rPr>
                        <a:t> </a:t>
                      </a:r>
                      <a:endParaRPr lang="en-US" sz="1800" dirty="0">
                        <a:effectLst/>
                        <a:latin typeface="+mj-lt"/>
                        <a:ea typeface="Times New Roman"/>
                        <a:cs typeface="Arial"/>
                      </a:endParaRPr>
                    </a:p>
                  </a:txBody>
                  <a:tcPr marL="68580" marR="68580" marT="0" marB="0"/>
                </a:tc>
                <a:tc gridSpan="4">
                  <a:txBody>
                    <a:bodyPr/>
                    <a:lstStyle/>
                    <a:p>
                      <a:pPr marL="0" marR="0" algn="ctr">
                        <a:spcBef>
                          <a:spcPts val="0"/>
                        </a:spcBef>
                        <a:spcAft>
                          <a:spcPts val="0"/>
                        </a:spcAft>
                        <a:tabLst>
                          <a:tab pos="457200" algn="l"/>
                        </a:tabLst>
                      </a:pPr>
                      <a:r>
                        <a:rPr lang="en-US" sz="1800" b="1" dirty="0">
                          <a:effectLst/>
                          <a:latin typeface="+mj-lt"/>
                          <a:ea typeface="Times New Roman"/>
                          <a:cs typeface="Arial"/>
                        </a:rPr>
                        <a:t>------------------- </a:t>
                      </a:r>
                      <a:r>
                        <a:rPr lang="en-US" sz="1800" b="1" dirty="0" err="1">
                          <a:effectLst/>
                          <a:latin typeface="+mj-lt"/>
                          <a:ea typeface="Times New Roman"/>
                          <a:cs typeface="Arial"/>
                        </a:rPr>
                        <a:t>Rs</a:t>
                      </a:r>
                      <a:r>
                        <a:rPr lang="en-US" sz="1800" b="1" dirty="0">
                          <a:effectLst/>
                          <a:latin typeface="+mj-lt"/>
                          <a:ea typeface="Times New Roman"/>
                          <a:cs typeface="Arial"/>
                        </a:rPr>
                        <a:t>. in million -------------------</a:t>
                      </a:r>
                      <a:endParaRPr lang="en-US" sz="1800" dirty="0">
                        <a:effectLst/>
                        <a:latin typeface="+mj-lt"/>
                        <a:ea typeface="Times New Roman"/>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r h="457200">
                <a:tc>
                  <a:txBody>
                    <a:bodyPr/>
                    <a:lstStyle/>
                    <a:p>
                      <a:pPr marL="0" marR="0" algn="ctr">
                        <a:spcBef>
                          <a:spcPts val="0"/>
                        </a:spcBef>
                        <a:spcAft>
                          <a:spcPts val="0"/>
                        </a:spcAft>
                        <a:tabLst>
                          <a:tab pos="457200" algn="l"/>
                        </a:tabLst>
                      </a:pPr>
                      <a:r>
                        <a:rPr lang="en-US" sz="1800" b="1">
                          <a:effectLst/>
                          <a:latin typeface="+mj-lt"/>
                          <a:ea typeface="Times New Roman"/>
                          <a:cs typeface="Arial"/>
                        </a:rPr>
                        <a:t> </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mj-lt"/>
                          <a:ea typeface="Times New Roman"/>
                          <a:cs typeface="Arial"/>
                        </a:rPr>
                        <a:t>Jan</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dirty="0">
                          <a:effectLst/>
                          <a:latin typeface="+mj-lt"/>
                          <a:ea typeface="Times New Roman"/>
                          <a:cs typeface="Arial"/>
                        </a:rPr>
                        <a:t>Feb</a:t>
                      </a:r>
                      <a:endParaRPr lang="en-US" sz="1800" dirty="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mj-lt"/>
                          <a:ea typeface="Times New Roman"/>
                          <a:cs typeface="Arial"/>
                        </a:rPr>
                        <a:t>Mar</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mj-lt"/>
                          <a:ea typeface="Times New Roman"/>
                          <a:cs typeface="Arial"/>
                        </a:rPr>
                        <a:t>Total</a:t>
                      </a:r>
                      <a:endParaRPr lang="en-US" sz="1800">
                        <a:effectLst/>
                        <a:latin typeface="+mj-lt"/>
                        <a:ea typeface="Times New Roman"/>
                        <a:cs typeface="Arial"/>
                      </a:endParaRPr>
                    </a:p>
                  </a:txBody>
                  <a:tcPr marL="68580" marR="68580" marT="0" marB="0"/>
                </a:tc>
              </a:tr>
              <a:tr h="457200">
                <a:tc>
                  <a:txBody>
                    <a:bodyPr/>
                    <a:lstStyle/>
                    <a:p>
                      <a:pPr marL="0" marR="0">
                        <a:spcBef>
                          <a:spcPts val="0"/>
                        </a:spcBef>
                        <a:spcAft>
                          <a:spcPts val="0"/>
                        </a:spcAft>
                        <a:tabLst>
                          <a:tab pos="457200" algn="l"/>
                        </a:tabLst>
                      </a:pPr>
                      <a:r>
                        <a:rPr lang="en-US" sz="1800" b="1" u="sng">
                          <a:effectLst/>
                          <a:latin typeface="+mj-lt"/>
                          <a:ea typeface="Times New Roman"/>
                          <a:cs typeface="Arial"/>
                        </a:rPr>
                        <a:t>Receipts From</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dirty="0">
                          <a:effectLst/>
                          <a:latin typeface="+mj-lt"/>
                          <a:ea typeface="Times New Roman"/>
                          <a:cs typeface="Arial"/>
                        </a:rPr>
                        <a:t> </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 </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 </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 </a:t>
                      </a:r>
                    </a:p>
                  </a:txBody>
                  <a:tcPr marL="68580" marR="68580" marT="0" marB="0"/>
                </a:tc>
              </a:tr>
              <a:tr h="457200">
                <a:tc>
                  <a:txBody>
                    <a:bodyPr/>
                    <a:lstStyle/>
                    <a:p>
                      <a:pPr marL="0" marR="0">
                        <a:spcBef>
                          <a:spcPts val="0"/>
                        </a:spcBef>
                        <a:spcAft>
                          <a:spcPts val="0"/>
                        </a:spcAft>
                        <a:tabLst>
                          <a:tab pos="457200" algn="l"/>
                        </a:tabLst>
                      </a:pPr>
                      <a:r>
                        <a:rPr lang="en-US" sz="1800">
                          <a:effectLst/>
                          <a:latin typeface="+mj-lt"/>
                          <a:ea typeface="Times New Roman"/>
                          <a:cs typeface="Arial"/>
                        </a:rPr>
                        <a:t>Customer</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1800" dirty="0">
                          <a:effectLst/>
                          <a:latin typeface="+mj-lt"/>
                          <a:ea typeface="Times New Roman"/>
                          <a:cs typeface="Arial"/>
                        </a:rPr>
                        <a:t>Sales of PPE</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1800">
                          <a:effectLst/>
                          <a:latin typeface="+mj-lt"/>
                          <a:ea typeface="Times New Roman"/>
                          <a:cs typeface="Arial"/>
                        </a:rPr>
                        <a:t>Issue of share Capital</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1800">
                          <a:effectLst/>
                          <a:latin typeface="+mj-lt"/>
                          <a:ea typeface="Times New Roman"/>
                          <a:cs typeface="Arial"/>
                        </a:rPr>
                        <a:t>Rent</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1800">
                          <a:effectLst/>
                          <a:latin typeface="+mj-lt"/>
                          <a:ea typeface="Times New Roman"/>
                          <a:cs typeface="Arial"/>
                        </a:rPr>
                        <a:t> </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18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1800" b="1">
                          <a:effectLst/>
                          <a:latin typeface="+mj-lt"/>
                          <a:ea typeface="Times New Roman"/>
                          <a:cs typeface="Arial"/>
                        </a:rPr>
                        <a:t> </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1800" b="1" dirty="0">
                          <a:effectLst/>
                          <a:latin typeface="+mj-lt"/>
                          <a:ea typeface="Times New Roman"/>
                          <a:cs typeface="Arial"/>
                        </a:rPr>
                        <a:t>400</a:t>
                      </a:r>
                      <a:endParaRPr lang="en-US" sz="1800" dirty="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1800" b="1">
                          <a:effectLst/>
                          <a:latin typeface="+mj-lt"/>
                          <a:ea typeface="Times New Roman"/>
                          <a:cs typeface="Arial"/>
                        </a:rPr>
                        <a:t>x</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1800" b="1">
                          <a:effectLst/>
                          <a:latin typeface="+mj-lt"/>
                          <a:ea typeface="Times New Roman"/>
                          <a:cs typeface="Arial"/>
                        </a:rPr>
                        <a:t>x</a:t>
                      </a:r>
                      <a:endParaRPr lang="en-US" sz="180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1800" b="1" dirty="0">
                          <a:effectLst/>
                          <a:latin typeface="+mj-lt"/>
                          <a:ea typeface="Times New Roman"/>
                          <a:cs typeface="Arial"/>
                        </a:rPr>
                        <a:t>x</a:t>
                      </a:r>
                      <a:endParaRPr lang="en-US" sz="1800" dirty="0">
                        <a:effectLst/>
                        <a:latin typeface="+mj-lt"/>
                        <a:ea typeface="Times New Roman"/>
                        <a:cs typeface="Arial"/>
                      </a:endParaRPr>
                    </a:p>
                  </a:txBody>
                  <a:tcPr marL="68580" marR="68580" marT="0" marB="0"/>
                </a:tc>
              </a:tr>
            </a:tbl>
          </a:graphicData>
        </a:graphic>
      </p:graphicFrame>
      <p:sp>
        <p:nvSpPr>
          <p:cNvPr id="4" name="Content Placeholder 2"/>
          <p:cNvSpPr txBox="1">
            <a:spLocks/>
          </p:cNvSpPr>
          <p:nvPr/>
        </p:nvSpPr>
        <p:spPr bwMode="auto">
          <a:xfrm>
            <a:off x="377370" y="762000"/>
            <a:ext cx="8639175" cy="121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lgn="ctr">
              <a:buNone/>
            </a:pPr>
            <a:r>
              <a:rPr lang="en-US" sz="2000" b="1" dirty="0"/>
              <a:t>Co. </a:t>
            </a:r>
            <a:r>
              <a:rPr lang="en-US" sz="2000" b="1" dirty="0" smtClean="0"/>
              <a:t>Name</a:t>
            </a:r>
            <a:endParaRPr lang="en-US" sz="2000" dirty="0"/>
          </a:p>
          <a:p>
            <a:pPr marL="0" indent="0" algn="ctr">
              <a:buNone/>
            </a:pPr>
            <a:r>
              <a:rPr lang="en-US" sz="2000" b="1" dirty="0"/>
              <a:t>Cash Flow Statement</a:t>
            </a:r>
            <a:endParaRPr lang="en-US" sz="2000" dirty="0"/>
          </a:p>
          <a:p>
            <a:pPr marL="0" indent="0" algn="ctr">
              <a:buNone/>
            </a:pPr>
            <a:r>
              <a:rPr lang="en-US" sz="2000" b="1" dirty="0"/>
              <a:t>For the period ended </a:t>
            </a:r>
            <a:r>
              <a:rPr lang="en-US" sz="2000" b="1" dirty="0" err="1"/>
              <a:t>xxxxxxxxxxxxx</a:t>
            </a:r>
            <a:endParaRPr lang="en-US" sz="2000" dirty="0"/>
          </a:p>
        </p:txBody>
      </p:sp>
    </p:spTree>
    <p:extLst>
      <p:ext uri="{BB962C8B-B14F-4D97-AF65-F5344CB8AC3E}">
        <p14:creationId xmlns:p14="http://schemas.microsoft.com/office/powerpoint/2010/main" val="225552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936518292"/>
              </p:ext>
            </p:extLst>
          </p:nvPr>
        </p:nvGraphicFramePr>
        <p:xfrm>
          <a:off x="297088" y="1447800"/>
          <a:ext cx="8686799" cy="4876800"/>
        </p:xfrm>
        <a:graphic>
          <a:graphicData uri="http://schemas.openxmlformats.org/drawingml/2006/table">
            <a:tbl>
              <a:tblPr firstRow="1" bandRow="1">
                <a:tableStyleId>{5C22544A-7EE6-4342-B048-85BDC9FD1C3A}</a:tableStyleId>
              </a:tblPr>
              <a:tblGrid>
                <a:gridCol w="4046312"/>
                <a:gridCol w="1219200"/>
                <a:gridCol w="1295400"/>
                <a:gridCol w="1143000"/>
                <a:gridCol w="982887"/>
              </a:tblGrid>
              <a:tr h="457200">
                <a:tc>
                  <a:txBody>
                    <a:bodyPr/>
                    <a:lstStyle/>
                    <a:p>
                      <a:pPr marL="0" marR="0">
                        <a:spcBef>
                          <a:spcPts val="0"/>
                        </a:spcBef>
                        <a:spcAft>
                          <a:spcPts val="0"/>
                        </a:spcAft>
                        <a:tabLst>
                          <a:tab pos="457200" algn="l"/>
                        </a:tabLst>
                      </a:pPr>
                      <a:r>
                        <a:rPr lang="en-US" sz="2000" b="1" u="sng" dirty="0">
                          <a:effectLst/>
                          <a:latin typeface="+mj-lt"/>
                          <a:ea typeface="Times New Roman"/>
                          <a:cs typeface="Arial"/>
                        </a:rPr>
                        <a:t>Payments</a:t>
                      </a:r>
                      <a:endParaRPr lang="en-US" sz="2000" dirty="0">
                        <a:effectLst/>
                        <a:latin typeface="+mj-lt"/>
                        <a:ea typeface="Times New Roman"/>
                        <a:cs typeface="Arial"/>
                      </a:endParaRPr>
                    </a:p>
                  </a:txBody>
                  <a:tcPr marL="68580" marR="68580" marT="0" marB="0"/>
                </a:tc>
                <a:tc gridSpan="4">
                  <a:txBody>
                    <a:bodyPr/>
                    <a:lstStyle/>
                    <a:p>
                      <a:pPr marL="0" marR="0" algn="ctr">
                        <a:spcBef>
                          <a:spcPts val="0"/>
                        </a:spcBef>
                        <a:spcAft>
                          <a:spcPts val="0"/>
                        </a:spcAft>
                      </a:pPr>
                      <a:r>
                        <a:rPr lang="en-US" sz="2000" b="1" dirty="0">
                          <a:effectLst/>
                          <a:latin typeface="+mj-lt"/>
                          <a:ea typeface="Times New Roman"/>
                          <a:cs typeface="Arial"/>
                        </a:rPr>
                        <a:t>------------------- </a:t>
                      </a:r>
                      <a:r>
                        <a:rPr lang="en-US" sz="2000" b="1" dirty="0" err="1">
                          <a:effectLst/>
                          <a:latin typeface="+mj-lt"/>
                          <a:ea typeface="Times New Roman"/>
                          <a:cs typeface="Arial"/>
                        </a:rPr>
                        <a:t>Rs</a:t>
                      </a:r>
                      <a:r>
                        <a:rPr lang="en-US" sz="2000" b="1" dirty="0">
                          <a:effectLst/>
                          <a:latin typeface="+mj-lt"/>
                          <a:ea typeface="Times New Roman"/>
                          <a:cs typeface="Arial"/>
                        </a:rPr>
                        <a:t>. in million -------------------</a:t>
                      </a:r>
                      <a:endParaRPr lang="en-US" sz="2000" dirty="0">
                        <a:effectLst/>
                        <a:latin typeface="+mj-lt"/>
                        <a:ea typeface="Times New Roman"/>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r h="609600">
                <a:tc>
                  <a:txBody>
                    <a:bodyPr/>
                    <a:lstStyle/>
                    <a:p>
                      <a:pPr marL="0" marR="0">
                        <a:spcBef>
                          <a:spcPts val="0"/>
                        </a:spcBef>
                        <a:spcAft>
                          <a:spcPts val="0"/>
                        </a:spcAft>
                        <a:tabLst>
                          <a:tab pos="457200" algn="l"/>
                        </a:tabLst>
                      </a:pPr>
                      <a:r>
                        <a:rPr lang="en-US" sz="2000">
                          <a:effectLst/>
                          <a:latin typeface="+mj-lt"/>
                          <a:ea typeface="Times New Roman"/>
                          <a:cs typeface="Arial"/>
                        </a:rPr>
                        <a:t>Suppliers &amp; Employees</a:t>
                      </a:r>
                    </a:p>
                  </a:txBody>
                  <a:tcPr marL="68580" marR="68580" marT="0" marB="0"/>
                </a:tc>
                <a:tc>
                  <a:txBody>
                    <a:bodyPr/>
                    <a:lstStyle/>
                    <a:p>
                      <a:pPr marL="0" marR="0" algn="ctr">
                        <a:spcBef>
                          <a:spcPts val="0"/>
                        </a:spcBef>
                        <a:spcAft>
                          <a:spcPts val="0"/>
                        </a:spcAft>
                      </a:pPr>
                      <a:r>
                        <a:rPr lang="en-US" sz="2000" dirty="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a:effectLst/>
                          <a:latin typeface="+mj-lt"/>
                          <a:ea typeface="Times New Roman"/>
                          <a:cs typeface="Arial"/>
                        </a:rPr>
                        <a:t>Purchase of PPE</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dirty="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a:effectLst/>
                          <a:latin typeface="+mj-lt"/>
                          <a:ea typeface="Times New Roman"/>
                          <a:cs typeface="Arial"/>
                        </a:rPr>
                        <a:t>Repayment of Long Term Loans</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dirty="0">
                          <a:effectLst/>
                          <a:latin typeface="+mj-lt"/>
                          <a:ea typeface="Times New Roman"/>
                          <a:cs typeface="Arial"/>
                        </a:rPr>
                        <a:t>Dividend</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a:effectLst/>
                          <a:latin typeface="+mj-lt"/>
                          <a:ea typeface="Times New Roman"/>
                          <a:cs typeface="Arial"/>
                        </a:rPr>
                        <a:t> </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b="1" dirty="0">
                          <a:effectLst/>
                          <a:latin typeface="+mj-lt"/>
                          <a:ea typeface="Times New Roman"/>
                          <a:cs typeface="Arial"/>
                        </a:rPr>
                        <a:t> </a:t>
                      </a:r>
                      <a:endParaRPr lang="en-US" sz="2000" dirty="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380</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a:effectLst/>
                          <a:latin typeface="+mj-lt"/>
                          <a:ea typeface="Times New Roman"/>
                          <a:cs typeface="Arial"/>
                        </a:rPr>
                        <a:t>Net Cash</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20</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r>
              <a:tr h="457200">
                <a:tc>
                  <a:txBody>
                    <a:bodyPr/>
                    <a:lstStyle/>
                    <a:p>
                      <a:pPr marL="0" marR="0">
                        <a:spcBef>
                          <a:spcPts val="0"/>
                        </a:spcBef>
                        <a:spcAft>
                          <a:spcPts val="0"/>
                        </a:spcAft>
                        <a:tabLst>
                          <a:tab pos="457200" algn="l"/>
                        </a:tabLst>
                      </a:pPr>
                      <a:r>
                        <a:rPr lang="en-US" sz="2000">
                          <a:effectLst/>
                          <a:latin typeface="+mj-lt"/>
                          <a:ea typeface="Times New Roman"/>
                          <a:cs typeface="Arial"/>
                        </a:rPr>
                        <a:t>Cash Opening</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5</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25</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x</a:t>
                      </a:r>
                    </a:p>
                  </a:txBody>
                  <a:tcPr marL="68580" marR="68580" marT="0" marB="0"/>
                </a:tc>
                <a:tc>
                  <a:txBody>
                    <a:bodyPr/>
                    <a:lstStyle/>
                    <a:p>
                      <a:pPr marL="0" marR="0" algn="ctr">
                        <a:spcBef>
                          <a:spcPts val="0"/>
                        </a:spcBef>
                        <a:spcAft>
                          <a:spcPts val="0"/>
                        </a:spcAft>
                      </a:pPr>
                      <a:r>
                        <a:rPr lang="en-US" sz="2000">
                          <a:effectLst/>
                          <a:latin typeface="+mj-lt"/>
                          <a:ea typeface="Times New Roman"/>
                          <a:cs typeface="Arial"/>
                        </a:rPr>
                        <a:t>5</a:t>
                      </a:r>
                    </a:p>
                  </a:txBody>
                  <a:tcPr marL="68580" marR="68580" marT="0" marB="0"/>
                </a:tc>
              </a:tr>
              <a:tr h="457200">
                <a:tc>
                  <a:txBody>
                    <a:bodyPr/>
                    <a:lstStyle/>
                    <a:p>
                      <a:pPr marL="0" marR="0">
                        <a:spcBef>
                          <a:spcPts val="0"/>
                        </a:spcBef>
                        <a:spcAft>
                          <a:spcPts val="0"/>
                        </a:spcAft>
                        <a:tabLst>
                          <a:tab pos="457200" algn="l"/>
                        </a:tabLst>
                      </a:pPr>
                      <a:r>
                        <a:rPr lang="en-US" sz="2000" dirty="0">
                          <a:effectLst/>
                          <a:latin typeface="+mj-lt"/>
                          <a:ea typeface="Times New Roman"/>
                          <a:cs typeface="Arial"/>
                        </a:rPr>
                        <a:t>Cash Closing</a:t>
                      </a:r>
                    </a:p>
                  </a:txBody>
                  <a:tcPr marL="68580" marR="68580" marT="0" marB="0"/>
                </a:tc>
                <a:tc>
                  <a:txBody>
                    <a:bodyPr/>
                    <a:lstStyle/>
                    <a:p>
                      <a:pPr marL="0" marR="0" algn="ctr">
                        <a:spcBef>
                          <a:spcPts val="0"/>
                        </a:spcBef>
                        <a:spcAft>
                          <a:spcPts val="0"/>
                        </a:spcAft>
                      </a:pPr>
                      <a:r>
                        <a:rPr lang="en-US" sz="2000" b="1">
                          <a:effectLst/>
                          <a:latin typeface="+mj-lt"/>
                          <a:ea typeface="Times New Roman"/>
                          <a:cs typeface="Arial"/>
                        </a:rPr>
                        <a:t>25</a:t>
                      </a:r>
                      <a:endParaRPr lang="en-US" sz="200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2000" b="1">
                          <a:effectLst/>
                          <a:latin typeface="+mj-lt"/>
                          <a:ea typeface="Times New Roman"/>
                          <a:cs typeface="Arial"/>
                        </a:rPr>
                        <a:t>x</a:t>
                      </a:r>
                      <a:endParaRPr lang="en-US" sz="200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2000" b="1">
                          <a:effectLst/>
                          <a:latin typeface="+mj-lt"/>
                          <a:ea typeface="Times New Roman"/>
                          <a:cs typeface="Arial"/>
                        </a:rPr>
                        <a:t>x</a:t>
                      </a:r>
                      <a:endParaRPr lang="en-US" sz="2000">
                        <a:effectLst/>
                        <a:latin typeface="+mj-lt"/>
                        <a:ea typeface="Times New Roman"/>
                        <a:cs typeface="Arial"/>
                      </a:endParaRPr>
                    </a:p>
                  </a:txBody>
                  <a:tcPr marL="68580" marR="68580" marT="0" marB="0"/>
                </a:tc>
                <a:tc>
                  <a:txBody>
                    <a:bodyPr/>
                    <a:lstStyle/>
                    <a:p>
                      <a:pPr marL="0" marR="0" algn="ctr">
                        <a:spcBef>
                          <a:spcPts val="0"/>
                        </a:spcBef>
                        <a:spcAft>
                          <a:spcPts val="0"/>
                        </a:spcAft>
                      </a:pPr>
                      <a:r>
                        <a:rPr lang="en-US" sz="2000" b="1" dirty="0">
                          <a:effectLst/>
                          <a:latin typeface="+mj-lt"/>
                          <a:ea typeface="Times New Roman"/>
                          <a:cs typeface="Arial"/>
                        </a:rPr>
                        <a:t>X</a:t>
                      </a:r>
                      <a:endParaRPr lang="en-US" sz="2000" dirty="0">
                        <a:effectLst/>
                        <a:latin typeface="+mj-lt"/>
                        <a:ea typeface="Times New Roman"/>
                        <a:cs typeface="Arial"/>
                      </a:endParaRPr>
                    </a:p>
                  </a:txBody>
                  <a:tcPr marL="68580" marR="68580" marT="0" marB="0"/>
                </a:tc>
              </a:tr>
            </a:tbl>
          </a:graphicData>
        </a:graphic>
      </p:graphicFrame>
      <p:sp>
        <p:nvSpPr>
          <p:cNvPr id="4" name="Content Placeholder 2"/>
          <p:cNvSpPr txBox="1">
            <a:spLocks/>
          </p:cNvSpPr>
          <p:nvPr/>
        </p:nvSpPr>
        <p:spPr bwMode="auto">
          <a:xfrm>
            <a:off x="377369" y="152400"/>
            <a:ext cx="8639175" cy="121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lgn="ctr">
              <a:buNone/>
            </a:pPr>
            <a:r>
              <a:rPr lang="en-US" sz="2000" b="1" dirty="0"/>
              <a:t>Co. </a:t>
            </a:r>
            <a:r>
              <a:rPr lang="en-US" sz="2000" b="1" dirty="0" smtClean="0"/>
              <a:t>Name</a:t>
            </a:r>
            <a:endParaRPr lang="en-US" sz="2000" dirty="0"/>
          </a:p>
          <a:p>
            <a:pPr marL="0" indent="0" algn="ctr">
              <a:buNone/>
            </a:pPr>
            <a:r>
              <a:rPr lang="en-US" sz="2000" b="1" dirty="0"/>
              <a:t>Cash Flow Statement</a:t>
            </a:r>
            <a:endParaRPr lang="en-US" sz="2000" dirty="0"/>
          </a:p>
          <a:p>
            <a:pPr marL="0" indent="0" algn="ctr">
              <a:buNone/>
            </a:pPr>
            <a:r>
              <a:rPr lang="en-US" sz="2000" b="1" dirty="0"/>
              <a:t>For the period ended </a:t>
            </a:r>
            <a:r>
              <a:rPr lang="en-US" sz="2000" b="1" dirty="0" err="1"/>
              <a:t>xxxxxxxxxxxxx</a:t>
            </a:r>
            <a:endParaRPr lang="en-US" sz="2000" dirty="0"/>
          </a:p>
        </p:txBody>
      </p:sp>
    </p:spTree>
    <p:extLst>
      <p:ext uri="{BB962C8B-B14F-4D97-AF65-F5344CB8AC3E}">
        <p14:creationId xmlns:p14="http://schemas.microsoft.com/office/powerpoint/2010/main" val="255625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610600" cy="6096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342900" y="762000"/>
            <a:ext cx="8382000" cy="457200"/>
          </a:xfrm>
        </p:spPr>
        <p:txBody>
          <a:bodyPr/>
          <a:lstStyle/>
          <a:p>
            <a:pPr marL="0" indent="0">
              <a:buNone/>
            </a:pPr>
            <a:r>
              <a:rPr lang="en-US" sz="1800" dirty="0"/>
              <a:t>Definition of Finance Manager “Required Funds @ Required Time</a:t>
            </a:r>
            <a:r>
              <a:rPr lang="en-US" sz="2800" dirty="0"/>
              <a:t>”</a:t>
            </a:r>
          </a:p>
          <a:p>
            <a:endParaRPr lang="en-US" sz="2800" dirty="0"/>
          </a:p>
        </p:txBody>
      </p:sp>
      <p:sp>
        <p:nvSpPr>
          <p:cNvPr id="4" name="Title 1"/>
          <p:cNvSpPr txBox="1">
            <a:spLocks/>
          </p:cNvSpPr>
          <p:nvPr/>
        </p:nvSpPr>
        <p:spPr bwMode="auto">
          <a:xfrm>
            <a:off x="228600" y="1371600"/>
            <a:ext cx="8610600" cy="571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a:t>FEW TECHNICAL POINTS:</a:t>
            </a:r>
            <a:endParaRPr lang="en-US" sz="2000" dirty="0"/>
          </a:p>
        </p:txBody>
      </p:sp>
      <p:sp>
        <p:nvSpPr>
          <p:cNvPr id="5" name="Content Placeholder 2"/>
          <p:cNvSpPr txBox="1">
            <a:spLocks/>
          </p:cNvSpPr>
          <p:nvPr/>
        </p:nvSpPr>
        <p:spPr bwMode="auto">
          <a:xfrm>
            <a:off x="254000" y="1943100"/>
            <a:ext cx="7929563"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lvl="1" algn="just">
              <a:buFont typeface="Wingdings" pitchFamily="2" charset="2"/>
              <a:buChar char="ü"/>
            </a:pPr>
            <a:r>
              <a:rPr lang="en-US" sz="1800" dirty="0"/>
              <a:t>We need to understand and apply the given credit policy</a:t>
            </a:r>
          </a:p>
          <a:p>
            <a:pPr lvl="1" algn="just">
              <a:buFont typeface="Wingdings" pitchFamily="2" charset="2"/>
              <a:buChar char="ü"/>
            </a:pPr>
            <a:r>
              <a:rPr lang="en-US" sz="1800" dirty="0"/>
              <a:t>Concept of Distributed Cash Receipts and Payments along with its CHECK (No. of transactions = No. of Policy Intervals)</a:t>
            </a:r>
          </a:p>
          <a:p>
            <a:pPr lvl="1" algn="just">
              <a:buFont typeface="Wingdings" pitchFamily="2" charset="2"/>
              <a:buChar char="ü"/>
            </a:pPr>
            <a:r>
              <a:rPr lang="en-US" sz="1800" dirty="0"/>
              <a:t>Changes in policy to make earlier and later month relevant </a:t>
            </a:r>
          </a:p>
          <a:p>
            <a:pPr lvl="1" algn="just">
              <a:buFont typeface="Wingdings" pitchFamily="2" charset="2"/>
              <a:buChar char="ü"/>
            </a:pPr>
            <a:r>
              <a:rPr lang="en-US" sz="1800" dirty="0"/>
              <a:t>Bad Debts (Two Techniques i.e. Adjusting % of Bad Debts in Last Installment or applying the stated policy ignoring bad debts and adjusting them later in the last as a single line item; like the approach adopted by ICAP Examiner for Tax Deduction at source))</a:t>
            </a:r>
          </a:p>
          <a:p>
            <a:pPr lvl="1" algn="just">
              <a:buFont typeface="Wingdings" pitchFamily="2" charset="2"/>
              <a:buChar char="ü"/>
            </a:pPr>
            <a:r>
              <a:rPr lang="en-US" sz="1800" dirty="0"/>
              <a:t>Silence means Accrual = Cash basis; paid and received in concerned month</a:t>
            </a:r>
          </a:p>
          <a:p>
            <a:pPr lvl="1" algn="just">
              <a:buFont typeface="Wingdings" pitchFamily="2" charset="2"/>
              <a:buChar char="ü"/>
            </a:pPr>
            <a:r>
              <a:rPr lang="en-US" sz="1800" dirty="0"/>
              <a:t>Basic assumption; 1 Year = 360 days, 1 month = 30 days (mention where applicable)</a:t>
            </a:r>
          </a:p>
          <a:p>
            <a:pPr lvl="1" algn="just">
              <a:buFont typeface="Wingdings" pitchFamily="2" charset="2"/>
              <a:buChar char="ü"/>
            </a:pPr>
            <a:r>
              <a:rPr lang="en-US" sz="1800" dirty="0"/>
              <a:t>All revenues and variable expenses including purchase to incur evenly throughout the year / month (unless told otherwise). Fixed expenses are assumed to incur on the last day of the period.</a:t>
            </a:r>
          </a:p>
        </p:txBody>
      </p:sp>
    </p:spTree>
    <p:extLst>
      <p:ext uri="{BB962C8B-B14F-4D97-AF65-F5344CB8AC3E}">
        <p14:creationId xmlns:p14="http://schemas.microsoft.com/office/powerpoint/2010/main" val="103398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anim calcmode="lin" valueType="num">
                                      <p:cBhvr>
                                        <p:cTn id="2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1000"/>
                                        <p:tgtEl>
                                          <p:spTgt spid="5">
                                            <p:txEl>
                                              <p:pRg st="1" end="1"/>
                                            </p:txEl>
                                          </p:spTgt>
                                        </p:tgtEl>
                                      </p:cBhvr>
                                    </p:animEffect>
                                    <p:anim calcmode="lin" valueType="num">
                                      <p:cBhvr>
                                        <p:cTn id="29"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1000"/>
                                        <p:tgtEl>
                                          <p:spTgt spid="5">
                                            <p:txEl>
                                              <p:pRg st="2" end="2"/>
                                            </p:txEl>
                                          </p:spTgt>
                                        </p:tgtEl>
                                      </p:cBhvr>
                                    </p:animEffect>
                                    <p:anim calcmode="lin" valueType="num">
                                      <p:cBhvr>
                                        <p:cTn id="36"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fade">
                                      <p:cBhvr>
                                        <p:cTn id="42" dur="1000"/>
                                        <p:tgtEl>
                                          <p:spTgt spid="5">
                                            <p:txEl>
                                              <p:pRg st="3" end="3"/>
                                            </p:txEl>
                                          </p:spTgt>
                                        </p:tgtEl>
                                      </p:cBhvr>
                                    </p:animEffect>
                                    <p:anim calcmode="lin" valueType="num">
                                      <p:cBhvr>
                                        <p:cTn id="4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Effect transition="in" filter="fade">
                                      <p:cBhvr>
                                        <p:cTn id="49" dur="1000"/>
                                        <p:tgtEl>
                                          <p:spTgt spid="5">
                                            <p:txEl>
                                              <p:pRg st="4" end="4"/>
                                            </p:txEl>
                                          </p:spTgt>
                                        </p:tgtEl>
                                      </p:cBhvr>
                                    </p:animEffect>
                                    <p:anim calcmode="lin" valueType="num">
                                      <p:cBhvr>
                                        <p:cTn id="5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xEl>
                                              <p:pRg st="5" end="5"/>
                                            </p:txEl>
                                          </p:spTgt>
                                        </p:tgtEl>
                                        <p:attrNameLst>
                                          <p:attrName>style.visibility</p:attrName>
                                        </p:attrNameLst>
                                      </p:cBhvr>
                                      <p:to>
                                        <p:strVal val="visible"/>
                                      </p:to>
                                    </p:set>
                                    <p:animEffect transition="in" filter="fade">
                                      <p:cBhvr>
                                        <p:cTn id="56" dur="1000"/>
                                        <p:tgtEl>
                                          <p:spTgt spid="5">
                                            <p:txEl>
                                              <p:pRg st="5" end="5"/>
                                            </p:txEl>
                                          </p:spTgt>
                                        </p:tgtEl>
                                      </p:cBhvr>
                                    </p:animEffect>
                                    <p:anim calcmode="lin" valueType="num">
                                      <p:cBhvr>
                                        <p:cTn id="5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animEffect transition="in" filter="fade">
                                      <p:cBhvr>
                                        <p:cTn id="63" dur="1000"/>
                                        <p:tgtEl>
                                          <p:spTgt spid="5">
                                            <p:txEl>
                                              <p:pRg st="6" end="6"/>
                                            </p:txEl>
                                          </p:spTgt>
                                        </p:tgtEl>
                                      </p:cBhvr>
                                    </p:animEffect>
                                    <p:anim calcmode="lin" valueType="num">
                                      <p:cBhvr>
                                        <p:cTn id="64"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343" y="0"/>
            <a:ext cx="7924800" cy="6096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457200" y="609600"/>
            <a:ext cx="8305800" cy="1981200"/>
          </a:xfrm>
        </p:spPr>
        <p:txBody>
          <a:bodyPr/>
          <a:lstStyle/>
          <a:p>
            <a:pPr marL="0" indent="0">
              <a:buNone/>
            </a:pPr>
            <a:r>
              <a:rPr lang="en-US" sz="1800" dirty="0"/>
              <a:t>Bad Debts % is applied on Gross Sales whereas tax deduction % is applied on Net Sales (i.e. Gross less Bad Debts)</a:t>
            </a:r>
          </a:p>
          <a:p>
            <a:pPr marL="0" indent="0">
              <a:buNone/>
            </a:pPr>
            <a:r>
              <a:rPr lang="en-US" sz="1800" dirty="0"/>
              <a:t>Policy: Maintaining Stock based on Sales (a policy generally applied on Closing Stock). The policy will actually apply to CGS. The students may be required to compute “Purchases” based on this CGS, Opening and Closing as CGS for a Trading Concern is “Opening + Purchases – Closing</a:t>
            </a:r>
            <a:r>
              <a:rPr lang="en-US" sz="1800" dirty="0" smtClean="0"/>
              <a:t>”</a:t>
            </a:r>
            <a:endParaRPr lang="en-US" sz="1800" dirty="0"/>
          </a:p>
        </p:txBody>
      </p:sp>
      <p:sp>
        <p:nvSpPr>
          <p:cNvPr id="4" name="Title 1"/>
          <p:cNvSpPr txBox="1">
            <a:spLocks/>
          </p:cNvSpPr>
          <p:nvPr/>
        </p:nvSpPr>
        <p:spPr bwMode="auto">
          <a:xfrm>
            <a:off x="446314" y="2514600"/>
            <a:ext cx="8458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a:t>EXAMPLE</a:t>
            </a:r>
            <a:endParaRPr lang="en-US" sz="2000" dirty="0"/>
          </a:p>
        </p:txBody>
      </p:sp>
      <p:graphicFrame>
        <p:nvGraphicFramePr>
          <p:cNvPr id="7" name="Content Placeholder 4"/>
          <p:cNvGraphicFramePr>
            <a:graphicFrameLocks/>
          </p:cNvGraphicFramePr>
          <p:nvPr>
            <p:extLst>
              <p:ext uri="{D42A27DB-BD31-4B8C-83A1-F6EECF244321}">
                <p14:modId xmlns:p14="http://schemas.microsoft.com/office/powerpoint/2010/main" val="412077780"/>
              </p:ext>
            </p:extLst>
          </p:nvPr>
        </p:nvGraphicFramePr>
        <p:xfrm>
          <a:off x="315230" y="3124200"/>
          <a:ext cx="8618313" cy="3116580"/>
        </p:xfrm>
        <a:graphic>
          <a:graphicData uri="http://schemas.openxmlformats.org/drawingml/2006/table">
            <a:tbl>
              <a:tblPr firstRow="1" bandRow="1">
                <a:tableStyleId>{5C22544A-7EE6-4342-B048-85BDC9FD1C3A}</a:tableStyleId>
              </a:tblPr>
              <a:tblGrid>
                <a:gridCol w="4014411"/>
                <a:gridCol w="1209588"/>
                <a:gridCol w="328171"/>
                <a:gridCol w="957016"/>
                <a:gridCol w="1133989"/>
                <a:gridCol w="975138"/>
              </a:tblGrid>
              <a:tr h="323850">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c gridSpan="5">
                  <a:txBody>
                    <a:bodyPr/>
                    <a:lstStyle/>
                    <a:p>
                      <a:pPr marL="0" marR="0" algn="ctr">
                        <a:spcBef>
                          <a:spcPts val="0"/>
                        </a:spcBef>
                        <a:spcAft>
                          <a:spcPts val="0"/>
                        </a:spcAft>
                        <a:tabLst>
                          <a:tab pos="457200" algn="l"/>
                        </a:tabLst>
                      </a:pPr>
                      <a:r>
                        <a:rPr lang="en-US" sz="1800" b="1">
                          <a:effectLst/>
                          <a:latin typeface="Times New Roman"/>
                          <a:ea typeface="Times New Roman"/>
                          <a:cs typeface="Arial"/>
                        </a:rPr>
                        <a:t>------------ Rs. in million ------------</a:t>
                      </a:r>
                      <a:endParaRPr lang="en-US" sz="1800">
                        <a:effectLst/>
                        <a:latin typeface="Times New Roman"/>
                        <a:ea typeface="Times New Roman"/>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23850">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c gridSpan="2">
                  <a:txBody>
                    <a:bodyPr/>
                    <a:lstStyle/>
                    <a:p>
                      <a:pPr marL="0" marR="0" algn="ctr">
                        <a:spcBef>
                          <a:spcPts val="0"/>
                        </a:spcBef>
                        <a:spcAft>
                          <a:spcPts val="0"/>
                        </a:spcAft>
                        <a:tabLst>
                          <a:tab pos="457200" algn="l"/>
                        </a:tabLst>
                      </a:pPr>
                      <a:r>
                        <a:rPr lang="en-US" sz="1800" b="1">
                          <a:effectLst/>
                          <a:latin typeface="Times New Roman"/>
                          <a:ea typeface="Times New Roman"/>
                          <a:cs typeface="Arial"/>
                        </a:rPr>
                        <a:t>Dec</a:t>
                      </a:r>
                      <a:endParaRPr lang="en-US" sz="1800">
                        <a:effectLst/>
                        <a:latin typeface="Times New Roman"/>
                        <a:ea typeface="Times New Roman"/>
                        <a:cs typeface="Arial"/>
                      </a:endParaRPr>
                    </a:p>
                  </a:txBody>
                  <a:tcPr marL="68580" marR="68580" marT="0" marB="0"/>
                </a:tc>
                <a:tc hMerge="1">
                  <a:txBody>
                    <a:bodyPr/>
                    <a:lstStyle/>
                    <a:p>
                      <a:pPr marL="0" marR="0" algn="ctr">
                        <a:spcBef>
                          <a:spcPts val="0"/>
                        </a:spcBef>
                        <a:spcAft>
                          <a:spcPts val="0"/>
                        </a:spcAft>
                        <a:tabLst>
                          <a:tab pos="457200" algn="l"/>
                        </a:tabLst>
                      </a:pP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dirty="0">
                          <a:effectLst/>
                          <a:latin typeface="Times New Roman"/>
                          <a:ea typeface="Times New Roman"/>
                          <a:cs typeface="Arial"/>
                        </a:rPr>
                        <a:t>Jan</a:t>
                      </a:r>
                      <a:endParaRPr lang="en-US" sz="1800" dirty="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Feb</a:t>
                      </a: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Mar</a:t>
                      </a:r>
                      <a:endParaRPr lang="en-US" sz="1800">
                        <a:effectLst/>
                        <a:latin typeface="Times New Roman"/>
                        <a:ea typeface="Times New Roman"/>
                        <a:cs typeface="Arial"/>
                      </a:endParaRPr>
                    </a:p>
                  </a:txBody>
                  <a:tcPr marL="68580" marR="68580" marT="0" marB="0"/>
                </a:tc>
              </a:tr>
              <a:tr h="242888">
                <a:tc>
                  <a:txBody>
                    <a:bodyPr/>
                    <a:lstStyle/>
                    <a:p>
                      <a:pPr marL="0" marR="0">
                        <a:spcBef>
                          <a:spcPts val="0"/>
                        </a:spcBef>
                        <a:spcAft>
                          <a:spcPts val="0"/>
                        </a:spcAft>
                        <a:tabLst>
                          <a:tab pos="3188970" algn="r"/>
                        </a:tabLst>
                      </a:pPr>
                      <a:r>
                        <a:rPr lang="en-US" sz="1800">
                          <a:effectLst/>
                          <a:latin typeface="Times New Roman"/>
                          <a:ea typeface="Times New Roman"/>
                          <a:cs typeface="Arial"/>
                        </a:rPr>
                        <a:t>Sales	(A)</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x</a:t>
                      </a:r>
                    </a:p>
                  </a:txBody>
                  <a:tcPr marL="68580" marR="68580" marT="0" marB="0"/>
                </a:tc>
                <a:tc hMerge="1">
                  <a:txBody>
                    <a:bodyPr/>
                    <a:lstStyle/>
                    <a:p>
                      <a:pPr marL="0" marR="0" algn="ctr">
                        <a:spcBef>
                          <a:spcPts val="0"/>
                        </a:spcBef>
                        <a:spcAft>
                          <a:spcPts val="0"/>
                        </a:spcAft>
                        <a:tabLst>
                          <a:tab pos="457200" algn="l"/>
                        </a:tabLst>
                      </a:pP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800</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900</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750</a:t>
                      </a:r>
                    </a:p>
                  </a:txBody>
                  <a:tcPr marL="68580" marR="68580" marT="0" marB="0"/>
                </a:tc>
              </a:tr>
              <a:tr h="242888">
                <a:tc>
                  <a:txBody>
                    <a:bodyPr/>
                    <a:lstStyle/>
                    <a:p>
                      <a:pPr marL="0" marR="0">
                        <a:spcBef>
                          <a:spcPts val="0"/>
                        </a:spcBef>
                        <a:spcAft>
                          <a:spcPts val="0"/>
                        </a:spcAft>
                        <a:tabLst>
                          <a:tab pos="2292350" algn="r"/>
                        </a:tabLst>
                      </a:pPr>
                      <a:r>
                        <a:rPr lang="en-US" sz="1800">
                          <a:effectLst/>
                          <a:latin typeface="Times New Roman"/>
                          <a:ea typeface="Times New Roman"/>
                          <a:cs typeface="Arial"/>
                        </a:rPr>
                        <a:t>GP Rate is </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20% on Sales</a:t>
                      </a:r>
                    </a:p>
                  </a:txBody>
                  <a:tcPr marL="68580" marR="68580" marT="0" marB="0"/>
                </a:tc>
                <a:tc hMerge="1">
                  <a:txBody>
                    <a:bodyPr/>
                    <a:lstStyle/>
                    <a:p>
                      <a:pPr marL="0" marR="0" algn="ctr">
                        <a:spcBef>
                          <a:spcPts val="0"/>
                        </a:spcBef>
                        <a:spcAft>
                          <a:spcPts val="0"/>
                        </a:spcAft>
                        <a:tabLst>
                          <a:tab pos="457200" algn="l"/>
                        </a:tabLst>
                      </a:pP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r>
              <a:tr h="242888">
                <a:tc>
                  <a:txBody>
                    <a:bodyPr/>
                    <a:lstStyle/>
                    <a:p>
                      <a:pPr marL="0" marR="0">
                        <a:spcBef>
                          <a:spcPts val="0"/>
                        </a:spcBef>
                        <a:spcAft>
                          <a:spcPts val="0"/>
                        </a:spcAft>
                        <a:tabLst>
                          <a:tab pos="2292350" algn="r"/>
                        </a:tabLst>
                      </a:pPr>
                      <a:r>
                        <a:rPr lang="en-US" sz="1800">
                          <a:effectLst/>
                          <a:latin typeface="Times New Roman"/>
                          <a:ea typeface="Times New Roman"/>
                          <a:cs typeface="Arial"/>
                        </a:rPr>
                        <a:t>Closing Stock Policy</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60% of next month sales</a:t>
                      </a:r>
                    </a:p>
                  </a:txBody>
                  <a:tcPr marL="68580" marR="68580" marT="0" marB="0"/>
                </a:tc>
                <a:tc hMerge="1">
                  <a:txBody>
                    <a:bodyPr/>
                    <a:lstStyle/>
                    <a:p>
                      <a:pPr marL="0" marR="0" algn="ctr">
                        <a:spcBef>
                          <a:spcPts val="0"/>
                        </a:spcBef>
                        <a:spcAft>
                          <a:spcPts val="0"/>
                        </a:spcAft>
                        <a:tabLst>
                          <a:tab pos="457200" algn="l"/>
                        </a:tabLst>
                      </a:pP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800" b="1">
                          <a:effectLst/>
                          <a:latin typeface="Times New Roman"/>
                          <a:ea typeface="Times New Roman"/>
                          <a:cs typeface="Arial"/>
                        </a:rPr>
                        <a:t> </a:t>
                      </a:r>
                      <a:endParaRPr lang="en-US" sz="1800">
                        <a:effectLst/>
                        <a:latin typeface="Times New Roman"/>
                        <a:ea typeface="Times New Roman"/>
                        <a:cs typeface="Arial"/>
                      </a:endParaRPr>
                    </a:p>
                  </a:txBody>
                  <a:tcPr marL="68580" marR="68580" marT="0" marB="0"/>
                </a:tc>
              </a:tr>
              <a:tr h="242888">
                <a:tc gridSpan="6">
                  <a:txBody>
                    <a:bodyPr/>
                    <a:lstStyle/>
                    <a:p>
                      <a:pPr marL="0" marR="0">
                        <a:spcBef>
                          <a:spcPts val="0"/>
                        </a:spcBef>
                        <a:spcAft>
                          <a:spcPts val="0"/>
                        </a:spcAft>
                        <a:tabLst>
                          <a:tab pos="457200" algn="l"/>
                        </a:tabLst>
                      </a:pPr>
                      <a:r>
                        <a:rPr lang="en-US" sz="1800">
                          <a:effectLst/>
                          <a:latin typeface="Times New Roman"/>
                          <a:ea typeface="Times New Roman"/>
                          <a:cs typeface="Arial"/>
                        </a:rPr>
                        <a:t>Closing Stock , Opening Stock &amp; Purchases would be computed as follows:</a:t>
                      </a: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2888">
                <a:tc>
                  <a:txBody>
                    <a:bodyPr/>
                    <a:lstStyle/>
                    <a:p>
                      <a:pPr marL="0" marR="0">
                        <a:spcBef>
                          <a:spcPts val="0"/>
                        </a:spcBef>
                        <a:spcAft>
                          <a:spcPts val="0"/>
                        </a:spcAft>
                        <a:tabLst>
                          <a:tab pos="2292350" algn="r"/>
                        </a:tabLst>
                      </a:pPr>
                      <a:r>
                        <a:rPr lang="en-US" sz="1800">
                          <a:effectLst/>
                          <a:latin typeface="Times New Roman"/>
                          <a:ea typeface="Times New Roman"/>
                          <a:cs typeface="Arial"/>
                        </a:rPr>
                        <a:t>CGS (B) (A x 80%)</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x</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640</a:t>
                      </a:r>
                    </a:p>
                  </a:txBody>
                  <a:tcPr marL="68580" marR="68580" marT="0" marB="0"/>
                </a:tc>
                <a:tc hMerge="1">
                  <a:txBody>
                    <a:bodyPr/>
                    <a:lstStyle/>
                    <a:p>
                      <a:endParaRPr lang="en-US"/>
                    </a:p>
                  </a:txBody>
                  <a:tcPr/>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720</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600</a:t>
                      </a:r>
                    </a:p>
                  </a:txBody>
                  <a:tcPr marL="68580" marR="68580" marT="0" marB="0"/>
                </a:tc>
              </a:tr>
              <a:tr h="242888">
                <a:tc>
                  <a:txBody>
                    <a:bodyPr/>
                    <a:lstStyle/>
                    <a:p>
                      <a:pPr marL="0" marR="0">
                        <a:spcBef>
                          <a:spcPts val="0"/>
                        </a:spcBef>
                        <a:spcAft>
                          <a:spcPts val="0"/>
                        </a:spcAft>
                        <a:tabLst>
                          <a:tab pos="2292350" algn="r"/>
                        </a:tabLst>
                      </a:pPr>
                      <a:r>
                        <a:rPr lang="en-US" sz="1800">
                          <a:effectLst/>
                          <a:latin typeface="Times New Roman"/>
                          <a:ea typeface="Times New Roman"/>
                          <a:cs typeface="Arial"/>
                        </a:rPr>
                        <a:t>Closing Stock (C) (next)</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384</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432</a:t>
                      </a:r>
                    </a:p>
                  </a:txBody>
                  <a:tcPr marL="68580" marR="68580" marT="0" marB="0"/>
                </a:tc>
                <a:tc hMerge="1">
                  <a:txBody>
                    <a:bodyPr/>
                    <a:lstStyle/>
                    <a:p>
                      <a:endParaRPr lang="en-US"/>
                    </a:p>
                  </a:txBody>
                  <a:tcPr/>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360</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X</a:t>
                      </a:r>
                    </a:p>
                  </a:txBody>
                  <a:tcPr marL="68580" marR="68580" marT="0" marB="0"/>
                </a:tc>
              </a:tr>
              <a:tr h="242888">
                <a:tc>
                  <a:txBody>
                    <a:bodyPr/>
                    <a:lstStyle/>
                    <a:p>
                      <a:pPr marL="0" marR="0">
                        <a:spcBef>
                          <a:spcPts val="0"/>
                        </a:spcBef>
                        <a:spcAft>
                          <a:spcPts val="0"/>
                        </a:spcAft>
                        <a:tabLst>
                          <a:tab pos="2292350" algn="r"/>
                        </a:tabLst>
                      </a:pPr>
                      <a:r>
                        <a:rPr lang="en-US" sz="1800">
                          <a:effectLst/>
                          <a:latin typeface="Times New Roman"/>
                          <a:ea typeface="Times New Roman"/>
                          <a:cs typeface="Arial"/>
                        </a:rPr>
                        <a:t>Opening Stock (O)</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384</a:t>
                      </a:r>
                    </a:p>
                  </a:txBody>
                  <a:tcPr marL="68580" marR="68580" marT="0" marB="0"/>
                </a:tc>
                <a:tc hMerge="1">
                  <a:txBody>
                    <a:bodyPr/>
                    <a:lstStyle/>
                    <a:p>
                      <a:endParaRPr lang="en-US"/>
                    </a:p>
                  </a:txBody>
                  <a:tcPr/>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432</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360</a:t>
                      </a:r>
                    </a:p>
                  </a:txBody>
                  <a:tcPr marL="68580" marR="68580" marT="0" marB="0"/>
                </a:tc>
              </a:tr>
              <a:tr h="242888">
                <a:tc>
                  <a:txBody>
                    <a:bodyPr/>
                    <a:lstStyle/>
                    <a:p>
                      <a:pPr marL="0" marR="0">
                        <a:spcBef>
                          <a:spcPts val="0"/>
                        </a:spcBef>
                        <a:spcAft>
                          <a:spcPts val="0"/>
                        </a:spcAft>
                        <a:tabLst>
                          <a:tab pos="2292350" algn="r"/>
                        </a:tabLst>
                      </a:pPr>
                      <a:r>
                        <a:rPr lang="en-US" sz="1800">
                          <a:effectLst/>
                          <a:latin typeface="Times New Roman"/>
                          <a:ea typeface="Times New Roman"/>
                          <a:cs typeface="Arial"/>
                        </a:rPr>
                        <a:t>Purchases (B + C – D)</a:t>
                      </a:r>
                    </a:p>
                  </a:txBody>
                  <a:tcPr marL="68580" marR="68580" marT="0" marB="0"/>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x</a:t>
                      </a:r>
                    </a:p>
                  </a:txBody>
                  <a:tcPr marL="68580" marR="68580" marT="0" marB="0"/>
                </a:tc>
                <a:tc gridSpan="2">
                  <a:txBody>
                    <a:bodyPr/>
                    <a:lstStyle/>
                    <a:p>
                      <a:pPr marL="0" marR="0" algn="ctr">
                        <a:spcBef>
                          <a:spcPts val="0"/>
                        </a:spcBef>
                        <a:spcAft>
                          <a:spcPts val="0"/>
                        </a:spcAft>
                        <a:tabLst>
                          <a:tab pos="457200" algn="l"/>
                        </a:tabLst>
                      </a:pPr>
                      <a:r>
                        <a:rPr lang="en-US" sz="1800">
                          <a:effectLst/>
                          <a:latin typeface="Times New Roman"/>
                          <a:ea typeface="Times New Roman"/>
                          <a:cs typeface="Arial"/>
                        </a:rPr>
                        <a:t>688</a:t>
                      </a:r>
                    </a:p>
                  </a:txBody>
                  <a:tcPr marL="68580" marR="68580" marT="0" marB="0"/>
                </a:tc>
                <a:tc hMerge="1">
                  <a:txBody>
                    <a:bodyPr/>
                    <a:lstStyle/>
                    <a:p>
                      <a:endParaRPr lang="en-US"/>
                    </a:p>
                  </a:txBody>
                  <a:tcPr/>
                </a:tc>
                <a:tc>
                  <a:txBody>
                    <a:bodyPr/>
                    <a:lstStyle/>
                    <a:p>
                      <a:pPr marL="0" marR="0" algn="ctr">
                        <a:spcBef>
                          <a:spcPts val="0"/>
                        </a:spcBef>
                        <a:spcAft>
                          <a:spcPts val="0"/>
                        </a:spcAft>
                        <a:tabLst>
                          <a:tab pos="457200" algn="l"/>
                        </a:tabLst>
                      </a:pPr>
                      <a:r>
                        <a:rPr lang="en-US" sz="1800">
                          <a:effectLst/>
                          <a:latin typeface="Times New Roman"/>
                          <a:ea typeface="Times New Roman"/>
                          <a:cs typeface="Arial"/>
                        </a:rPr>
                        <a:t>648</a:t>
                      </a:r>
                    </a:p>
                  </a:txBody>
                  <a:tcPr marL="68580" marR="68580" marT="0" marB="0"/>
                </a:tc>
                <a:tc>
                  <a:txBody>
                    <a:bodyPr/>
                    <a:lstStyle/>
                    <a:p>
                      <a:pPr marL="0" marR="0" algn="ctr">
                        <a:spcBef>
                          <a:spcPts val="0"/>
                        </a:spcBef>
                        <a:spcAft>
                          <a:spcPts val="0"/>
                        </a:spcAft>
                        <a:tabLst>
                          <a:tab pos="457200" algn="l"/>
                        </a:tabLst>
                      </a:pPr>
                      <a:r>
                        <a:rPr lang="en-US" sz="1800" dirty="0">
                          <a:effectLst/>
                          <a:latin typeface="Times New Roman"/>
                          <a:ea typeface="Times New Roman"/>
                          <a:cs typeface="Arial"/>
                        </a:rPr>
                        <a:t>X</a:t>
                      </a:r>
                    </a:p>
                  </a:txBody>
                  <a:tcPr marL="68580" marR="68580" marT="0" marB="0"/>
                </a:tc>
              </a:tr>
            </a:tbl>
          </a:graphicData>
        </a:graphic>
      </p:graphicFrame>
    </p:spTree>
    <p:extLst>
      <p:ext uri="{BB962C8B-B14F-4D97-AF65-F5344CB8AC3E}">
        <p14:creationId xmlns:p14="http://schemas.microsoft.com/office/powerpoint/2010/main" val="323562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3829" y="780143"/>
            <a:ext cx="8382000" cy="609600"/>
          </a:xfrm>
        </p:spPr>
        <p:txBody>
          <a:bodyPr/>
          <a:lstStyle/>
          <a:p>
            <a:pPr marL="0" indent="0">
              <a:buNone/>
            </a:pPr>
            <a:r>
              <a:rPr lang="en-US" sz="1800" dirty="0"/>
              <a:t>45 Days Credit Policy means “Half Receipt in next month and half in further next” (Based on the assumption that sales / billing is evenly spread throughout a period)</a:t>
            </a:r>
          </a:p>
          <a:p>
            <a:endParaRPr lang="en-US" sz="2800" dirty="0"/>
          </a:p>
        </p:txBody>
      </p:sp>
      <p:sp>
        <p:nvSpPr>
          <p:cNvPr id="4" name="Title 1"/>
          <p:cNvSpPr txBox="1">
            <a:spLocks/>
          </p:cNvSpPr>
          <p:nvPr/>
        </p:nvSpPr>
        <p:spPr bwMode="auto">
          <a:xfrm>
            <a:off x="468086" y="2438400"/>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dirty="0" smtClean="0"/>
              <a:t/>
            </a:r>
            <a:br>
              <a:rPr lang="en-US" dirty="0" smtClean="0"/>
            </a:br>
            <a:endParaRPr lang="en-US" dirty="0"/>
          </a:p>
        </p:txBody>
      </p:sp>
      <p:sp>
        <p:nvSpPr>
          <p:cNvPr id="5" name="Title 1"/>
          <p:cNvSpPr txBox="1">
            <a:spLocks/>
          </p:cNvSpPr>
          <p:nvPr/>
        </p:nvSpPr>
        <p:spPr bwMode="auto">
          <a:xfrm>
            <a:off x="304800" y="304800"/>
            <a:ext cx="6316662"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smtClean="0"/>
              <a:t>KEY POINT</a:t>
            </a:r>
            <a:endParaRPr lang="en-US" sz="2000" dirty="0"/>
          </a:p>
        </p:txBody>
      </p:sp>
      <p:sp>
        <p:nvSpPr>
          <p:cNvPr id="6" name="Content Placeholder 2"/>
          <p:cNvSpPr txBox="1">
            <a:spLocks/>
          </p:cNvSpPr>
          <p:nvPr/>
        </p:nvSpPr>
        <p:spPr bwMode="auto">
          <a:xfrm>
            <a:off x="152400" y="5715000"/>
            <a:ext cx="8382000" cy="91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800" b="1" u="sng" dirty="0"/>
              <a:t>Flexed Budget:</a:t>
            </a:r>
            <a:r>
              <a:rPr lang="en-US" sz="1800" dirty="0"/>
              <a:t> A budget prepared for actual activity level.</a:t>
            </a:r>
            <a:br>
              <a:rPr lang="en-US" sz="1800" dirty="0"/>
            </a:br>
            <a:endParaRPr lang="en-US" sz="1800" dirty="0"/>
          </a:p>
          <a:p>
            <a:pPr marL="0" indent="0">
              <a:buNone/>
            </a:pPr>
            <a:r>
              <a:rPr lang="en-US" sz="1800" b="1" u="sng" dirty="0"/>
              <a:t>Variance</a:t>
            </a:r>
            <a:r>
              <a:rPr lang="en-US" sz="1800" b="1" dirty="0"/>
              <a:t>:</a:t>
            </a:r>
            <a:r>
              <a:rPr lang="en-US" sz="1800" dirty="0"/>
              <a:t> Variance is the difference between Flexed Budget and Actual.</a:t>
            </a:r>
          </a:p>
        </p:txBody>
      </p:sp>
      <p:sp>
        <p:nvSpPr>
          <p:cNvPr id="7" name="Title 1"/>
          <p:cNvSpPr txBox="1">
            <a:spLocks/>
          </p:cNvSpPr>
          <p:nvPr/>
        </p:nvSpPr>
        <p:spPr bwMode="auto">
          <a:xfrm>
            <a:off x="304800" y="1738087"/>
            <a:ext cx="8229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000" b="1" dirty="0"/>
              <a:t>EXAMPLE</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1538521281"/>
              </p:ext>
            </p:extLst>
          </p:nvPr>
        </p:nvGraphicFramePr>
        <p:xfrm>
          <a:off x="341086" y="2195287"/>
          <a:ext cx="8294916" cy="3371428"/>
        </p:xfrm>
        <a:graphic>
          <a:graphicData uri="http://schemas.openxmlformats.org/drawingml/2006/table">
            <a:tbl>
              <a:tblPr firstRow="1" bandRow="1">
                <a:tableStyleId>{5C22544A-7EE6-4342-B048-85BDC9FD1C3A}</a:tableStyleId>
              </a:tblPr>
              <a:tblGrid>
                <a:gridCol w="4256316"/>
                <a:gridCol w="762000"/>
                <a:gridCol w="838200"/>
                <a:gridCol w="838200"/>
                <a:gridCol w="838200"/>
                <a:gridCol w="762000"/>
              </a:tblGrid>
              <a:tr h="197838">
                <a:tc rowSpan="2">
                  <a:txBody>
                    <a:bodyPr/>
                    <a:lstStyle/>
                    <a:p>
                      <a:pPr marL="0" marR="0">
                        <a:spcBef>
                          <a:spcPts val="0"/>
                        </a:spcBef>
                        <a:spcAft>
                          <a:spcPts val="0"/>
                        </a:spcAft>
                        <a:tabLst>
                          <a:tab pos="3188970" algn="r"/>
                        </a:tabLst>
                      </a:pPr>
                      <a:r>
                        <a:rPr lang="en-US" sz="1900" dirty="0">
                          <a:effectLst/>
                          <a:latin typeface="+mj-lt"/>
                          <a:ea typeface="Times New Roman"/>
                          <a:cs typeface="Arial"/>
                        </a:rPr>
                        <a:t> </a:t>
                      </a:r>
                    </a:p>
                  </a:txBody>
                  <a:tcPr marL="68580" marR="68580" marT="0" marB="0"/>
                </a:tc>
                <a:tc gridSpan="5">
                  <a:txBody>
                    <a:bodyPr/>
                    <a:lstStyle/>
                    <a:p>
                      <a:pPr marL="0" marR="0" algn="ctr">
                        <a:spcBef>
                          <a:spcPts val="0"/>
                        </a:spcBef>
                        <a:spcAft>
                          <a:spcPts val="0"/>
                        </a:spcAft>
                        <a:tabLst>
                          <a:tab pos="457200" algn="l"/>
                        </a:tabLst>
                      </a:pPr>
                      <a:r>
                        <a:rPr lang="en-US" sz="1900" b="1">
                          <a:effectLst/>
                          <a:latin typeface="+mj-lt"/>
                          <a:ea typeface="Times New Roman"/>
                          <a:cs typeface="Arial"/>
                        </a:rPr>
                        <a:t>------------ Rs. in ‘000’ ------------</a:t>
                      </a:r>
                      <a:endParaRPr lang="en-US" sz="1900">
                        <a:effectLst/>
                        <a:latin typeface="+mj-lt"/>
                        <a:ea typeface="Times New Roman"/>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7838">
                <a:tc vMerge="1">
                  <a:txBody>
                    <a:bodyPr/>
                    <a:lstStyle/>
                    <a:p>
                      <a:endParaRPr lang="en-US"/>
                    </a:p>
                  </a:txBody>
                  <a:tcPr/>
                </a:tc>
                <a:tc>
                  <a:txBody>
                    <a:bodyPr/>
                    <a:lstStyle/>
                    <a:p>
                      <a:pPr marL="0" marR="0" algn="ctr">
                        <a:spcBef>
                          <a:spcPts val="0"/>
                        </a:spcBef>
                        <a:spcAft>
                          <a:spcPts val="0"/>
                        </a:spcAft>
                        <a:tabLst>
                          <a:tab pos="457200" algn="l"/>
                        </a:tabLst>
                      </a:pPr>
                      <a:r>
                        <a:rPr lang="en-US" sz="1900" b="1">
                          <a:effectLst/>
                          <a:latin typeface="+mj-lt"/>
                          <a:ea typeface="Times New Roman"/>
                          <a:cs typeface="Arial"/>
                        </a:rPr>
                        <a:t>Jan</a:t>
                      </a:r>
                      <a:endParaRPr lang="en-US" sz="19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900" b="1">
                          <a:effectLst/>
                          <a:latin typeface="+mj-lt"/>
                          <a:ea typeface="Times New Roman"/>
                          <a:cs typeface="Arial"/>
                        </a:rPr>
                        <a:t>Feb</a:t>
                      </a:r>
                      <a:endParaRPr lang="en-US" sz="19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900" b="1">
                          <a:effectLst/>
                          <a:latin typeface="+mj-lt"/>
                          <a:ea typeface="Times New Roman"/>
                          <a:cs typeface="Arial"/>
                        </a:rPr>
                        <a:t>Mar</a:t>
                      </a:r>
                      <a:endParaRPr lang="en-US" sz="19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900" b="1">
                          <a:effectLst/>
                          <a:latin typeface="+mj-lt"/>
                          <a:ea typeface="Times New Roman"/>
                          <a:cs typeface="Arial"/>
                        </a:rPr>
                        <a:t>Apr</a:t>
                      </a:r>
                      <a:endParaRPr lang="en-US" sz="190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900" b="1">
                          <a:effectLst/>
                          <a:latin typeface="+mj-lt"/>
                          <a:ea typeface="Times New Roman"/>
                          <a:cs typeface="Arial"/>
                        </a:rPr>
                        <a:t>May</a:t>
                      </a:r>
                      <a:endParaRPr lang="en-US" sz="1900">
                        <a:effectLst/>
                        <a:latin typeface="+mj-lt"/>
                        <a:ea typeface="Times New Roman"/>
                        <a:cs typeface="Arial"/>
                      </a:endParaRPr>
                    </a:p>
                  </a:txBody>
                  <a:tcPr marL="68580" marR="68580" marT="0" marB="0"/>
                </a:tc>
              </a:tr>
              <a:tr h="197838">
                <a:tc>
                  <a:txBody>
                    <a:bodyPr/>
                    <a:lstStyle/>
                    <a:p>
                      <a:pPr marL="0" marR="0">
                        <a:spcBef>
                          <a:spcPts val="0"/>
                        </a:spcBef>
                        <a:spcAft>
                          <a:spcPts val="0"/>
                        </a:spcAft>
                        <a:tabLst>
                          <a:tab pos="3188970" algn="r"/>
                        </a:tabLst>
                      </a:pPr>
                      <a:r>
                        <a:rPr lang="en-US" sz="1900">
                          <a:effectLst/>
                          <a:latin typeface="+mj-lt"/>
                          <a:ea typeface="Times New Roman"/>
                          <a:cs typeface="Arial"/>
                        </a:rPr>
                        <a:t>Sales</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24</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30</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36</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42</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48</a:t>
                      </a:r>
                    </a:p>
                  </a:txBody>
                  <a:tcPr marL="68580" marR="68580" marT="0" marB="0"/>
                </a:tc>
              </a:tr>
              <a:tr h="593513">
                <a:tc>
                  <a:txBody>
                    <a:bodyPr/>
                    <a:lstStyle/>
                    <a:p>
                      <a:pPr marL="0" marR="0">
                        <a:spcBef>
                          <a:spcPts val="0"/>
                        </a:spcBef>
                        <a:spcAft>
                          <a:spcPts val="0"/>
                        </a:spcAft>
                        <a:tabLst>
                          <a:tab pos="3188970" algn="r"/>
                        </a:tabLst>
                      </a:pPr>
                      <a:r>
                        <a:rPr lang="en-US" sz="1900">
                          <a:effectLst/>
                          <a:latin typeface="+mj-lt"/>
                          <a:ea typeface="Times New Roman"/>
                          <a:cs typeface="Arial"/>
                        </a:rPr>
                        <a:t>Credit Policy 45 days</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r>
              <a:tr h="722207">
                <a:tc>
                  <a:txBody>
                    <a:bodyPr/>
                    <a:lstStyle/>
                    <a:p>
                      <a:pPr marL="0" marR="0">
                        <a:spcBef>
                          <a:spcPts val="0"/>
                        </a:spcBef>
                        <a:spcAft>
                          <a:spcPts val="0"/>
                        </a:spcAft>
                        <a:tabLst>
                          <a:tab pos="3188970" algn="r"/>
                        </a:tabLst>
                      </a:pPr>
                      <a:r>
                        <a:rPr lang="en-US" sz="1900" b="1" i="1" dirty="0">
                          <a:effectLst/>
                          <a:latin typeface="+mj-lt"/>
                          <a:ea typeface="Times New Roman"/>
                          <a:cs typeface="Arial"/>
                        </a:rPr>
                        <a:t>Receipts for above would be as follows.</a:t>
                      </a:r>
                      <a:endParaRPr lang="en-US" sz="1900" dirty="0">
                        <a:effectLst/>
                        <a:latin typeface="+mj-lt"/>
                        <a:ea typeface="Times New Roman"/>
                        <a:cs typeface="Arial"/>
                      </a:endParaRP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a:t>
                      </a:r>
                    </a:p>
                  </a:txBody>
                  <a:tcPr marL="68580" marR="68580" marT="0" marB="0"/>
                </a:tc>
              </a:tr>
              <a:tr h="395676">
                <a:tc>
                  <a:txBody>
                    <a:bodyPr/>
                    <a:lstStyle/>
                    <a:p>
                      <a:pPr marL="0" marR="0">
                        <a:spcBef>
                          <a:spcPts val="0"/>
                        </a:spcBef>
                        <a:spcAft>
                          <a:spcPts val="0"/>
                        </a:spcAft>
                        <a:tabLst>
                          <a:tab pos="3188970" algn="r"/>
                        </a:tabLst>
                      </a:pPr>
                      <a:r>
                        <a:rPr lang="en-US" sz="1900" dirty="0">
                          <a:effectLst/>
                          <a:latin typeface="+mj-lt"/>
                          <a:ea typeface="Times New Roman"/>
                          <a:cs typeface="Arial"/>
                        </a:rPr>
                        <a:t>Jan Sales</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12</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12</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r>
              <a:tr h="395676">
                <a:tc>
                  <a:txBody>
                    <a:bodyPr/>
                    <a:lstStyle/>
                    <a:p>
                      <a:pPr marL="0" marR="0">
                        <a:spcBef>
                          <a:spcPts val="0"/>
                        </a:spcBef>
                        <a:spcAft>
                          <a:spcPts val="0"/>
                        </a:spcAft>
                        <a:tabLst>
                          <a:tab pos="3188970" algn="r"/>
                        </a:tabLst>
                      </a:pPr>
                      <a:r>
                        <a:rPr lang="en-US" sz="1900" dirty="0">
                          <a:effectLst/>
                          <a:latin typeface="+mj-lt"/>
                          <a:ea typeface="Times New Roman"/>
                          <a:cs typeface="Arial"/>
                        </a:rPr>
                        <a:t>Feb Sales</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15</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15</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r>
              <a:tr h="395676">
                <a:tc>
                  <a:txBody>
                    <a:bodyPr/>
                    <a:lstStyle/>
                    <a:p>
                      <a:pPr marL="0" marR="0">
                        <a:spcBef>
                          <a:spcPts val="0"/>
                        </a:spcBef>
                        <a:spcAft>
                          <a:spcPts val="0"/>
                        </a:spcAft>
                        <a:tabLst>
                          <a:tab pos="3188970" algn="r"/>
                        </a:tabLst>
                      </a:pPr>
                      <a:r>
                        <a:rPr lang="en-US" sz="1900">
                          <a:effectLst/>
                          <a:latin typeface="+mj-lt"/>
                          <a:ea typeface="Times New Roman"/>
                          <a:cs typeface="Arial"/>
                        </a:rPr>
                        <a:t>March Sales</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a:effectLst/>
                          <a:latin typeface="+mj-lt"/>
                          <a:ea typeface="Times New Roman"/>
                          <a:cs typeface="Arial"/>
                        </a:rPr>
                        <a:t>-</a:t>
                      </a: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18</a:t>
                      </a:r>
                    </a:p>
                  </a:txBody>
                  <a:tcPr marL="68580" marR="68580" marT="0" marB="0"/>
                </a:tc>
                <a:tc>
                  <a:txBody>
                    <a:bodyPr/>
                    <a:lstStyle/>
                    <a:p>
                      <a:pPr marL="0" marR="0" algn="ctr">
                        <a:spcBef>
                          <a:spcPts val="0"/>
                        </a:spcBef>
                        <a:spcAft>
                          <a:spcPts val="0"/>
                        </a:spcAft>
                        <a:tabLst>
                          <a:tab pos="457200" algn="l"/>
                        </a:tabLst>
                      </a:pPr>
                      <a:r>
                        <a:rPr lang="en-US" sz="1900" dirty="0">
                          <a:effectLst/>
                          <a:latin typeface="+mj-lt"/>
                          <a:ea typeface="Times New Roman"/>
                          <a:cs typeface="Arial"/>
                        </a:rPr>
                        <a:t>18</a:t>
                      </a:r>
                    </a:p>
                  </a:txBody>
                  <a:tcPr marL="68580" marR="68580" marT="0" marB="0"/>
                </a:tc>
              </a:tr>
            </a:tbl>
          </a:graphicData>
        </a:graphic>
      </p:graphicFrame>
    </p:spTree>
    <p:extLst>
      <p:ext uri="{BB962C8B-B14F-4D97-AF65-F5344CB8AC3E}">
        <p14:creationId xmlns:p14="http://schemas.microsoft.com/office/powerpoint/2010/main" val="3165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1000"/>
                                        <p:tgtEl>
                                          <p:spTgt spid="6">
                                            <p:txEl>
                                              <p:pRg st="0" end="0"/>
                                            </p:txEl>
                                          </p:spTgt>
                                        </p:tgtEl>
                                      </p:cBhvr>
                                    </p:animEffect>
                                    <p:anim calcmode="lin" valueType="num">
                                      <p:cBhvr>
                                        <p:cTn id="2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1000"/>
                                        <p:tgtEl>
                                          <p:spTgt spid="6">
                                            <p:txEl>
                                              <p:pRg st="1" end="1"/>
                                            </p:txEl>
                                          </p:spTgt>
                                        </p:tgtEl>
                                      </p:cBhvr>
                                    </p:animEffect>
                                    <p:anim calcmode="lin" valueType="num">
                                      <p:cBhvr>
                                        <p:cTn id="3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8077200" cy="715962"/>
          </a:xfrm>
        </p:spPr>
        <p:txBody>
          <a:bodyPr/>
          <a:lstStyle/>
          <a:p>
            <a:r>
              <a:rPr lang="en-US" sz="2000" b="1" u="sng" dirty="0"/>
              <a:t>STANDARD </a:t>
            </a:r>
            <a:r>
              <a:rPr lang="en-US" sz="2000" b="1" u="sng" dirty="0" smtClean="0"/>
              <a:t>COSTING</a:t>
            </a:r>
            <a:endParaRPr lang="en-US" dirty="0"/>
          </a:p>
        </p:txBody>
      </p:sp>
      <p:sp>
        <p:nvSpPr>
          <p:cNvPr id="3" name="Content Placeholder 2"/>
          <p:cNvSpPr>
            <a:spLocks noGrp="1"/>
          </p:cNvSpPr>
          <p:nvPr>
            <p:ph idx="1"/>
          </p:nvPr>
        </p:nvSpPr>
        <p:spPr>
          <a:xfrm>
            <a:off x="609600" y="3886200"/>
            <a:ext cx="8077200" cy="2514600"/>
          </a:xfrm>
        </p:spPr>
        <p:txBody>
          <a:bodyPr/>
          <a:lstStyle/>
          <a:p>
            <a:pPr marL="0" indent="0" algn="just">
              <a:buNone/>
            </a:pPr>
            <a:r>
              <a:rPr lang="en-US" sz="1800" dirty="0"/>
              <a:t>Standard generally given in the shape of Standard Cost Card. Prepare one at the start of the question, if required for “One Cost Unit” i.e. Output unit.</a:t>
            </a:r>
          </a:p>
          <a:p>
            <a:pPr marL="0" indent="0" algn="just">
              <a:buNone/>
            </a:pPr>
            <a:endParaRPr lang="en-US" sz="1800" dirty="0" smtClean="0"/>
          </a:p>
          <a:p>
            <a:pPr marL="0" indent="0" algn="just">
              <a:buNone/>
            </a:pPr>
            <a:r>
              <a:rPr lang="en-US" sz="1800" dirty="0" smtClean="0"/>
              <a:t>If </a:t>
            </a:r>
            <a:r>
              <a:rPr lang="en-US" sz="1800" dirty="0"/>
              <a:t>Unit of Measure (UOM), for RM and FG are different their EQUIVILANCE will be given in question. If question is silent, it is assumed that UOM for RM and FG is same e.g. Kg. The concept of NL in SCC will also apply in this case only. The final Kg, after loss, would be the OUTPUT Kg. etc</a:t>
            </a:r>
            <a:r>
              <a:rPr lang="en-US" sz="1800" dirty="0" smtClean="0"/>
              <a:t>.</a:t>
            </a:r>
            <a:endParaRPr lang="en-US" sz="1800" dirty="0"/>
          </a:p>
        </p:txBody>
      </p:sp>
      <p:graphicFrame>
        <p:nvGraphicFramePr>
          <p:cNvPr id="5" name="Table 4"/>
          <p:cNvGraphicFramePr>
            <a:graphicFrameLocks noGrp="1"/>
          </p:cNvGraphicFramePr>
          <p:nvPr>
            <p:extLst>
              <p:ext uri="{D42A27DB-BD31-4B8C-83A1-F6EECF244321}">
                <p14:modId xmlns:p14="http://schemas.microsoft.com/office/powerpoint/2010/main" val="978829572"/>
              </p:ext>
            </p:extLst>
          </p:nvPr>
        </p:nvGraphicFramePr>
        <p:xfrm>
          <a:off x="685800" y="1066801"/>
          <a:ext cx="7848600" cy="2721048"/>
        </p:xfrm>
        <a:graphic>
          <a:graphicData uri="http://schemas.openxmlformats.org/drawingml/2006/table">
            <a:tbl>
              <a:tblPr firstRow="1" bandRow="1">
                <a:tableStyleId>{5C22544A-7EE6-4342-B048-85BDC9FD1C3A}</a:tableStyleId>
              </a:tblPr>
              <a:tblGrid>
                <a:gridCol w="2971800"/>
                <a:gridCol w="1524000"/>
                <a:gridCol w="1600200"/>
                <a:gridCol w="1752600"/>
              </a:tblGrid>
              <a:tr h="766874">
                <a:tc>
                  <a:txBody>
                    <a:bodyPr/>
                    <a:lstStyle/>
                    <a:p>
                      <a:pPr marL="0" marR="0" algn="ctr">
                        <a:spcBef>
                          <a:spcPts val="0"/>
                        </a:spcBef>
                        <a:spcAft>
                          <a:spcPts val="0"/>
                        </a:spcAft>
                        <a:tabLst>
                          <a:tab pos="2743200" algn="ctr"/>
                          <a:tab pos="5486400" algn="r"/>
                        </a:tabLst>
                      </a:pPr>
                      <a:r>
                        <a:rPr lang="en-US" sz="2000" b="1" dirty="0">
                          <a:effectLst/>
                          <a:latin typeface="Times New Roman"/>
                          <a:ea typeface="Times New Roman"/>
                        </a:rPr>
                        <a:t> </a:t>
                      </a:r>
                      <a:endParaRPr lang="en-US" sz="2000" dirty="0">
                        <a:effectLst/>
                        <a:latin typeface="Times New Roman"/>
                        <a:ea typeface="Times New Roman"/>
                      </a:endParaRPr>
                    </a:p>
                  </a:txBody>
                  <a:tcPr marL="68580" marR="68580" marT="0" marB="0"/>
                </a:tc>
                <a:tc>
                  <a:txBody>
                    <a:bodyPr/>
                    <a:lstStyle/>
                    <a:p>
                      <a:pPr marL="0" marR="0" algn="ctr">
                        <a:spcBef>
                          <a:spcPts val="0"/>
                        </a:spcBef>
                        <a:spcAft>
                          <a:spcPts val="0"/>
                        </a:spcAft>
                        <a:tabLst>
                          <a:tab pos="2743200" algn="ctr"/>
                          <a:tab pos="5486400" algn="r"/>
                        </a:tabLst>
                      </a:pPr>
                      <a:r>
                        <a:rPr lang="en-US" sz="2000" b="1">
                          <a:effectLst/>
                          <a:latin typeface="Times New Roman"/>
                          <a:ea typeface="Times New Roman"/>
                        </a:rPr>
                        <a:t>Standard quantities</a:t>
                      </a:r>
                      <a:endParaRPr lang="en-US" sz="2000">
                        <a:effectLst/>
                        <a:latin typeface="Times New Roman"/>
                        <a:ea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b="1" dirty="0">
                          <a:effectLst/>
                          <a:latin typeface="Times New Roman"/>
                          <a:ea typeface="Times New Roman"/>
                        </a:rPr>
                        <a:t>Standard </a:t>
                      </a:r>
                      <a:r>
                        <a:rPr lang="en-US" sz="2000" b="1" dirty="0" smtClean="0">
                          <a:effectLst/>
                          <a:latin typeface="Times New Roman"/>
                          <a:ea typeface="Times New Roman"/>
                        </a:rPr>
                        <a:t>prices </a:t>
                      </a:r>
                      <a:r>
                        <a:rPr lang="en-US" sz="2000" b="1" dirty="0" err="1" smtClean="0">
                          <a:effectLst/>
                          <a:latin typeface="Times New Roman"/>
                          <a:ea typeface="Times New Roman"/>
                        </a:rPr>
                        <a:t>Rs</a:t>
                      </a:r>
                      <a:r>
                        <a:rPr lang="en-US" sz="2000" b="1" dirty="0">
                          <a:effectLst/>
                          <a:latin typeface="Times New Roman"/>
                          <a:ea typeface="Times New Roman"/>
                        </a:rPr>
                        <a:t>.</a:t>
                      </a:r>
                      <a:endParaRPr lang="en-US" sz="2000" dirty="0">
                        <a:effectLst/>
                        <a:latin typeface="Times New Roman"/>
                        <a:ea typeface="Times New Roman"/>
                      </a:endParaRPr>
                    </a:p>
                  </a:txBody>
                  <a:tcPr marL="68580" marR="68580" marT="0" marB="0" anchor="ctr"/>
                </a:tc>
                <a:tc>
                  <a:txBody>
                    <a:bodyPr/>
                    <a:lstStyle/>
                    <a:p>
                      <a:pPr marL="0" marR="0" algn="ctr">
                        <a:spcBef>
                          <a:spcPts val="0"/>
                        </a:spcBef>
                        <a:spcAft>
                          <a:spcPts val="0"/>
                        </a:spcAft>
                        <a:tabLst>
                          <a:tab pos="2743200" algn="ctr"/>
                          <a:tab pos="5486400" algn="r"/>
                        </a:tabLst>
                      </a:pPr>
                      <a:r>
                        <a:rPr lang="en-US" sz="2000" b="1">
                          <a:effectLst/>
                          <a:latin typeface="Times New Roman"/>
                          <a:ea typeface="Times New Roman"/>
                        </a:rPr>
                        <a:t>Standard cost</a:t>
                      </a:r>
                      <a:endParaRPr lang="en-US" sz="2000">
                        <a:effectLst/>
                        <a:latin typeface="Times New Roman"/>
                        <a:ea typeface="Times New Roman"/>
                      </a:endParaRPr>
                    </a:p>
                    <a:p>
                      <a:pPr marL="0" marR="0" algn="ctr">
                        <a:spcBef>
                          <a:spcPts val="0"/>
                        </a:spcBef>
                        <a:spcAft>
                          <a:spcPts val="0"/>
                        </a:spcAft>
                        <a:tabLst>
                          <a:tab pos="2743200" algn="ctr"/>
                          <a:tab pos="5486400" algn="r"/>
                        </a:tabLst>
                      </a:pPr>
                      <a:r>
                        <a:rPr lang="en-US" sz="2000" b="1">
                          <a:effectLst/>
                          <a:latin typeface="Times New Roman"/>
                          <a:ea typeface="Times New Roman"/>
                        </a:rPr>
                        <a:t>Rs.</a:t>
                      </a:r>
                      <a:endParaRPr lang="en-US" sz="2000">
                        <a:effectLst/>
                        <a:latin typeface="Times New Roman"/>
                        <a:ea typeface="Times New Roman"/>
                      </a:endParaRPr>
                    </a:p>
                  </a:txBody>
                  <a:tcPr marL="68580" marR="68580" marT="0" marB="0" anchor="ctr"/>
                </a:tc>
              </a:tr>
              <a:tr h="339353">
                <a:tc>
                  <a:txBody>
                    <a:bodyPr/>
                    <a:lstStyle/>
                    <a:p>
                      <a:pPr marL="0" marR="0">
                        <a:spcBef>
                          <a:spcPts val="0"/>
                        </a:spcBef>
                        <a:spcAft>
                          <a:spcPts val="0"/>
                        </a:spcAft>
                        <a:tabLst>
                          <a:tab pos="2743200" algn="ctr"/>
                          <a:tab pos="5486400" algn="r"/>
                        </a:tabLst>
                      </a:pPr>
                      <a:r>
                        <a:rPr lang="en-US" sz="2000" dirty="0">
                          <a:effectLst/>
                          <a:latin typeface="Times New Roman"/>
                          <a:ea typeface="Times New Roman"/>
                        </a:rPr>
                        <a:t>Raw materials</a:t>
                      </a:r>
                    </a:p>
                  </a:txBody>
                  <a:tcPr marL="68580" marR="68580" marT="0" marB="0" anchor="ctr"/>
                </a:tc>
                <a:tc>
                  <a:txBody>
                    <a:bodyPr/>
                    <a:lstStyle/>
                    <a:p>
                      <a:pPr marL="0" marR="0" algn="ctr">
                        <a:spcBef>
                          <a:spcPts val="0"/>
                        </a:spcBef>
                        <a:spcAft>
                          <a:spcPts val="0"/>
                        </a:spcAft>
                        <a:tabLst>
                          <a:tab pos="160020" algn="l"/>
                          <a:tab pos="2743200" algn="ctr"/>
                          <a:tab pos="5486400" algn="r"/>
                        </a:tabLst>
                      </a:pPr>
                      <a:r>
                        <a:rPr lang="en-US" sz="2000">
                          <a:effectLst/>
                          <a:latin typeface="Times New Roman"/>
                          <a:ea typeface="Times New Roman"/>
                        </a:rPr>
                        <a:t>	10 kg</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8</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80</a:t>
                      </a:r>
                    </a:p>
                  </a:txBody>
                  <a:tcPr marL="68580" marR="68580" marT="0" marB="0" anchor="ctr"/>
                </a:tc>
              </a:tr>
              <a:tr h="255625">
                <a:tc>
                  <a:txBody>
                    <a:bodyPr/>
                    <a:lstStyle/>
                    <a:p>
                      <a:pPr marL="0" marR="0">
                        <a:spcBef>
                          <a:spcPts val="0"/>
                        </a:spcBef>
                        <a:spcAft>
                          <a:spcPts val="0"/>
                        </a:spcAft>
                        <a:tabLst>
                          <a:tab pos="2743200" algn="ctr"/>
                          <a:tab pos="5486400" algn="r"/>
                        </a:tabLst>
                      </a:pPr>
                      <a:r>
                        <a:rPr lang="en-US" sz="2000" dirty="0">
                          <a:effectLst/>
                          <a:latin typeface="Times New Roman"/>
                          <a:ea typeface="Times New Roman"/>
                        </a:rPr>
                        <a:t>Direct labor</a:t>
                      </a:r>
                    </a:p>
                  </a:txBody>
                  <a:tcPr marL="68580" marR="68580" marT="0" marB="0" anchor="ctr"/>
                </a:tc>
                <a:tc>
                  <a:txBody>
                    <a:bodyPr/>
                    <a:lstStyle/>
                    <a:p>
                      <a:pPr marL="0" marR="0" algn="ctr">
                        <a:spcBef>
                          <a:spcPts val="0"/>
                        </a:spcBef>
                        <a:spcAft>
                          <a:spcPts val="0"/>
                        </a:spcAft>
                        <a:tabLst>
                          <a:tab pos="160020" algn="l"/>
                          <a:tab pos="2743200" algn="ctr"/>
                          <a:tab pos="5486400" algn="r"/>
                        </a:tabLst>
                      </a:pPr>
                      <a:r>
                        <a:rPr lang="en-US" sz="2000">
                          <a:effectLst/>
                          <a:latin typeface="Times New Roman"/>
                          <a:ea typeface="Times New Roman"/>
                        </a:rPr>
                        <a:t>	5 hours</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10</a:t>
                      </a:r>
                    </a:p>
                  </a:txBody>
                  <a:tcPr marL="68580" marR="68580" marT="0" marB="0" anchor="ctr"/>
                </a:tc>
                <a:tc>
                  <a:txBody>
                    <a:bodyPr/>
                    <a:lstStyle/>
                    <a:p>
                      <a:pPr marL="0" marR="0" algn="ctr">
                        <a:spcBef>
                          <a:spcPts val="0"/>
                        </a:spcBef>
                        <a:spcAft>
                          <a:spcPts val="0"/>
                        </a:spcAft>
                        <a:tabLst>
                          <a:tab pos="2743200" algn="ctr"/>
                          <a:tab pos="5486400" algn="r"/>
                        </a:tabLst>
                      </a:pPr>
                      <a:r>
                        <a:rPr lang="en-US" sz="2000" dirty="0">
                          <a:effectLst/>
                          <a:latin typeface="Times New Roman"/>
                          <a:ea typeface="Times New Roman"/>
                        </a:rPr>
                        <a:t>50</a:t>
                      </a:r>
                    </a:p>
                  </a:txBody>
                  <a:tcPr marL="68580" marR="68580" marT="0" marB="0" anchor="ctr"/>
                </a:tc>
              </a:tr>
              <a:tr h="493972">
                <a:tc>
                  <a:txBody>
                    <a:bodyPr/>
                    <a:lstStyle/>
                    <a:p>
                      <a:pPr marL="0" marR="0">
                        <a:spcBef>
                          <a:spcPts val="0"/>
                        </a:spcBef>
                        <a:spcAft>
                          <a:spcPts val="0"/>
                        </a:spcAft>
                        <a:tabLst>
                          <a:tab pos="2743200" algn="ctr"/>
                          <a:tab pos="5486400" algn="r"/>
                        </a:tabLst>
                      </a:pPr>
                      <a:r>
                        <a:rPr lang="en-US" sz="2000" dirty="0">
                          <a:effectLst/>
                          <a:latin typeface="Times New Roman"/>
                          <a:ea typeface="Times New Roman"/>
                        </a:rPr>
                        <a:t>Variable Factory Overhead </a:t>
                      </a:r>
                    </a:p>
                  </a:txBody>
                  <a:tcPr marL="68580" marR="68580" marT="0" marB="0" anchor="ctr"/>
                </a:tc>
                <a:tc>
                  <a:txBody>
                    <a:bodyPr/>
                    <a:lstStyle/>
                    <a:p>
                      <a:pPr marL="0" marR="0" algn="ctr">
                        <a:spcBef>
                          <a:spcPts val="0"/>
                        </a:spcBef>
                        <a:spcAft>
                          <a:spcPts val="0"/>
                        </a:spcAft>
                        <a:tabLst>
                          <a:tab pos="160020" algn="l"/>
                          <a:tab pos="2743200" algn="ctr"/>
                          <a:tab pos="5486400" algn="r"/>
                        </a:tabLst>
                      </a:pPr>
                      <a:r>
                        <a:rPr lang="en-US" sz="2000">
                          <a:effectLst/>
                          <a:latin typeface="Times New Roman"/>
                          <a:ea typeface="Times New Roman"/>
                        </a:rPr>
                        <a:t>5 Hours</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3</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15</a:t>
                      </a:r>
                    </a:p>
                  </a:txBody>
                  <a:tcPr marL="68580" marR="68580" marT="0" marB="0" anchor="ctr"/>
                </a:tc>
              </a:tr>
              <a:tr h="511249">
                <a:tc>
                  <a:txBody>
                    <a:bodyPr/>
                    <a:lstStyle/>
                    <a:p>
                      <a:pPr marL="0" marR="0">
                        <a:spcBef>
                          <a:spcPts val="0"/>
                        </a:spcBef>
                        <a:spcAft>
                          <a:spcPts val="0"/>
                        </a:spcAft>
                        <a:tabLst>
                          <a:tab pos="2743200" algn="ctr"/>
                          <a:tab pos="5486400" algn="r"/>
                        </a:tabLst>
                      </a:pPr>
                      <a:r>
                        <a:rPr lang="en-US" sz="2000" dirty="0">
                          <a:effectLst/>
                          <a:latin typeface="Times New Roman"/>
                          <a:ea typeface="Times New Roman"/>
                        </a:rPr>
                        <a:t>Fixed Factory Overhead </a:t>
                      </a:r>
                    </a:p>
                  </a:txBody>
                  <a:tcPr marL="68580" marR="68580" marT="0" marB="0" anchor="ctr"/>
                </a:tc>
                <a:tc>
                  <a:txBody>
                    <a:bodyPr/>
                    <a:lstStyle/>
                    <a:p>
                      <a:pPr marL="0" marR="0" algn="ctr">
                        <a:spcBef>
                          <a:spcPts val="0"/>
                        </a:spcBef>
                        <a:spcAft>
                          <a:spcPts val="0"/>
                        </a:spcAft>
                        <a:tabLst>
                          <a:tab pos="160020" algn="l"/>
                          <a:tab pos="2743200" algn="ctr"/>
                          <a:tab pos="5486400" algn="r"/>
                        </a:tabLst>
                      </a:pPr>
                      <a:r>
                        <a:rPr lang="en-US" sz="2000">
                          <a:effectLst/>
                          <a:latin typeface="Times New Roman"/>
                          <a:ea typeface="Times New Roman"/>
                        </a:rPr>
                        <a:t>5 Hours</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1</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5</a:t>
                      </a:r>
                    </a:p>
                  </a:txBody>
                  <a:tcPr marL="68580" marR="68580" marT="0" marB="0" anchor="ctr"/>
                </a:tc>
              </a:tr>
              <a:tr h="255625">
                <a:tc>
                  <a:txBody>
                    <a:bodyPr/>
                    <a:lstStyle/>
                    <a:p>
                      <a:pPr marL="0" marR="0">
                        <a:spcBef>
                          <a:spcPts val="0"/>
                        </a:spcBef>
                        <a:spcAft>
                          <a:spcPts val="0"/>
                        </a:spcAft>
                        <a:tabLst>
                          <a:tab pos="2743200" algn="ctr"/>
                          <a:tab pos="5486400" algn="r"/>
                        </a:tabLst>
                      </a:pPr>
                      <a:r>
                        <a:rPr lang="en-US" sz="2000" dirty="0">
                          <a:effectLst/>
                          <a:latin typeface="Times New Roman"/>
                          <a:ea typeface="Times New Roman"/>
                        </a:rPr>
                        <a:t> </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 </a:t>
                      </a:r>
                    </a:p>
                  </a:txBody>
                  <a:tcPr marL="68580" marR="68580" marT="0" marB="0" anchor="ctr"/>
                </a:tc>
                <a:tc>
                  <a:txBody>
                    <a:bodyPr/>
                    <a:lstStyle/>
                    <a:p>
                      <a:pPr marL="0" marR="0" algn="ctr">
                        <a:spcBef>
                          <a:spcPts val="0"/>
                        </a:spcBef>
                        <a:spcAft>
                          <a:spcPts val="0"/>
                        </a:spcAft>
                        <a:tabLst>
                          <a:tab pos="2743200" algn="ctr"/>
                          <a:tab pos="5486400" algn="r"/>
                        </a:tabLst>
                      </a:pPr>
                      <a:r>
                        <a:rPr lang="en-US" sz="2000">
                          <a:effectLst/>
                          <a:latin typeface="Times New Roman"/>
                          <a:ea typeface="Times New Roman"/>
                        </a:rPr>
                        <a:t> </a:t>
                      </a:r>
                    </a:p>
                  </a:txBody>
                  <a:tcPr marL="68580" marR="68580" marT="0" marB="0" anchor="ctr"/>
                </a:tc>
                <a:tc>
                  <a:txBody>
                    <a:bodyPr/>
                    <a:lstStyle/>
                    <a:p>
                      <a:pPr marL="0" marR="0" algn="ctr">
                        <a:spcBef>
                          <a:spcPts val="0"/>
                        </a:spcBef>
                        <a:spcAft>
                          <a:spcPts val="0"/>
                        </a:spcAft>
                        <a:tabLst>
                          <a:tab pos="2743200" algn="ctr"/>
                          <a:tab pos="5486400" algn="r"/>
                        </a:tabLst>
                      </a:pPr>
                      <a:r>
                        <a:rPr lang="en-US" sz="2000" dirty="0">
                          <a:effectLst/>
                          <a:latin typeface="Times New Roman"/>
                          <a:ea typeface="Times New Roman"/>
                        </a:rPr>
                        <a:t>150</a:t>
                      </a:r>
                    </a:p>
                  </a:txBody>
                  <a:tcPr marL="68580" marR="68580" marT="0" marB="0" anchor="ctr"/>
                </a:tc>
              </a:tr>
            </a:tbl>
          </a:graphicData>
        </a:graphic>
      </p:graphicFrame>
    </p:spTree>
    <p:extLst>
      <p:ext uri="{BB962C8B-B14F-4D97-AF65-F5344CB8AC3E}">
        <p14:creationId xmlns:p14="http://schemas.microsoft.com/office/powerpoint/2010/main" val="420176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486" y="3962400"/>
            <a:ext cx="8458200" cy="9144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381000" y="152401"/>
            <a:ext cx="8153400" cy="4114799"/>
          </a:xfrm>
        </p:spPr>
        <p:txBody>
          <a:bodyPr/>
          <a:lstStyle/>
          <a:p>
            <a:pPr marL="0" indent="0">
              <a:lnSpc>
                <a:spcPct val="140000"/>
              </a:lnSpc>
              <a:buNone/>
            </a:pPr>
            <a:r>
              <a:rPr lang="en-US" sz="1800" dirty="0"/>
              <a:t>Allowing for Wastage (RM) and Idle Time (DL)</a:t>
            </a:r>
          </a:p>
          <a:p>
            <a:pPr lvl="1">
              <a:lnSpc>
                <a:spcPct val="140000"/>
              </a:lnSpc>
              <a:buFont typeface="Wingdings" pitchFamily="2" charset="2"/>
              <a:buChar char="ü"/>
            </a:pPr>
            <a:r>
              <a:rPr lang="en-US" sz="1800" dirty="0"/>
              <a:t>For RM; Input = Output + Wastage</a:t>
            </a:r>
          </a:p>
          <a:p>
            <a:pPr lvl="1">
              <a:lnSpc>
                <a:spcPct val="140000"/>
              </a:lnSpc>
              <a:buFont typeface="Wingdings" pitchFamily="2" charset="2"/>
              <a:buChar char="ü"/>
            </a:pPr>
            <a:r>
              <a:rPr lang="en-US" sz="1800" dirty="0"/>
              <a:t>For DL, Hours Paid = Hours Worked + Idle Time</a:t>
            </a:r>
          </a:p>
          <a:p>
            <a:pPr marL="0" indent="0">
              <a:lnSpc>
                <a:spcPct val="140000"/>
              </a:lnSpc>
              <a:buNone/>
            </a:pPr>
            <a:r>
              <a:rPr lang="en-US" sz="1800" dirty="0"/>
              <a:t>Generally RM wastage is based on Input and Idle Time on Hours paid. Alternate exists.</a:t>
            </a:r>
          </a:p>
          <a:p>
            <a:pPr marL="0" indent="0">
              <a:lnSpc>
                <a:spcPct val="140000"/>
              </a:lnSpc>
              <a:buNone/>
            </a:pPr>
            <a:r>
              <a:rPr lang="en-US" sz="1800" dirty="0" smtClean="0"/>
              <a:t>Cost </a:t>
            </a:r>
            <a:r>
              <a:rPr lang="en-US" sz="1800" dirty="0"/>
              <a:t>Variance is the difference between Standard Cost of Actual Output and Actual Cost</a:t>
            </a:r>
          </a:p>
          <a:p>
            <a:pPr marL="0" indent="0">
              <a:lnSpc>
                <a:spcPct val="140000"/>
              </a:lnSpc>
              <a:buNone/>
            </a:pPr>
            <a:r>
              <a:rPr lang="en-US" sz="1800" dirty="0"/>
              <a:t>A Cost Variance is Favorable when “Standard &gt; Actual” and Adverse (Unfavorable) when “Standard &lt; Actual”. Vice Versa for Sales Variances</a:t>
            </a:r>
            <a:r>
              <a:rPr lang="en-US" sz="1800" dirty="0" smtClean="0"/>
              <a:t>.</a:t>
            </a:r>
            <a:endParaRPr lang="en-US" sz="1800" dirty="0"/>
          </a:p>
        </p:txBody>
      </p:sp>
      <p:sp>
        <p:nvSpPr>
          <p:cNvPr id="4" name="Content Placeholder 2"/>
          <p:cNvSpPr txBox="1">
            <a:spLocks/>
          </p:cNvSpPr>
          <p:nvPr/>
        </p:nvSpPr>
        <p:spPr bwMode="auto">
          <a:xfrm>
            <a:off x="457200" y="5105400"/>
            <a:ext cx="7848600" cy="68579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800" dirty="0"/>
              <a:t>Budgeted Profit is always based on Original Budget (i.e. not flexed like for Cost Variances as Sales Variances are also based on original budget</a:t>
            </a:r>
            <a:r>
              <a:rPr lang="en-US" sz="1800" dirty="0" smtClean="0"/>
              <a:t>)</a:t>
            </a:r>
            <a:endParaRPr lang="en-US" sz="1800" dirty="0"/>
          </a:p>
        </p:txBody>
      </p:sp>
    </p:spTree>
    <p:extLst>
      <p:ext uri="{BB962C8B-B14F-4D97-AF65-F5344CB8AC3E}">
        <p14:creationId xmlns:p14="http://schemas.microsoft.com/office/powerpoint/2010/main" val="157653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0" end="0"/>
                                            </p:txEl>
                                          </p:spTgt>
                                        </p:tgtEl>
                                        <p:attrNameLst>
                                          <p:attrName>style.visibility</p:attrName>
                                        </p:attrNameLst>
                                      </p:cBhvr>
                                      <p:to>
                                        <p:strVal val="visible"/>
                                      </p:to>
                                    </p:set>
                                    <p:animEffect transition="in" filter="fade">
                                      <p:cBhvr>
                                        <p:cTn id="56" dur="1000"/>
                                        <p:tgtEl>
                                          <p:spTgt spid="4">
                                            <p:txEl>
                                              <p:pRg st="0" end="0"/>
                                            </p:txEl>
                                          </p:spTgt>
                                        </p:tgtEl>
                                      </p:cBhvr>
                                    </p:animEffect>
                                    <p:anim calcmode="lin" valueType="num">
                                      <p:cBhvr>
                                        <p:cTn id="5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533400"/>
            <a:ext cx="8077200" cy="4114800"/>
          </a:xfrm>
        </p:spPr>
        <p:txBody>
          <a:bodyPr/>
          <a:lstStyle/>
          <a:p>
            <a:pPr marL="0" indent="0">
              <a:buNone/>
            </a:pPr>
            <a:r>
              <a:rPr lang="en-US" sz="1800" b="1" dirty="0"/>
              <a:t>Material Cost Variance</a:t>
            </a:r>
            <a:r>
              <a:rPr lang="en-US" sz="1800" dirty="0"/>
              <a:t> – Single RM. Formulae. (More than one RM will be discussed later)</a:t>
            </a:r>
          </a:p>
          <a:p>
            <a:pPr marL="914400" indent="0">
              <a:buNone/>
            </a:pPr>
            <a:r>
              <a:rPr lang="en-US" sz="1800" dirty="0" smtClean="0"/>
              <a:t>MCV </a:t>
            </a:r>
            <a:r>
              <a:rPr lang="en-US" sz="1800" dirty="0"/>
              <a:t>= Standard Material Cost of Actual Output – Actual Material Cost </a:t>
            </a:r>
          </a:p>
          <a:p>
            <a:pPr marL="914400" indent="0">
              <a:buNone/>
            </a:pPr>
            <a:r>
              <a:rPr lang="en-US" sz="1800" dirty="0" smtClean="0"/>
              <a:t>MPV </a:t>
            </a:r>
            <a:r>
              <a:rPr lang="en-US" sz="1800" dirty="0"/>
              <a:t>= Actual Quantity Purchased / Consumed (Standard Price – Actual Price)</a:t>
            </a:r>
          </a:p>
          <a:p>
            <a:pPr marL="914400" indent="0">
              <a:buNone/>
            </a:pPr>
            <a:r>
              <a:rPr lang="en-US" sz="1800" dirty="0" smtClean="0"/>
              <a:t>MQV </a:t>
            </a:r>
            <a:r>
              <a:rPr lang="en-US" sz="1800" dirty="0"/>
              <a:t>= Standard Price (Standard Quantity for Actual Output – Actual Quantity Consumed</a:t>
            </a:r>
            <a:r>
              <a:rPr lang="en-US" sz="1800" dirty="0" smtClean="0"/>
              <a:t>)</a:t>
            </a:r>
          </a:p>
          <a:p>
            <a:pPr marL="0" indent="0">
              <a:buNone/>
            </a:pPr>
            <a:endParaRPr lang="en-US" sz="1800" dirty="0"/>
          </a:p>
          <a:p>
            <a:pPr marL="0" indent="0">
              <a:buNone/>
            </a:pPr>
            <a:r>
              <a:rPr lang="en-US" sz="1800" dirty="0"/>
              <a:t>If “QP = QC” or even “QP &gt; QC” but question is silent about inventory measurement method, we will calculate all the three variances based on “QC”. This would result in RM inventory being measured at “Actual Cost” and is achieved by recording MPV at the time of issuance as done in ICAP Question Bank Question 10.4 </a:t>
            </a:r>
          </a:p>
          <a:p>
            <a:pPr marL="0" indent="0">
              <a:buNone/>
            </a:pPr>
            <a:endParaRPr lang="en-US" sz="1800" dirty="0" smtClean="0"/>
          </a:p>
          <a:p>
            <a:pPr marL="0" indent="0">
              <a:buNone/>
            </a:pPr>
            <a:r>
              <a:rPr lang="en-US" sz="1800" dirty="0" smtClean="0"/>
              <a:t>If </a:t>
            </a:r>
            <a:r>
              <a:rPr lang="en-US" sz="1800" dirty="0"/>
              <a:t>question mentions that RM inventory is measured at Standard Cost, whether “QP = QC” or even </a:t>
            </a:r>
            <a:r>
              <a:rPr lang="en-US" sz="1800" dirty="0" smtClean="0"/>
              <a:t>“</a:t>
            </a:r>
            <a:r>
              <a:rPr lang="en-US" sz="1800" dirty="0"/>
              <a:t>QP &gt; QC” we will calculate “MQV-QC”, “MPV-QP” &amp; Actual Material Cost in MCV as </a:t>
            </a:r>
            <a:r>
              <a:rPr lang="en-US" sz="1800" dirty="0" smtClean="0"/>
              <a:t>“(</a:t>
            </a:r>
            <a:r>
              <a:rPr lang="en-US" sz="1800" dirty="0"/>
              <a:t>AQP *AP) – (</a:t>
            </a:r>
            <a:r>
              <a:rPr lang="en-US" sz="1800" dirty="0" err="1"/>
              <a:t>Cl</a:t>
            </a:r>
            <a:r>
              <a:rPr lang="en-US" sz="1800" dirty="0"/>
              <a:t> Inv. * SP)”. This is achieved by recording MPV at the time of purchase as done in few ICAP Question Bank Questions e.g. 10.7 &amp; 10.8</a:t>
            </a:r>
          </a:p>
          <a:p>
            <a:endParaRPr lang="en-US" sz="1800" dirty="0"/>
          </a:p>
        </p:txBody>
      </p:sp>
    </p:spTree>
    <p:extLst>
      <p:ext uri="{BB962C8B-B14F-4D97-AF65-F5344CB8AC3E}">
        <p14:creationId xmlns:p14="http://schemas.microsoft.com/office/powerpoint/2010/main" val="22005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9396" y="3962400"/>
            <a:ext cx="8864603" cy="2286000"/>
          </a:xfrm>
        </p:spPr>
        <p:txBody>
          <a:bodyPr/>
          <a:lstStyle/>
          <a:p>
            <a:pPr marL="0" indent="0" hangingPunct="0">
              <a:buNone/>
            </a:pPr>
            <a:r>
              <a:rPr lang="en-US" b="1" dirty="0" smtClean="0"/>
              <a:t>CHARACTERISTICS </a:t>
            </a:r>
            <a:r>
              <a:rPr lang="en-US" b="1" dirty="0"/>
              <a:t>OF EOQ</a:t>
            </a:r>
            <a:endParaRPr lang="en-US" dirty="0"/>
          </a:p>
          <a:p>
            <a:pPr marL="0" indent="0" hangingPunct="0">
              <a:buNone/>
            </a:pPr>
            <a:r>
              <a:rPr lang="en-US" sz="2000" kern="1200" dirty="0"/>
              <a:t>   At EOQ </a:t>
            </a:r>
          </a:p>
          <a:p>
            <a:pPr marL="514350" indent="-514350">
              <a:buFontTx/>
              <a:buAutoNum type="romanLcParenBoth"/>
            </a:pPr>
            <a:r>
              <a:rPr lang="en-US" sz="2000" kern="1200" dirty="0" smtClean="0"/>
              <a:t>Annual </a:t>
            </a:r>
            <a:r>
              <a:rPr lang="en-US" sz="2000" kern="1200" dirty="0"/>
              <a:t>Ordering Cost = Annual Carrying Cost</a:t>
            </a:r>
          </a:p>
          <a:p>
            <a:pPr marL="514350" indent="-514350">
              <a:buFontTx/>
              <a:buAutoNum type="romanLcParenBoth"/>
            </a:pPr>
            <a:r>
              <a:rPr lang="en-US" sz="2000" kern="1200" dirty="0" smtClean="0"/>
              <a:t>Total </a:t>
            </a:r>
            <a:r>
              <a:rPr lang="en-US" sz="2000" kern="1200" dirty="0"/>
              <a:t>of Annual Ordering Cost and Annual Carrying Cost is minimum for the </a:t>
            </a:r>
            <a:r>
              <a:rPr lang="en-US" sz="2000" kern="1200" dirty="0" smtClean="0"/>
              <a:t>entity</a:t>
            </a:r>
            <a:r>
              <a:rPr lang="en-US" sz="2000" kern="1200" dirty="0"/>
              <a:t> </a:t>
            </a:r>
            <a:r>
              <a:rPr lang="en-US" sz="2000" kern="1200" dirty="0" smtClean="0"/>
              <a:t>(Primary </a:t>
            </a:r>
            <a:r>
              <a:rPr lang="en-US" sz="2000" kern="1200" dirty="0"/>
              <a:t>objective of planning)</a:t>
            </a:r>
          </a:p>
        </p:txBody>
      </p:sp>
      <p:sp>
        <p:nvSpPr>
          <p:cNvPr id="4" name="Title 1"/>
          <p:cNvSpPr txBox="1">
            <a:spLocks/>
          </p:cNvSpPr>
          <p:nvPr/>
        </p:nvSpPr>
        <p:spPr bwMode="auto">
          <a:xfrm>
            <a:off x="304800" y="228600"/>
            <a:ext cx="8715375" cy="533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r>
              <a:rPr lang="en-US" sz="2400" b="1" kern="0" dirty="0" smtClean="0">
                <a:latin typeface="+mn-lt"/>
                <a:ea typeface="+mn-ea"/>
                <a:cs typeface="+mn-cs"/>
              </a:rPr>
              <a:t>BASIC ASSUMPTIONS OF EOQ MODEL</a:t>
            </a:r>
            <a:endParaRPr lang="en-US" sz="1600" kern="0" dirty="0">
              <a:latin typeface="+mn-lt"/>
              <a:ea typeface="+mn-ea"/>
              <a:cs typeface="+mn-cs"/>
            </a:endParaRPr>
          </a:p>
        </p:txBody>
      </p:sp>
      <p:sp>
        <p:nvSpPr>
          <p:cNvPr id="6" name="Content Placeholder 2"/>
          <p:cNvSpPr txBox="1">
            <a:spLocks/>
          </p:cNvSpPr>
          <p:nvPr/>
        </p:nvSpPr>
        <p:spPr bwMode="auto">
          <a:xfrm>
            <a:off x="279397" y="914400"/>
            <a:ext cx="8715375" cy="2743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514350" indent="-514350">
              <a:buFontTx/>
              <a:buAutoNum type="romanLcParenBoth"/>
            </a:pPr>
            <a:r>
              <a:rPr lang="en-US" sz="2000" dirty="0" smtClean="0"/>
              <a:t>No </a:t>
            </a:r>
            <a:r>
              <a:rPr lang="en-US" sz="2000" dirty="0"/>
              <a:t>inflation (Constant Purchase Price). This assumption will not be challenged in this chapter. Will discuss in decision making</a:t>
            </a:r>
            <a:r>
              <a:rPr lang="en-US" sz="2000" dirty="0" smtClean="0"/>
              <a:t>.</a:t>
            </a:r>
          </a:p>
          <a:p>
            <a:pPr marL="514350" indent="-514350">
              <a:buFontTx/>
              <a:buAutoNum type="romanLcParenBoth"/>
            </a:pPr>
            <a:r>
              <a:rPr lang="en-US" sz="2000" dirty="0" smtClean="0"/>
              <a:t>Annual </a:t>
            </a:r>
            <a:r>
              <a:rPr lang="en-US" sz="2000" dirty="0"/>
              <a:t>requirement, lead time and all other variables are known with certainty. This assumption will be challenged later thorough the use of probability</a:t>
            </a:r>
            <a:r>
              <a:rPr lang="en-US" sz="2000" dirty="0" smtClean="0"/>
              <a:t>.</a:t>
            </a:r>
          </a:p>
          <a:p>
            <a:pPr marL="514350" indent="-514350">
              <a:buFontTx/>
              <a:buAutoNum type="romanLcParenBoth"/>
            </a:pPr>
            <a:r>
              <a:rPr lang="en-US" sz="2000" dirty="0" smtClean="0"/>
              <a:t>No </a:t>
            </a:r>
            <a:r>
              <a:rPr lang="en-US" sz="2000" dirty="0"/>
              <a:t>bulk order discount. This assumption will be challenged later in this Chapter</a:t>
            </a:r>
            <a:r>
              <a:rPr lang="en-US" sz="2000" dirty="0" smtClean="0"/>
              <a:t>.</a:t>
            </a:r>
          </a:p>
          <a:p>
            <a:pPr marL="0" indent="0">
              <a:buNone/>
            </a:pPr>
            <a:r>
              <a:rPr lang="en-US" sz="2000" dirty="0" smtClean="0"/>
              <a:t>These </a:t>
            </a:r>
            <a:r>
              <a:rPr lang="en-US" sz="2000" dirty="0"/>
              <a:t>assumptions leave only ordering and carrying cost to be considered</a:t>
            </a:r>
            <a:endParaRPr lang="en-US" sz="2000" kern="0" dirty="0"/>
          </a:p>
        </p:txBody>
      </p:sp>
    </p:spTree>
    <p:extLst>
      <p:ext uri="{BB962C8B-B14F-4D97-AF65-F5344CB8AC3E}">
        <p14:creationId xmlns:p14="http://schemas.microsoft.com/office/powerpoint/2010/main" val="88451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5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fade">
                                      <p:cBhvr>
                                        <p:cTn id="42" dur="1000"/>
                                        <p:tgtEl>
                                          <p:spTgt spid="3">
                                            <p:txEl>
                                              <p:pRg st="1" end="1"/>
                                            </p:txEl>
                                          </p:spTgt>
                                        </p:tgtEl>
                                      </p:cBhvr>
                                    </p:animEffect>
                                    <p:anim calcmode="lin" valueType="num">
                                      <p:cBhvr>
                                        <p:cTn id="4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barn(inVertical)">
                                      <p:cBhvr>
                                        <p:cTn id="49" dur="500"/>
                                        <p:tgtEl>
                                          <p:spTgt spid="3">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3" end="3"/>
                                            </p:txEl>
                                          </p:spTgt>
                                        </p:tgtEl>
                                        <p:attrNameLst>
                                          <p:attrName>style.visibility</p:attrName>
                                        </p:attrNameLst>
                                      </p:cBhvr>
                                      <p:to>
                                        <p:strVal val="visible"/>
                                      </p:to>
                                    </p:set>
                                    <p:anim calcmode="lin" valueType="num">
                                      <p:cBhvr additive="base">
                                        <p:cTn id="5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6316662" cy="1143000"/>
          </a:xfrm>
        </p:spPr>
        <p:txBody>
          <a:bodyPr/>
          <a:lstStyle/>
          <a:p>
            <a:r>
              <a:rPr lang="en-US" sz="2000" b="1" dirty="0"/>
              <a:t>LABOR COST VARIANCE. </a:t>
            </a:r>
            <a:r>
              <a:rPr lang="en-US" dirty="0"/>
              <a:t/>
            </a:r>
            <a:br>
              <a:rPr lang="en-US" dirty="0"/>
            </a:br>
            <a:endParaRPr lang="en-US" dirty="0"/>
          </a:p>
        </p:txBody>
      </p:sp>
      <p:sp>
        <p:nvSpPr>
          <p:cNvPr id="3" name="Content Placeholder 2"/>
          <p:cNvSpPr>
            <a:spLocks noGrp="1"/>
          </p:cNvSpPr>
          <p:nvPr>
            <p:ph idx="1"/>
          </p:nvPr>
        </p:nvSpPr>
        <p:spPr>
          <a:xfrm>
            <a:off x="304800" y="990600"/>
            <a:ext cx="8077200" cy="3581399"/>
          </a:xfrm>
        </p:spPr>
        <p:txBody>
          <a:bodyPr/>
          <a:lstStyle/>
          <a:p>
            <a:pPr lvl="1">
              <a:buFont typeface="Wingdings" pitchFamily="2" charset="2"/>
              <a:buChar char="ü"/>
            </a:pPr>
            <a:r>
              <a:rPr lang="en-US" sz="1800" dirty="0"/>
              <a:t>Labor Cost Variance (LCV) = Standard Labor Cost of Actual Output – Actual Labor Cost</a:t>
            </a:r>
          </a:p>
          <a:p>
            <a:pPr lvl="1">
              <a:buFont typeface="Wingdings" pitchFamily="2" charset="2"/>
              <a:buChar char="ü"/>
            </a:pPr>
            <a:r>
              <a:rPr lang="en-US" sz="1800" dirty="0"/>
              <a:t>Labor Rate Variance (LRV) = Actual Hours Paid(AHP) (Standard Rate – Actual Rate)</a:t>
            </a:r>
          </a:p>
          <a:p>
            <a:pPr lvl="1">
              <a:buFont typeface="Wingdings" pitchFamily="2" charset="2"/>
              <a:buChar char="ü"/>
            </a:pPr>
            <a:r>
              <a:rPr lang="en-US" sz="1800" dirty="0"/>
              <a:t>Labor Efficiency Variance (LEV) = Standard Rate (Standard Hours for Actual Output – Actual Hours Worked(AHW) </a:t>
            </a:r>
          </a:p>
          <a:p>
            <a:pPr lvl="1">
              <a:buFont typeface="Wingdings" pitchFamily="2" charset="2"/>
              <a:buChar char="ü"/>
            </a:pPr>
            <a:r>
              <a:rPr lang="en-US" sz="1800" dirty="0"/>
              <a:t>Labor Idle Time Variance (LITV) = Standard Rate (Actual Hours Worked – Actual Hours Paid)</a:t>
            </a:r>
          </a:p>
          <a:p>
            <a:pPr marL="0" indent="0">
              <a:buNone/>
            </a:pPr>
            <a:endParaRPr lang="en-US" sz="1800" dirty="0" smtClean="0"/>
          </a:p>
          <a:p>
            <a:pPr marL="0" indent="0">
              <a:buNone/>
            </a:pPr>
            <a:r>
              <a:rPr lang="en-US" sz="1800" dirty="0" smtClean="0"/>
              <a:t>This </a:t>
            </a:r>
            <a:r>
              <a:rPr lang="en-US" sz="1800" dirty="0"/>
              <a:t>variance will either be adverse or zero</a:t>
            </a:r>
          </a:p>
          <a:p>
            <a:pPr lvl="1">
              <a:buFont typeface="Wingdings" pitchFamily="2" charset="2"/>
              <a:buChar char="ü"/>
            </a:pPr>
            <a:r>
              <a:rPr lang="en-US" sz="1800" dirty="0"/>
              <a:t>Now HP # HW; LCV = LRV + LEV + </a:t>
            </a:r>
            <a:r>
              <a:rPr lang="en-US" sz="1800" dirty="0" smtClean="0"/>
              <a:t>LITV</a:t>
            </a:r>
          </a:p>
          <a:p>
            <a:pPr marL="0" lvl="1" indent="0">
              <a:buNone/>
            </a:pPr>
            <a:endParaRPr lang="en-US" sz="1800" dirty="0" smtClean="0"/>
          </a:p>
          <a:p>
            <a:pPr marL="0" lvl="1" indent="0">
              <a:buNone/>
            </a:pPr>
            <a:r>
              <a:rPr lang="en-US" sz="1800" dirty="0" smtClean="0"/>
              <a:t>This </a:t>
            </a:r>
            <a:r>
              <a:rPr lang="en-US" sz="1800" dirty="0"/>
              <a:t>technique is applicable when question is silent about Idle Time being a part of Standard Cost Card (although Idle Time exists in question)</a:t>
            </a:r>
          </a:p>
          <a:p>
            <a:endParaRPr lang="en-US" sz="1800" dirty="0"/>
          </a:p>
        </p:txBody>
      </p:sp>
    </p:spTree>
    <p:extLst>
      <p:ext uri="{BB962C8B-B14F-4D97-AF65-F5344CB8AC3E}">
        <p14:creationId xmlns:p14="http://schemas.microsoft.com/office/powerpoint/2010/main" val="227663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6316662" cy="7620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457200" y="304800"/>
            <a:ext cx="8334375" cy="4343400"/>
          </a:xfrm>
        </p:spPr>
        <p:txBody>
          <a:bodyPr/>
          <a:lstStyle/>
          <a:p>
            <a:pPr marL="0" indent="0">
              <a:buNone/>
            </a:pPr>
            <a:r>
              <a:rPr lang="en-US" sz="1800" b="1" dirty="0"/>
              <a:t> “Idle time included in Standard Cost”.</a:t>
            </a:r>
            <a:endParaRPr lang="en-US" sz="1800" dirty="0"/>
          </a:p>
          <a:p>
            <a:pPr marL="0" indent="0">
              <a:buNone/>
            </a:pPr>
            <a:r>
              <a:rPr lang="en-US" sz="1800" dirty="0"/>
              <a:t>In this case LCV and LRV are the same as discussed earlier.</a:t>
            </a:r>
          </a:p>
          <a:p>
            <a:pPr marL="0" indent="0">
              <a:buNone/>
            </a:pPr>
            <a:r>
              <a:rPr lang="en-US" sz="1800" dirty="0"/>
              <a:t>LEV; Formula is the same. However, computation of “Standard Hours (SH) for Actual Production” can be done in two methods “i” &amp; “ii” as </a:t>
            </a:r>
            <a:r>
              <a:rPr lang="en-US" sz="1800" dirty="0" smtClean="0"/>
              <a:t>follows:</a:t>
            </a:r>
          </a:p>
          <a:p>
            <a:pPr marL="400050" lvl="0" indent="-400050">
              <a:buAutoNum type="romanLcParenBoth"/>
            </a:pPr>
            <a:r>
              <a:rPr lang="en-US" sz="1800" dirty="0" smtClean="0"/>
              <a:t>Actual Production x Standard Labor hour per unit (w/o Idle Time)</a:t>
            </a:r>
          </a:p>
          <a:p>
            <a:pPr marL="400050" lvl="0" indent="-400050">
              <a:buAutoNum type="romanLcParenBoth"/>
            </a:pPr>
            <a:r>
              <a:rPr lang="en-US" sz="1800" dirty="0" smtClean="0"/>
              <a:t>{</a:t>
            </a:r>
            <a:r>
              <a:rPr lang="en-US" sz="1800" dirty="0"/>
              <a:t>Actual production x Standard labor hour per unit (with Idle Time)} – Expected Idle Time</a:t>
            </a:r>
          </a:p>
          <a:p>
            <a:pPr marL="0" indent="0">
              <a:buNone/>
            </a:pPr>
            <a:endParaRPr lang="en-US" sz="1800" dirty="0" smtClean="0"/>
          </a:p>
          <a:p>
            <a:pPr marL="0" indent="0">
              <a:buNone/>
            </a:pPr>
            <a:r>
              <a:rPr lang="en-US" sz="1800" dirty="0" smtClean="0"/>
              <a:t>LITV</a:t>
            </a:r>
            <a:r>
              <a:rPr lang="en-US" sz="1800" dirty="0"/>
              <a:t>; Formula is changed as “Idle time variance = Standard Rate [</a:t>
            </a:r>
            <a:r>
              <a:rPr lang="en-US" sz="1800" u="sng" dirty="0"/>
              <a:t>Expected Idle Time</a:t>
            </a:r>
            <a:r>
              <a:rPr lang="en-US" sz="1800" dirty="0"/>
              <a:t> </a:t>
            </a:r>
            <a:r>
              <a:rPr lang="en-US" sz="1800" baseline="30000" dirty="0"/>
              <a:t>(i, ii) </a:t>
            </a:r>
            <a:r>
              <a:rPr lang="en-US" sz="1800" dirty="0"/>
              <a:t>– Actual Idle Time]”</a:t>
            </a:r>
          </a:p>
          <a:p>
            <a:pPr marL="0" indent="0">
              <a:buNone/>
            </a:pPr>
            <a:endParaRPr lang="en-US" sz="1800" dirty="0" smtClean="0"/>
          </a:p>
          <a:p>
            <a:pPr marL="0" indent="0">
              <a:buNone/>
            </a:pPr>
            <a:r>
              <a:rPr lang="en-US" sz="1800" dirty="0" smtClean="0"/>
              <a:t>The </a:t>
            </a:r>
            <a:r>
              <a:rPr lang="en-US" sz="1800" dirty="0"/>
              <a:t>expected idle time will be computed in either of the following ways:</a:t>
            </a:r>
          </a:p>
          <a:p>
            <a:pPr marL="400050" lvl="0" indent="-400050">
              <a:buFont typeface="+mj-lt"/>
              <a:buAutoNum type="romanLcPeriod"/>
            </a:pPr>
            <a:r>
              <a:rPr lang="en-US" sz="1800" dirty="0"/>
              <a:t>Actual Production x Standard Idle Time per unit</a:t>
            </a:r>
          </a:p>
          <a:p>
            <a:pPr marL="400050" lvl="0" indent="-400050">
              <a:buFont typeface="+mj-lt"/>
              <a:buAutoNum type="romanLcPeriod"/>
            </a:pPr>
            <a:r>
              <a:rPr lang="en-US" sz="1800" dirty="0"/>
              <a:t>Hours Paid x % of Idle Time</a:t>
            </a:r>
          </a:p>
          <a:p>
            <a:endParaRPr lang="en-US" sz="1800" dirty="0"/>
          </a:p>
        </p:txBody>
      </p:sp>
      <p:sp>
        <p:nvSpPr>
          <p:cNvPr id="4" name="Content Placeholder 2"/>
          <p:cNvSpPr txBox="1">
            <a:spLocks/>
          </p:cNvSpPr>
          <p:nvPr/>
        </p:nvSpPr>
        <p:spPr bwMode="auto">
          <a:xfrm>
            <a:off x="457200" y="5867400"/>
            <a:ext cx="8181975" cy="45719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en-US" sz="1600" dirty="0" smtClean="0"/>
              <a:t>We </a:t>
            </a:r>
            <a:r>
              <a:rPr lang="en-US" sz="1600" dirty="0"/>
              <a:t>would be computing LITV first and then LEV.</a:t>
            </a:r>
          </a:p>
          <a:p>
            <a:pPr marL="0" indent="0">
              <a:buNone/>
            </a:pPr>
            <a:endParaRPr lang="en-US" sz="1600" dirty="0"/>
          </a:p>
        </p:txBody>
      </p:sp>
    </p:spTree>
    <p:extLst>
      <p:ext uri="{BB962C8B-B14F-4D97-AF65-F5344CB8AC3E}">
        <p14:creationId xmlns:p14="http://schemas.microsoft.com/office/powerpoint/2010/main" val="375486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fade">
                                      <p:cBhvr>
                                        <p:cTn id="63" dur="1000"/>
                                        <p:tgtEl>
                                          <p:spTgt spid="3">
                                            <p:txEl>
                                              <p:pRg st="10" end="10"/>
                                            </p:txEl>
                                          </p:spTgt>
                                        </p:tgtEl>
                                      </p:cBhvr>
                                    </p:animEffect>
                                    <p:anim calcmode="lin" valueType="num">
                                      <p:cBhvr>
                                        <p:cTn id="6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1000"/>
                                        <p:tgtEl>
                                          <p:spTgt spid="4"/>
                                        </p:tgtEl>
                                      </p:cBhvr>
                                    </p:animEffect>
                                    <p:anim calcmode="lin" valueType="num">
                                      <p:cBhvr>
                                        <p:cTn id="78" dur="1000" fill="hold"/>
                                        <p:tgtEl>
                                          <p:spTgt spid="4"/>
                                        </p:tgtEl>
                                        <p:attrNameLst>
                                          <p:attrName>ppt_x</p:attrName>
                                        </p:attrNameLst>
                                      </p:cBhvr>
                                      <p:tavLst>
                                        <p:tav tm="0">
                                          <p:val>
                                            <p:strVal val="#ppt_x"/>
                                          </p:val>
                                        </p:tav>
                                        <p:tav tm="100000">
                                          <p:val>
                                            <p:strVal val="#ppt_x"/>
                                          </p:val>
                                        </p:tav>
                                      </p:tavLst>
                                    </p:anim>
                                    <p:anim calcmode="lin" valueType="num">
                                      <p:cBhvr>
                                        <p:cTn id="7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6088062" cy="868362"/>
          </a:xfrm>
        </p:spPr>
        <p:txBody>
          <a:bodyPr/>
          <a:lstStyle/>
          <a:p>
            <a:r>
              <a:rPr lang="en-US" sz="2000" b="1" dirty="0"/>
              <a:t>EXAMPLE</a:t>
            </a:r>
            <a:r>
              <a:rPr lang="en-US" sz="2000" dirty="0"/>
              <a:t/>
            </a:r>
            <a:br>
              <a:rPr lang="en-US" sz="2000" dirty="0"/>
            </a:br>
            <a:endParaRPr lang="en-US" sz="2000" dirty="0"/>
          </a:p>
        </p:txBody>
      </p:sp>
      <p:sp>
        <p:nvSpPr>
          <p:cNvPr id="3" name="Content Placeholder 2"/>
          <p:cNvSpPr>
            <a:spLocks noGrp="1"/>
          </p:cNvSpPr>
          <p:nvPr>
            <p:ph idx="1"/>
          </p:nvPr>
        </p:nvSpPr>
        <p:spPr>
          <a:xfrm>
            <a:off x="381000" y="1066800"/>
            <a:ext cx="8458200" cy="5486399"/>
          </a:xfrm>
        </p:spPr>
        <p:txBody>
          <a:bodyPr/>
          <a:lstStyle/>
          <a:p>
            <a:pPr marL="0" indent="0">
              <a:buNone/>
            </a:pPr>
            <a:r>
              <a:rPr lang="en-US" sz="1600" dirty="0"/>
              <a:t>Explain the various aspects of labor variances with the help of following data for product Alpha</a:t>
            </a:r>
          </a:p>
          <a:p>
            <a:pPr marL="0" indent="0">
              <a:buNone/>
            </a:pPr>
            <a:endParaRPr lang="en-US" sz="1600" dirty="0"/>
          </a:p>
          <a:p>
            <a:pPr marL="0" indent="0">
              <a:buNone/>
            </a:pPr>
            <a:r>
              <a:rPr lang="en-US" sz="1600" dirty="0"/>
              <a:t>			</a:t>
            </a:r>
            <a:r>
              <a:rPr lang="en-US" sz="1600" dirty="0" smtClean="0"/>
              <a:t>	     </a:t>
            </a:r>
            <a:r>
              <a:rPr lang="en-US" sz="1600" b="1" dirty="0" smtClean="0"/>
              <a:t>Standard </a:t>
            </a:r>
            <a:r>
              <a:rPr lang="en-US" sz="1600" b="1" dirty="0"/>
              <a:t>Cost card </a:t>
            </a:r>
            <a:endParaRPr lang="en-US" sz="1600" dirty="0"/>
          </a:p>
          <a:p>
            <a:pPr marL="0" indent="0">
              <a:buNone/>
            </a:pPr>
            <a:r>
              <a:rPr lang="en-US" sz="1600" b="1" dirty="0"/>
              <a:t>		</a:t>
            </a:r>
            <a:r>
              <a:rPr lang="en-US" sz="1600" b="1" dirty="0" smtClean="0"/>
              <a:t>		Hours</a:t>
            </a:r>
            <a:r>
              <a:rPr lang="en-US" sz="1600" b="1" dirty="0"/>
              <a:t>	Rate	Cost (</a:t>
            </a:r>
            <a:r>
              <a:rPr lang="en-US" sz="1600" b="1" dirty="0" err="1"/>
              <a:t>Rs</a:t>
            </a:r>
            <a:r>
              <a:rPr lang="en-US" sz="1600" b="1" dirty="0"/>
              <a:t>)</a:t>
            </a:r>
            <a:endParaRPr lang="en-US" sz="1600" dirty="0"/>
          </a:p>
          <a:p>
            <a:pPr marL="0" indent="0">
              <a:buNone/>
            </a:pPr>
            <a:r>
              <a:rPr lang="en-US" sz="1600" dirty="0"/>
              <a:t>Labor			</a:t>
            </a:r>
            <a:r>
              <a:rPr lang="en-US" sz="1600" dirty="0" smtClean="0"/>
              <a:t>	   </a:t>
            </a:r>
            <a:r>
              <a:rPr lang="en-US" sz="1600" dirty="0"/>
              <a:t>5	15	    75</a:t>
            </a:r>
          </a:p>
          <a:p>
            <a:pPr marL="0" indent="0">
              <a:buNone/>
            </a:pPr>
            <a:r>
              <a:rPr lang="en-US" sz="1600" dirty="0"/>
              <a:t>In actual, in the month of January</a:t>
            </a:r>
          </a:p>
          <a:p>
            <a:pPr marL="0" indent="0">
              <a:buNone/>
            </a:pPr>
            <a:r>
              <a:rPr lang="en-US" sz="1600" dirty="0"/>
              <a:t>Production	=	</a:t>
            </a:r>
            <a:r>
              <a:rPr lang="en-US" sz="1600" dirty="0" smtClean="0"/>
              <a:t> </a:t>
            </a:r>
            <a:r>
              <a:rPr lang="en-US" sz="1600" dirty="0"/>
              <a:t>700	alpha</a:t>
            </a:r>
          </a:p>
          <a:p>
            <a:pPr marL="0" indent="0">
              <a:buNone/>
            </a:pPr>
            <a:r>
              <a:rPr lang="en-US" sz="1600" dirty="0"/>
              <a:t>Hours paid	=	3,400	</a:t>
            </a:r>
          </a:p>
          <a:p>
            <a:pPr marL="0" indent="0">
              <a:buNone/>
            </a:pPr>
            <a:r>
              <a:rPr lang="en-US" sz="1600" dirty="0"/>
              <a:t>Hours worked	=	3,000	</a:t>
            </a:r>
          </a:p>
          <a:p>
            <a:pPr marL="0" indent="0">
              <a:buNone/>
            </a:pPr>
            <a:r>
              <a:rPr lang="en-US" sz="1600" dirty="0"/>
              <a:t>Rate		=	</a:t>
            </a:r>
            <a:r>
              <a:rPr lang="en-US" sz="1600" dirty="0" err="1"/>
              <a:t>Rs</a:t>
            </a:r>
            <a:r>
              <a:rPr lang="en-US" sz="1600" dirty="0"/>
              <a:t>. 15.6	 per hour</a:t>
            </a:r>
          </a:p>
          <a:p>
            <a:pPr marL="0" indent="0">
              <a:buNone/>
            </a:pPr>
            <a:r>
              <a:rPr lang="en-US" sz="1600" dirty="0"/>
              <a:t> </a:t>
            </a:r>
          </a:p>
          <a:p>
            <a:pPr marL="0" indent="0">
              <a:buNone/>
            </a:pPr>
            <a:r>
              <a:rPr lang="en-US" sz="1600" dirty="0"/>
              <a:t>Expected idle time was 20% of hours paid and Standard Cost Card includes idle time</a:t>
            </a:r>
            <a:r>
              <a:rPr lang="en-US" sz="1600" b="1" dirty="0"/>
              <a:t> </a:t>
            </a:r>
            <a:endParaRPr lang="en-US" sz="1600" dirty="0"/>
          </a:p>
          <a:p>
            <a:pPr marL="0" indent="0">
              <a:buNone/>
            </a:pPr>
            <a:r>
              <a:rPr lang="en-US" sz="1600" b="1" dirty="0"/>
              <a:t/>
            </a:r>
            <a:br>
              <a:rPr lang="en-US" sz="1600" b="1" dirty="0"/>
            </a:br>
            <a:r>
              <a:rPr lang="en-US" sz="1600" b="1" dirty="0"/>
              <a:t> </a:t>
            </a:r>
            <a:endParaRPr lang="en-US" sz="1600" dirty="0"/>
          </a:p>
          <a:p>
            <a:endParaRPr lang="en-US" sz="1600" dirty="0"/>
          </a:p>
        </p:txBody>
      </p:sp>
    </p:spTree>
    <p:extLst>
      <p:ext uri="{BB962C8B-B14F-4D97-AF65-F5344CB8AC3E}">
        <p14:creationId xmlns:p14="http://schemas.microsoft.com/office/powerpoint/2010/main" val="8540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1000"/>
                                        <p:tgtEl>
                                          <p:spTgt spid="3">
                                            <p:txEl>
                                              <p:pRg st="11" end="11"/>
                                            </p:txEl>
                                          </p:spTgt>
                                        </p:tgtEl>
                                      </p:cBhvr>
                                    </p:animEffect>
                                    <p:anim calcmode="lin" valueType="num">
                                      <p:cBhvr>
                                        <p:cTn id="7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2" end="12"/>
                                            </p:txEl>
                                          </p:spTgt>
                                        </p:tgtEl>
                                        <p:attrNameLst>
                                          <p:attrName>style.visibility</p:attrName>
                                        </p:attrNameLst>
                                      </p:cBhvr>
                                      <p:to>
                                        <p:strVal val="visible"/>
                                      </p:to>
                                    </p:set>
                                    <p:animEffect transition="in" filter="fade">
                                      <p:cBhvr>
                                        <p:cTn id="84" dur="1000"/>
                                        <p:tgtEl>
                                          <p:spTgt spid="3">
                                            <p:txEl>
                                              <p:pRg st="12" end="12"/>
                                            </p:txEl>
                                          </p:spTgt>
                                        </p:tgtEl>
                                      </p:cBhvr>
                                    </p:animEffect>
                                    <p:anim calcmode="lin" valueType="num">
                                      <p:cBhvr>
                                        <p:cTn id="85"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5257" y="750332"/>
            <a:ext cx="7942943" cy="3669268"/>
          </a:xfrm>
        </p:spPr>
        <p:txBody>
          <a:bodyPr/>
          <a:lstStyle/>
          <a:p>
            <a:pPr marL="0" indent="0">
              <a:buNone/>
            </a:pPr>
            <a:r>
              <a:rPr lang="en-US" sz="1600" dirty="0"/>
              <a:t>Labor Cost Variance	</a:t>
            </a:r>
            <a:r>
              <a:rPr lang="en-US" sz="1600" dirty="0" smtClean="0"/>
              <a:t>= (</a:t>
            </a:r>
            <a:r>
              <a:rPr lang="en-US" sz="1600" dirty="0"/>
              <a:t>700 x 75) – (3,400 x 15.6)	= </a:t>
            </a:r>
            <a:r>
              <a:rPr lang="en-US" sz="1600" dirty="0" err="1"/>
              <a:t>Rs</a:t>
            </a:r>
            <a:r>
              <a:rPr lang="en-US" sz="1600" dirty="0"/>
              <a:t>. 540 A</a:t>
            </a:r>
          </a:p>
          <a:p>
            <a:pPr marL="0" indent="0">
              <a:buNone/>
            </a:pPr>
            <a:r>
              <a:rPr lang="en-US" sz="1600" dirty="0"/>
              <a:t>Labor Rate Variance	</a:t>
            </a:r>
            <a:r>
              <a:rPr lang="en-US" sz="1600" dirty="0" smtClean="0"/>
              <a:t>= 3,400 </a:t>
            </a:r>
            <a:r>
              <a:rPr lang="en-US" sz="1600" dirty="0"/>
              <a:t>(15 – 15.6)	</a:t>
            </a:r>
            <a:r>
              <a:rPr lang="en-US" sz="1600" dirty="0" smtClean="0"/>
              <a:t>	= </a:t>
            </a:r>
            <a:r>
              <a:rPr lang="en-US" sz="1600" dirty="0" err="1"/>
              <a:t>Rs</a:t>
            </a:r>
            <a:r>
              <a:rPr lang="en-US" sz="1600" dirty="0"/>
              <a:t>. 2,040 Ad</a:t>
            </a:r>
          </a:p>
          <a:p>
            <a:pPr marL="0" indent="0">
              <a:buNone/>
            </a:pPr>
            <a:r>
              <a:rPr lang="en-US" sz="1600" dirty="0"/>
              <a:t>Labor Efficiency Variance 	</a:t>
            </a:r>
            <a:r>
              <a:rPr lang="en-US" sz="1600" dirty="0" smtClean="0"/>
              <a:t>=   15 </a:t>
            </a:r>
            <a:r>
              <a:rPr lang="en-US" sz="1600" dirty="0"/>
              <a:t>x [(1,700 x 5) – 3,000] 	= </a:t>
            </a:r>
            <a:r>
              <a:rPr lang="en-US" sz="1600" dirty="0" err="1"/>
              <a:t>Rs</a:t>
            </a:r>
            <a:r>
              <a:rPr lang="en-US" sz="1600" dirty="0"/>
              <a:t>. 7,500 F</a:t>
            </a:r>
          </a:p>
          <a:p>
            <a:pPr marL="0" indent="0">
              <a:buNone/>
            </a:pPr>
            <a:r>
              <a:rPr lang="en-US" sz="1600" dirty="0"/>
              <a:t>LEV Method (i)		</a:t>
            </a:r>
            <a:r>
              <a:rPr lang="en-US" sz="1600" dirty="0" smtClean="0"/>
              <a:t>=   15 </a:t>
            </a:r>
            <a:r>
              <a:rPr lang="en-US" sz="1600" dirty="0"/>
              <a:t>x [(700 x 4) – 3,000] 	= </a:t>
            </a:r>
            <a:r>
              <a:rPr lang="en-US" sz="1600" dirty="0" err="1"/>
              <a:t>Rs</a:t>
            </a:r>
            <a:r>
              <a:rPr lang="en-US" sz="1600" dirty="0"/>
              <a:t>. 3,000 A</a:t>
            </a:r>
          </a:p>
          <a:p>
            <a:pPr marL="0" indent="0">
              <a:buNone/>
            </a:pPr>
            <a:r>
              <a:rPr lang="en-US" sz="1600" dirty="0"/>
              <a:t>LEV Method (ii)		</a:t>
            </a:r>
            <a:r>
              <a:rPr lang="en-US" sz="1600" dirty="0" smtClean="0"/>
              <a:t>=  15 </a:t>
            </a:r>
            <a:r>
              <a:rPr lang="en-US" sz="1600" dirty="0"/>
              <a:t>x [{(700 x 5) – 680} – 3,000]</a:t>
            </a:r>
          </a:p>
          <a:p>
            <a:pPr marL="0" indent="0">
              <a:buNone/>
            </a:pPr>
            <a:r>
              <a:rPr lang="en-US" sz="1600" dirty="0"/>
              <a:t>			= </a:t>
            </a:r>
            <a:r>
              <a:rPr lang="en-US" sz="1600" dirty="0" smtClean="0"/>
              <a:t>  15 </a:t>
            </a:r>
            <a:r>
              <a:rPr lang="en-US" sz="1600" dirty="0"/>
              <a:t>x [{3,500 – 680} – 3,000]</a:t>
            </a:r>
          </a:p>
          <a:p>
            <a:pPr marL="0" indent="0">
              <a:buNone/>
            </a:pPr>
            <a:r>
              <a:rPr lang="en-US" sz="1600" dirty="0"/>
              <a:t>		</a:t>
            </a:r>
            <a:r>
              <a:rPr lang="en-US" sz="1600" dirty="0" smtClean="0"/>
              <a:t>                =  15 </a:t>
            </a:r>
            <a:r>
              <a:rPr lang="en-US" sz="1600" dirty="0"/>
              <a:t>x [2,820 – 3,000]  </a:t>
            </a:r>
            <a:r>
              <a:rPr lang="en-US" sz="1600" dirty="0" smtClean="0"/>
              <a:t>           = </a:t>
            </a:r>
            <a:r>
              <a:rPr lang="en-US" sz="1600" dirty="0" err="1" smtClean="0"/>
              <a:t>Rs</a:t>
            </a:r>
            <a:r>
              <a:rPr lang="en-US" sz="1600" dirty="0"/>
              <a:t>. 2,700 A</a:t>
            </a:r>
          </a:p>
          <a:p>
            <a:pPr marL="0" indent="0">
              <a:buNone/>
            </a:pPr>
            <a:r>
              <a:rPr lang="en-US" sz="1600" dirty="0"/>
              <a:t>Labor Idle Time Variance	</a:t>
            </a:r>
            <a:r>
              <a:rPr lang="en-US" sz="1600" dirty="0" smtClean="0"/>
              <a:t>=15 </a:t>
            </a:r>
            <a:r>
              <a:rPr lang="en-US" sz="1600" dirty="0"/>
              <a:t>x (3,000 – 3,400) 	= </a:t>
            </a:r>
            <a:r>
              <a:rPr lang="en-US" sz="1600" dirty="0" err="1" smtClean="0"/>
              <a:t>Rs</a:t>
            </a:r>
            <a:r>
              <a:rPr lang="en-US" sz="1600" dirty="0"/>
              <a:t>. 6,000 A</a:t>
            </a:r>
          </a:p>
          <a:p>
            <a:pPr marL="0" indent="0">
              <a:buNone/>
            </a:pPr>
            <a:r>
              <a:rPr lang="en-US" sz="1600" dirty="0"/>
              <a:t>LITV Method (i)		</a:t>
            </a:r>
            <a:r>
              <a:rPr lang="en-US" sz="1600" dirty="0" smtClean="0"/>
              <a:t>=15 </a:t>
            </a:r>
            <a:r>
              <a:rPr lang="en-US" sz="1600" dirty="0"/>
              <a:t>x [(700 x 1) – 400] 	= </a:t>
            </a:r>
            <a:r>
              <a:rPr lang="en-US" sz="1600" dirty="0" err="1" smtClean="0"/>
              <a:t>Rs</a:t>
            </a:r>
            <a:r>
              <a:rPr lang="en-US" sz="1600" dirty="0"/>
              <a:t>. 4,500 F</a:t>
            </a:r>
          </a:p>
          <a:p>
            <a:pPr marL="0" indent="0">
              <a:buNone/>
            </a:pPr>
            <a:r>
              <a:rPr lang="en-US" sz="1600" dirty="0"/>
              <a:t>LITV Method (ii)		</a:t>
            </a:r>
            <a:r>
              <a:rPr lang="en-US" sz="1600" dirty="0" smtClean="0"/>
              <a:t>=15 </a:t>
            </a:r>
            <a:r>
              <a:rPr lang="en-US" sz="1600" dirty="0"/>
              <a:t>x [(3,400 x 0.2) – 400] </a:t>
            </a:r>
          </a:p>
          <a:p>
            <a:pPr marL="0" indent="0">
              <a:buNone/>
            </a:pPr>
            <a:r>
              <a:rPr lang="en-US" sz="1600" dirty="0"/>
              <a:t>			</a:t>
            </a:r>
            <a:r>
              <a:rPr lang="en-US" sz="1600" dirty="0" smtClean="0"/>
              <a:t>= 15 </a:t>
            </a:r>
            <a:r>
              <a:rPr lang="en-US" sz="1600" dirty="0"/>
              <a:t>x (680 – 400)	 </a:t>
            </a:r>
            <a:r>
              <a:rPr lang="en-US" sz="1600" dirty="0" smtClean="0"/>
              <a:t>                = </a:t>
            </a:r>
            <a:r>
              <a:rPr lang="en-US" sz="1600" dirty="0" err="1" smtClean="0"/>
              <a:t>Rs</a:t>
            </a:r>
            <a:r>
              <a:rPr lang="en-US" sz="1600" dirty="0"/>
              <a:t>. 4,200 </a:t>
            </a:r>
            <a:r>
              <a:rPr lang="en-US" sz="1600" dirty="0" smtClean="0"/>
              <a:t>F</a:t>
            </a:r>
            <a:endParaRPr lang="en-US" sz="1600" dirty="0"/>
          </a:p>
        </p:txBody>
      </p:sp>
      <p:sp>
        <p:nvSpPr>
          <p:cNvPr id="4" name="Rectangle 3"/>
          <p:cNvSpPr/>
          <p:nvPr/>
        </p:nvSpPr>
        <p:spPr>
          <a:xfrm>
            <a:off x="533400" y="381000"/>
            <a:ext cx="6858000" cy="369332"/>
          </a:xfrm>
          <a:prstGeom prst="rect">
            <a:avLst/>
          </a:prstGeom>
        </p:spPr>
        <p:txBody>
          <a:bodyPr wrap="square">
            <a:spAutoFit/>
          </a:bodyPr>
          <a:lstStyle/>
          <a:p>
            <a:r>
              <a:rPr lang="en-US" b="1" dirty="0">
                <a:solidFill>
                  <a:prstClr val="black"/>
                </a:solidFill>
              </a:rPr>
              <a:t>Example Solution</a:t>
            </a:r>
            <a:endParaRPr lang="en-US" dirty="0">
              <a:solidFill>
                <a:prstClr val="black"/>
              </a:solidFill>
            </a:endParaRPr>
          </a:p>
        </p:txBody>
      </p:sp>
      <p:sp>
        <p:nvSpPr>
          <p:cNvPr id="8" name="Rectangle 7"/>
          <p:cNvSpPr/>
          <p:nvPr/>
        </p:nvSpPr>
        <p:spPr>
          <a:xfrm>
            <a:off x="533400" y="4560332"/>
            <a:ext cx="2743200" cy="369332"/>
          </a:xfrm>
          <a:prstGeom prst="rect">
            <a:avLst/>
          </a:prstGeom>
        </p:spPr>
        <p:txBody>
          <a:bodyPr wrap="square">
            <a:spAutoFit/>
          </a:bodyPr>
          <a:lstStyle/>
          <a:p>
            <a:r>
              <a:rPr lang="en-US" b="1" dirty="0">
                <a:solidFill>
                  <a:prstClr val="black"/>
                </a:solidFill>
              </a:rPr>
              <a:t>KEY POINT</a:t>
            </a:r>
            <a:endParaRPr lang="en-US" dirty="0">
              <a:solidFill>
                <a:prstClr val="black"/>
              </a:solidFill>
            </a:endParaRPr>
          </a:p>
        </p:txBody>
      </p:sp>
      <p:sp>
        <p:nvSpPr>
          <p:cNvPr id="9" name="Rectangle 8"/>
          <p:cNvSpPr/>
          <p:nvPr/>
        </p:nvSpPr>
        <p:spPr>
          <a:xfrm>
            <a:off x="533400" y="5036455"/>
            <a:ext cx="7518400" cy="338554"/>
          </a:xfrm>
          <a:prstGeom prst="rect">
            <a:avLst/>
          </a:prstGeom>
        </p:spPr>
        <p:txBody>
          <a:bodyPr wrap="square">
            <a:spAutoFit/>
          </a:bodyPr>
          <a:lstStyle/>
          <a:p>
            <a:r>
              <a:rPr lang="en-US" sz="1600" dirty="0">
                <a:solidFill>
                  <a:prstClr val="black"/>
                </a:solidFill>
              </a:rPr>
              <a:t>All methods of computing Labor Variances would give same results.</a:t>
            </a:r>
          </a:p>
        </p:txBody>
      </p:sp>
    </p:spTree>
    <p:extLst>
      <p:ext uri="{BB962C8B-B14F-4D97-AF65-F5344CB8AC3E}">
        <p14:creationId xmlns:p14="http://schemas.microsoft.com/office/powerpoint/2010/main" val="221350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1000"/>
                                        <p:tgtEl>
                                          <p:spTgt spid="8"/>
                                        </p:tgtEl>
                                      </p:cBhvr>
                                    </p:animEffect>
                                    <p:anim calcmode="lin" valueType="num">
                                      <p:cBhvr>
                                        <p:cTn id="85" dur="1000" fill="hold"/>
                                        <p:tgtEl>
                                          <p:spTgt spid="8"/>
                                        </p:tgtEl>
                                        <p:attrNameLst>
                                          <p:attrName>ppt_x</p:attrName>
                                        </p:attrNameLst>
                                      </p:cBhvr>
                                      <p:tavLst>
                                        <p:tav tm="0">
                                          <p:val>
                                            <p:strVal val="#ppt_x"/>
                                          </p:val>
                                        </p:tav>
                                        <p:tav tm="100000">
                                          <p:val>
                                            <p:strVal val="#ppt_x"/>
                                          </p:val>
                                        </p:tav>
                                      </p:tavLst>
                                    </p:anim>
                                    <p:anim calcmode="lin" valueType="num">
                                      <p:cBhvr>
                                        <p:cTn id="8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1000"/>
                                        <p:tgtEl>
                                          <p:spTgt spid="9"/>
                                        </p:tgtEl>
                                      </p:cBhvr>
                                    </p:animEffect>
                                    <p:anim calcmode="lin" valueType="num">
                                      <p:cBhvr>
                                        <p:cTn id="92" dur="1000" fill="hold"/>
                                        <p:tgtEl>
                                          <p:spTgt spid="9"/>
                                        </p:tgtEl>
                                        <p:attrNameLst>
                                          <p:attrName>ppt_x</p:attrName>
                                        </p:attrNameLst>
                                      </p:cBhvr>
                                      <p:tavLst>
                                        <p:tav tm="0">
                                          <p:val>
                                            <p:strVal val="#ppt_x"/>
                                          </p:val>
                                        </p:tav>
                                        <p:tav tm="100000">
                                          <p:val>
                                            <p:strVal val="#ppt_x"/>
                                          </p:val>
                                        </p:tav>
                                      </p:tavLst>
                                    </p:anim>
                                    <p:anim calcmode="lin" valueType="num">
                                      <p:cBhvr>
                                        <p:cTn id="9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153400" cy="545068"/>
          </a:xfrm>
        </p:spPr>
        <p:txBody>
          <a:bodyPr/>
          <a:lstStyle/>
          <a:p>
            <a:r>
              <a:rPr lang="en-US" sz="1600" dirty="0"/>
              <a:t> “Standard” is always for “Actual</a:t>
            </a:r>
            <a:r>
              <a:rPr lang="en-US" sz="1600" dirty="0" smtClean="0"/>
              <a:t>”</a:t>
            </a:r>
            <a:endParaRPr lang="en-US" dirty="0"/>
          </a:p>
        </p:txBody>
      </p:sp>
      <p:sp>
        <p:nvSpPr>
          <p:cNvPr id="3" name="Content Placeholder 2"/>
          <p:cNvSpPr>
            <a:spLocks noGrp="1"/>
          </p:cNvSpPr>
          <p:nvPr>
            <p:ph idx="1"/>
          </p:nvPr>
        </p:nvSpPr>
        <p:spPr>
          <a:xfrm>
            <a:off x="228600" y="709634"/>
            <a:ext cx="7924800" cy="4167165"/>
          </a:xfrm>
        </p:spPr>
        <p:txBody>
          <a:bodyPr/>
          <a:lstStyle/>
          <a:p>
            <a:pPr marL="0" indent="0">
              <a:lnSpc>
                <a:spcPct val="150000"/>
              </a:lnSpc>
              <a:buNone/>
            </a:pPr>
            <a:r>
              <a:rPr lang="en-US" sz="1800" b="1" dirty="0"/>
              <a:t>Generally:</a:t>
            </a:r>
          </a:p>
          <a:p>
            <a:pPr marL="0" indent="0">
              <a:lnSpc>
                <a:spcPct val="150000"/>
              </a:lnSpc>
              <a:buNone/>
            </a:pPr>
            <a:r>
              <a:rPr lang="en-US" sz="1800" dirty="0" smtClean="0"/>
              <a:t>	Budgeted </a:t>
            </a:r>
            <a:r>
              <a:rPr lang="en-US" sz="1800" dirty="0"/>
              <a:t>Hours (BH) # Standard Hours (SH) # Actual Hours (AH)</a:t>
            </a:r>
          </a:p>
          <a:p>
            <a:pPr marL="0" indent="0">
              <a:lnSpc>
                <a:spcPct val="150000"/>
              </a:lnSpc>
              <a:buNone/>
            </a:pPr>
            <a:r>
              <a:rPr lang="en-US" sz="1800" dirty="0" smtClean="0"/>
              <a:t>	BH </a:t>
            </a:r>
            <a:r>
              <a:rPr lang="en-US" sz="1800" dirty="0"/>
              <a:t>is time allowed for Budgeted Output </a:t>
            </a:r>
          </a:p>
          <a:p>
            <a:pPr marL="0" indent="0">
              <a:lnSpc>
                <a:spcPct val="150000"/>
              </a:lnSpc>
              <a:buNone/>
            </a:pPr>
            <a:r>
              <a:rPr lang="en-US" sz="1800" dirty="0" smtClean="0"/>
              <a:t>	SH </a:t>
            </a:r>
            <a:r>
              <a:rPr lang="en-US" sz="1800" dirty="0"/>
              <a:t>is time allowed for Actual Output</a:t>
            </a:r>
          </a:p>
          <a:p>
            <a:pPr marL="0" indent="0">
              <a:lnSpc>
                <a:spcPct val="150000"/>
              </a:lnSpc>
              <a:buNone/>
            </a:pPr>
            <a:r>
              <a:rPr lang="en-US" sz="1800" dirty="0" smtClean="0"/>
              <a:t>	AH </a:t>
            </a:r>
            <a:r>
              <a:rPr lang="en-US" sz="1800" dirty="0"/>
              <a:t>is time taken for Actual Output</a:t>
            </a:r>
          </a:p>
          <a:p>
            <a:pPr marL="0" indent="0">
              <a:lnSpc>
                <a:spcPct val="150000"/>
              </a:lnSpc>
              <a:buNone/>
            </a:pPr>
            <a:r>
              <a:rPr lang="en-US" sz="1800" b="1" dirty="0"/>
              <a:t>Always</a:t>
            </a:r>
          </a:p>
          <a:p>
            <a:pPr marL="0" indent="0">
              <a:lnSpc>
                <a:spcPct val="150000"/>
              </a:lnSpc>
              <a:buNone/>
            </a:pPr>
            <a:r>
              <a:rPr lang="en-US" sz="1800" dirty="0" smtClean="0"/>
              <a:t>	Budgeted </a:t>
            </a:r>
            <a:r>
              <a:rPr lang="en-US" sz="1800" dirty="0"/>
              <a:t>Overhead Absorption Rate (B-OAR) = Standard </a:t>
            </a:r>
            <a:r>
              <a:rPr lang="en-US" sz="1800" dirty="0" smtClean="0"/>
              <a:t>	Overhead </a:t>
            </a:r>
            <a:r>
              <a:rPr lang="en-US" sz="1800" dirty="0"/>
              <a:t>Absorption Rate (S-OAR</a:t>
            </a:r>
            <a:r>
              <a:rPr lang="en-US" sz="1800" dirty="0" smtClean="0"/>
              <a:t>)</a:t>
            </a:r>
            <a:endParaRPr lang="en-US" sz="1800" dirty="0"/>
          </a:p>
        </p:txBody>
      </p:sp>
      <p:sp>
        <p:nvSpPr>
          <p:cNvPr id="6" name="Rectangle 5"/>
          <p:cNvSpPr/>
          <p:nvPr/>
        </p:nvSpPr>
        <p:spPr>
          <a:xfrm>
            <a:off x="228600" y="304800"/>
            <a:ext cx="7772400" cy="369332"/>
          </a:xfrm>
          <a:prstGeom prst="rect">
            <a:avLst/>
          </a:prstGeom>
        </p:spPr>
        <p:txBody>
          <a:bodyPr wrap="square">
            <a:spAutoFit/>
          </a:bodyPr>
          <a:lstStyle/>
          <a:p>
            <a:r>
              <a:rPr lang="en-US" b="1" dirty="0">
                <a:solidFill>
                  <a:prstClr val="black"/>
                </a:solidFill>
              </a:rPr>
              <a:t>KEY POINT</a:t>
            </a:r>
            <a:endParaRPr lang="en-US" dirty="0">
              <a:solidFill>
                <a:prstClr val="black"/>
              </a:solidFill>
            </a:endParaRPr>
          </a:p>
        </p:txBody>
      </p:sp>
      <p:sp>
        <p:nvSpPr>
          <p:cNvPr id="9" name="Rectangle 8"/>
          <p:cNvSpPr/>
          <p:nvPr/>
        </p:nvSpPr>
        <p:spPr>
          <a:xfrm>
            <a:off x="609600" y="5257800"/>
            <a:ext cx="7239000" cy="369332"/>
          </a:xfrm>
          <a:prstGeom prst="rect">
            <a:avLst/>
          </a:prstGeom>
        </p:spPr>
        <p:txBody>
          <a:bodyPr wrap="square">
            <a:spAutoFit/>
          </a:bodyPr>
          <a:lstStyle/>
          <a:p>
            <a:r>
              <a:rPr lang="en-US" b="1" dirty="0">
                <a:solidFill>
                  <a:prstClr val="black"/>
                </a:solidFill>
              </a:rPr>
              <a:t>KEY POINT</a:t>
            </a:r>
            <a:endParaRPr lang="en-US" dirty="0">
              <a:solidFill>
                <a:prstClr val="black"/>
              </a:solidFill>
            </a:endParaRPr>
          </a:p>
        </p:txBody>
      </p:sp>
    </p:spTree>
    <p:extLst>
      <p:ext uri="{BB962C8B-B14F-4D97-AF65-F5344CB8AC3E}">
        <p14:creationId xmlns:p14="http://schemas.microsoft.com/office/powerpoint/2010/main" val="299317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914400"/>
          </a:xfrm>
        </p:spPr>
        <p:txBody>
          <a:bodyPr/>
          <a:lstStyle/>
          <a:p>
            <a:r>
              <a:rPr lang="en-US" sz="2000" b="1" dirty="0"/>
              <a:t>VARIABLE OVERHEADS (VROH) COST VARIANCES (VROHCV</a:t>
            </a:r>
            <a:r>
              <a:rPr lang="en-US" sz="2000" b="1" dirty="0" smtClean="0"/>
              <a:t>)</a:t>
            </a:r>
            <a:endParaRPr lang="en-US" sz="2000" dirty="0"/>
          </a:p>
        </p:txBody>
      </p:sp>
      <p:sp>
        <p:nvSpPr>
          <p:cNvPr id="3" name="Content Placeholder 2"/>
          <p:cNvSpPr>
            <a:spLocks noGrp="1"/>
          </p:cNvSpPr>
          <p:nvPr>
            <p:ph idx="1"/>
          </p:nvPr>
        </p:nvSpPr>
        <p:spPr>
          <a:xfrm>
            <a:off x="609600" y="1143000"/>
            <a:ext cx="8382000" cy="5334000"/>
          </a:xfrm>
        </p:spPr>
        <p:txBody>
          <a:bodyPr/>
          <a:lstStyle/>
          <a:p>
            <a:pPr lvl="1">
              <a:lnSpc>
                <a:spcPct val="150000"/>
              </a:lnSpc>
              <a:buFont typeface="Wingdings" pitchFamily="2" charset="2"/>
              <a:buChar char="ü"/>
            </a:pPr>
            <a:r>
              <a:rPr lang="en-US" sz="2000" dirty="0"/>
              <a:t>All OH Variances are based on Hours Worked</a:t>
            </a:r>
          </a:p>
          <a:p>
            <a:pPr lvl="1">
              <a:lnSpc>
                <a:spcPct val="150000"/>
              </a:lnSpc>
              <a:buFont typeface="Wingdings" pitchFamily="2" charset="2"/>
              <a:buChar char="ü"/>
            </a:pPr>
            <a:r>
              <a:rPr lang="en-US" sz="2000" dirty="0"/>
              <a:t>For VOHCV; B-VOAR = S-VOAR </a:t>
            </a:r>
          </a:p>
          <a:p>
            <a:pPr marL="457200" indent="0">
              <a:lnSpc>
                <a:spcPct val="150000"/>
              </a:lnSpc>
              <a:buNone/>
            </a:pPr>
            <a:r>
              <a:rPr lang="en-US" sz="2000" dirty="0" smtClean="0"/>
              <a:t>Formulae</a:t>
            </a:r>
            <a:r>
              <a:rPr lang="en-US" sz="2000" dirty="0"/>
              <a:t>:</a:t>
            </a:r>
          </a:p>
          <a:p>
            <a:pPr marL="457200" indent="0">
              <a:lnSpc>
                <a:spcPct val="150000"/>
              </a:lnSpc>
              <a:buNone/>
            </a:pPr>
            <a:r>
              <a:rPr lang="en-US" sz="2000" dirty="0" err="1" smtClean="0"/>
              <a:t>VrOHCV</a:t>
            </a:r>
            <a:r>
              <a:rPr lang="en-US" sz="2000" dirty="0" smtClean="0"/>
              <a:t> </a:t>
            </a:r>
            <a:r>
              <a:rPr lang="en-US" sz="2000" dirty="0"/>
              <a:t>= Standard Variable Overhead Cost of Actual Output – </a:t>
            </a:r>
            <a:r>
              <a:rPr lang="en-US" sz="2000" dirty="0" smtClean="0"/>
              <a:t>Actual </a:t>
            </a:r>
            <a:r>
              <a:rPr lang="en-US" sz="2000" dirty="0"/>
              <a:t>Variable Overhead Cost </a:t>
            </a:r>
          </a:p>
          <a:p>
            <a:pPr marL="457200" indent="0">
              <a:lnSpc>
                <a:spcPct val="150000"/>
              </a:lnSpc>
              <a:buNone/>
            </a:pPr>
            <a:r>
              <a:rPr lang="en-US" sz="2000" dirty="0" err="1" smtClean="0"/>
              <a:t>VrOH</a:t>
            </a:r>
            <a:r>
              <a:rPr lang="en-US" sz="2000" dirty="0" smtClean="0"/>
              <a:t> </a:t>
            </a:r>
            <a:r>
              <a:rPr lang="en-US" sz="2000" dirty="0"/>
              <a:t>Expenditure /Spending Variance = Actual Hours (Standard </a:t>
            </a:r>
            <a:r>
              <a:rPr lang="en-US" sz="2000" dirty="0" err="1"/>
              <a:t>Vr</a:t>
            </a:r>
            <a:r>
              <a:rPr lang="en-US" sz="2000" dirty="0"/>
              <a:t> OAR per hour – Actual </a:t>
            </a:r>
            <a:r>
              <a:rPr lang="en-US" sz="2000" dirty="0" err="1"/>
              <a:t>Vr</a:t>
            </a:r>
            <a:r>
              <a:rPr lang="en-US" sz="2000" dirty="0"/>
              <a:t> OH Rate) </a:t>
            </a:r>
          </a:p>
          <a:p>
            <a:pPr marL="457200" indent="0">
              <a:lnSpc>
                <a:spcPct val="150000"/>
              </a:lnSpc>
              <a:buNone/>
            </a:pPr>
            <a:r>
              <a:rPr lang="en-US" sz="2000" dirty="0" err="1" smtClean="0"/>
              <a:t>VrOH</a:t>
            </a:r>
            <a:r>
              <a:rPr lang="en-US" sz="2000" dirty="0" smtClean="0"/>
              <a:t> </a:t>
            </a:r>
            <a:r>
              <a:rPr lang="en-US" sz="2000" dirty="0"/>
              <a:t>Efficiency Var. = St. </a:t>
            </a:r>
            <a:r>
              <a:rPr lang="en-US" sz="2000" dirty="0" err="1"/>
              <a:t>Vr</a:t>
            </a:r>
            <a:r>
              <a:rPr lang="en-US" sz="2000" dirty="0"/>
              <a:t> OAR (St. Hours for Act. O/P – Act. Hours Worked</a:t>
            </a:r>
            <a:r>
              <a:rPr lang="en-US" sz="2000" dirty="0" smtClean="0"/>
              <a:t>)</a:t>
            </a:r>
          </a:p>
          <a:p>
            <a:pPr marL="457200" indent="0">
              <a:lnSpc>
                <a:spcPct val="150000"/>
              </a:lnSpc>
              <a:buNone/>
            </a:pPr>
            <a:r>
              <a:rPr lang="en-US" sz="2000" dirty="0" smtClean="0"/>
              <a:t>Practically </a:t>
            </a:r>
            <a:r>
              <a:rPr lang="en-US" sz="2000" dirty="0"/>
              <a:t>speaking this AR is a Symbolic rate computed by dividing Actual Variable FOH with Actual Hours</a:t>
            </a:r>
          </a:p>
          <a:p>
            <a:endParaRPr lang="en-US" sz="2000" dirty="0"/>
          </a:p>
        </p:txBody>
      </p:sp>
    </p:spTree>
    <p:extLst>
      <p:ext uri="{BB962C8B-B14F-4D97-AF65-F5344CB8AC3E}">
        <p14:creationId xmlns:p14="http://schemas.microsoft.com/office/powerpoint/2010/main" val="142284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arn(inVertical)">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arn(inVertical)">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6316662" cy="715962"/>
          </a:xfrm>
        </p:spPr>
        <p:txBody>
          <a:bodyPr/>
          <a:lstStyle/>
          <a:p>
            <a:r>
              <a:rPr lang="en-US" sz="2000" b="1" dirty="0"/>
              <a:t>FIXED OH COST VARIANCE</a:t>
            </a:r>
            <a:r>
              <a:rPr lang="en-US" dirty="0"/>
              <a:t/>
            </a:r>
            <a:br>
              <a:rPr lang="en-US" dirty="0"/>
            </a:br>
            <a:endParaRPr lang="en-US" dirty="0"/>
          </a:p>
        </p:txBody>
      </p:sp>
      <p:sp>
        <p:nvSpPr>
          <p:cNvPr id="3" name="Content Placeholder 2"/>
          <p:cNvSpPr>
            <a:spLocks noGrp="1"/>
          </p:cNvSpPr>
          <p:nvPr>
            <p:ph idx="1"/>
          </p:nvPr>
        </p:nvSpPr>
        <p:spPr>
          <a:xfrm>
            <a:off x="228600" y="914400"/>
            <a:ext cx="8458200" cy="4724400"/>
          </a:xfrm>
        </p:spPr>
        <p:txBody>
          <a:bodyPr/>
          <a:lstStyle/>
          <a:p>
            <a:pPr marL="914400" lvl="0" indent="-457200">
              <a:buFont typeface="Wingdings" pitchFamily="2" charset="2"/>
              <a:buChar char="Ø"/>
            </a:pPr>
            <a:r>
              <a:rPr lang="en-US" sz="1600" dirty="0"/>
              <a:t>BH # SH # AH</a:t>
            </a:r>
          </a:p>
          <a:p>
            <a:pPr marL="914400" lvl="0" indent="-457200">
              <a:buFont typeface="Wingdings" pitchFamily="2" charset="2"/>
              <a:buChar char="Ø"/>
            </a:pPr>
            <a:r>
              <a:rPr lang="en-US" sz="1600" dirty="0" err="1"/>
              <a:t>Fx</a:t>
            </a:r>
            <a:r>
              <a:rPr lang="en-US" sz="1600" dirty="0"/>
              <a:t> OH B:OAR = </a:t>
            </a:r>
            <a:r>
              <a:rPr lang="en-US" sz="1600" dirty="0" err="1"/>
              <a:t>Fx</a:t>
            </a:r>
            <a:r>
              <a:rPr lang="en-US" sz="1600" dirty="0"/>
              <a:t> OH St. OAR</a:t>
            </a:r>
          </a:p>
          <a:p>
            <a:pPr marL="914400" lvl="0" indent="-457200">
              <a:buFont typeface="Wingdings" pitchFamily="2" charset="2"/>
              <a:buChar char="Ø"/>
            </a:pPr>
            <a:r>
              <a:rPr lang="en-US" sz="1600" dirty="0" err="1"/>
              <a:t>Fx</a:t>
            </a:r>
            <a:r>
              <a:rPr lang="en-US" sz="1600" dirty="0"/>
              <a:t> OH absorption rate is based on Budgeted Fixed Overheads and Normal Capacity (in absence of info., Normal Capacity and Budgeted Production Volume are assumed to be the same)</a:t>
            </a:r>
          </a:p>
          <a:p>
            <a:pPr marL="457200" indent="0">
              <a:buNone/>
            </a:pPr>
            <a:r>
              <a:rPr lang="en-US" sz="1600" dirty="0"/>
              <a:t>The various formulae for computed Fixed OH Cost Variances are as follows:</a:t>
            </a:r>
          </a:p>
          <a:p>
            <a:pPr marL="457200" indent="0">
              <a:buNone/>
            </a:pPr>
            <a:r>
              <a:rPr lang="en-US" sz="1600" dirty="0"/>
              <a:t>Fixed OH Cost Variance (</a:t>
            </a:r>
            <a:r>
              <a:rPr lang="en-US" sz="1600" dirty="0" err="1"/>
              <a:t>Fx</a:t>
            </a:r>
            <a:r>
              <a:rPr lang="en-US" sz="1600" dirty="0"/>
              <a:t> OH CV) =</a:t>
            </a:r>
            <a:r>
              <a:rPr lang="en-US" sz="1600" b="1" dirty="0"/>
              <a:t> </a:t>
            </a:r>
            <a:r>
              <a:rPr lang="en-US" sz="1600" dirty="0"/>
              <a:t>St. Fixed OH Cost of Actual Production </a:t>
            </a:r>
            <a:r>
              <a:rPr lang="en-US" sz="1600" b="1" dirty="0"/>
              <a:t>– </a:t>
            </a:r>
            <a:r>
              <a:rPr lang="en-US" sz="1600" dirty="0"/>
              <a:t>Actual Fixed OH</a:t>
            </a:r>
          </a:p>
          <a:p>
            <a:pPr marL="800100" lvl="0">
              <a:buAutoNum type="alphaLcParenR"/>
            </a:pPr>
            <a:r>
              <a:rPr lang="en-US" sz="1600" dirty="0" smtClean="0"/>
              <a:t>Fixed </a:t>
            </a:r>
            <a:r>
              <a:rPr lang="en-US" sz="1600" dirty="0"/>
              <a:t>OH Expenditure Variance (</a:t>
            </a:r>
            <a:r>
              <a:rPr lang="en-US" sz="1600" dirty="0" err="1"/>
              <a:t>Fx</a:t>
            </a:r>
            <a:r>
              <a:rPr lang="en-US" sz="1600" dirty="0"/>
              <a:t> OH Ex </a:t>
            </a:r>
            <a:r>
              <a:rPr lang="en-US" sz="1600" dirty="0" err="1"/>
              <a:t>Vr</a:t>
            </a:r>
            <a:r>
              <a:rPr lang="en-US" sz="1600" dirty="0"/>
              <a:t>)</a:t>
            </a:r>
            <a:r>
              <a:rPr lang="en-US" sz="1600" b="1" dirty="0"/>
              <a:t>=</a:t>
            </a:r>
            <a:r>
              <a:rPr lang="en-US" sz="1600" dirty="0"/>
              <a:t> Budgeted Fixed OH </a:t>
            </a:r>
            <a:r>
              <a:rPr lang="en-US" sz="1600" b="1" dirty="0"/>
              <a:t>–</a:t>
            </a:r>
            <a:r>
              <a:rPr lang="en-US" sz="1600" dirty="0"/>
              <a:t> Actual Fixed </a:t>
            </a:r>
            <a:r>
              <a:rPr lang="en-US" sz="1600" dirty="0" smtClean="0"/>
              <a:t>OH</a:t>
            </a:r>
          </a:p>
          <a:p>
            <a:pPr marL="800100" lvl="0">
              <a:buAutoNum type="alphaLcParenR"/>
            </a:pPr>
            <a:r>
              <a:rPr lang="en-US" sz="1600" dirty="0" smtClean="0"/>
              <a:t>Fixed </a:t>
            </a:r>
            <a:r>
              <a:rPr lang="en-US" sz="1600" dirty="0"/>
              <a:t>OH Volume Variance (</a:t>
            </a:r>
            <a:r>
              <a:rPr lang="en-US" sz="1600" dirty="0" err="1"/>
              <a:t>Fx</a:t>
            </a:r>
            <a:r>
              <a:rPr lang="en-US" sz="1600" dirty="0"/>
              <a:t> OH VV)</a:t>
            </a:r>
            <a:r>
              <a:rPr lang="en-US" sz="1600" b="1" dirty="0"/>
              <a:t> =</a:t>
            </a:r>
            <a:r>
              <a:rPr lang="en-US" sz="1600" dirty="0"/>
              <a:t> St. OAR per unit [Actual Prod. </a:t>
            </a:r>
            <a:r>
              <a:rPr lang="en-US" sz="1600" b="1" dirty="0"/>
              <a:t>– </a:t>
            </a:r>
            <a:r>
              <a:rPr lang="en-US" sz="1600" dirty="0"/>
              <a:t>Budgeted Prod.]</a:t>
            </a:r>
          </a:p>
          <a:p>
            <a:pPr marL="1371600" lvl="1" indent="-457200">
              <a:buFont typeface="Wingdings" pitchFamily="2" charset="2"/>
              <a:buChar char="Ø"/>
            </a:pPr>
            <a:r>
              <a:rPr lang="en-US" sz="1600" dirty="0" smtClean="0"/>
              <a:t>Fixed </a:t>
            </a:r>
            <a:r>
              <a:rPr lang="en-US" sz="1600" dirty="0"/>
              <a:t>OH Efficiency Variance (</a:t>
            </a:r>
            <a:r>
              <a:rPr lang="en-US" sz="1600" dirty="0" err="1"/>
              <a:t>Fx</a:t>
            </a:r>
            <a:r>
              <a:rPr lang="en-US" sz="1600" dirty="0"/>
              <a:t> OH </a:t>
            </a:r>
            <a:r>
              <a:rPr lang="en-US" sz="1600" dirty="0" err="1"/>
              <a:t>Ef</a:t>
            </a:r>
            <a:r>
              <a:rPr lang="en-US" sz="1600" dirty="0"/>
              <a:t> V)</a:t>
            </a:r>
            <a:r>
              <a:rPr lang="en-US" sz="1600" b="1" dirty="0"/>
              <a:t>=</a:t>
            </a:r>
            <a:r>
              <a:rPr lang="en-US" sz="1600" dirty="0"/>
              <a:t> St. OAR per hour [St. hours </a:t>
            </a:r>
            <a:r>
              <a:rPr lang="en-US" sz="1600" b="1" dirty="0"/>
              <a:t>–</a:t>
            </a:r>
            <a:r>
              <a:rPr lang="en-US" sz="1600" dirty="0"/>
              <a:t> Actual Hours]</a:t>
            </a:r>
          </a:p>
          <a:p>
            <a:pPr marL="1371600" lvl="1" indent="-457200">
              <a:buFont typeface="Wingdings" pitchFamily="2" charset="2"/>
              <a:buChar char="Ø"/>
            </a:pPr>
            <a:r>
              <a:rPr lang="en-US" sz="1600" dirty="0"/>
              <a:t>Fixed OH Capacity Variance (</a:t>
            </a:r>
            <a:r>
              <a:rPr lang="en-US" sz="1600" dirty="0" err="1"/>
              <a:t>Fx</a:t>
            </a:r>
            <a:r>
              <a:rPr lang="en-US" sz="1600" dirty="0"/>
              <a:t> OH </a:t>
            </a:r>
            <a:r>
              <a:rPr lang="en-US" sz="1600" dirty="0" err="1"/>
              <a:t>CpVr</a:t>
            </a:r>
            <a:r>
              <a:rPr lang="en-US" sz="1600" dirty="0"/>
              <a:t>)</a:t>
            </a:r>
            <a:r>
              <a:rPr lang="en-US" sz="1600" b="1" dirty="0"/>
              <a:t> = </a:t>
            </a:r>
            <a:r>
              <a:rPr lang="en-US" sz="1600" dirty="0"/>
              <a:t>St. OAR</a:t>
            </a:r>
            <a:r>
              <a:rPr lang="en-US" sz="1600" baseline="-25000" dirty="0"/>
              <a:t> </a:t>
            </a:r>
            <a:r>
              <a:rPr lang="en-US" sz="1600" dirty="0"/>
              <a:t>per hour</a:t>
            </a:r>
            <a:r>
              <a:rPr lang="en-US" sz="1600" baseline="-25000" dirty="0"/>
              <a:t> </a:t>
            </a:r>
            <a:r>
              <a:rPr lang="en-US" sz="1600" dirty="0"/>
              <a:t>[Actual Hours </a:t>
            </a:r>
            <a:r>
              <a:rPr lang="en-US" sz="1600" b="1" dirty="0"/>
              <a:t>–</a:t>
            </a:r>
            <a:r>
              <a:rPr lang="en-US" sz="1600" dirty="0"/>
              <a:t> </a:t>
            </a:r>
            <a:r>
              <a:rPr lang="en-US" sz="1600" dirty="0" err="1"/>
              <a:t>Budg</a:t>
            </a:r>
            <a:r>
              <a:rPr lang="en-US" sz="1600" dirty="0"/>
              <a:t>.  Hours]</a:t>
            </a:r>
          </a:p>
          <a:p>
            <a:pPr marL="457200" indent="0"/>
            <a:endParaRPr lang="en-US" sz="1600" dirty="0"/>
          </a:p>
        </p:txBody>
      </p:sp>
    </p:spTree>
    <p:extLst>
      <p:ext uri="{BB962C8B-B14F-4D97-AF65-F5344CB8AC3E}">
        <p14:creationId xmlns:p14="http://schemas.microsoft.com/office/powerpoint/2010/main" val="96148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1000"/>
                                        <p:tgtEl>
                                          <p:spTgt spid="3">
                                            <p:txEl>
                                              <p:pRg st="8" end="8"/>
                                            </p:txEl>
                                          </p:spTgt>
                                        </p:tgtEl>
                                      </p:cBhvr>
                                    </p:animEffect>
                                    <p:anim calcmode="lin" valueType="num">
                                      <p:cBhvr>
                                        <p:cTn id="6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1981200"/>
          </a:xfrm>
        </p:spPr>
        <p:txBody>
          <a:bodyPr/>
          <a:lstStyle/>
          <a:p>
            <a:pPr marL="0" indent="0">
              <a:buNone/>
            </a:pPr>
            <a:r>
              <a:rPr lang="en-US" sz="2000" dirty="0"/>
              <a:t>Difference between Budgeted FOH / Applied FOH / Actual FOH</a:t>
            </a:r>
          </a:p>
          <a:p>
            <a:pPr lvl="1">
              <a:buFont typeface="Wingdings" pitchFamily="2" charset="2"/>
              <a:buChar char="ü"/>
            </a:pPr>
            <a:r>
              <a:rPr lang="en-US" sz="2000" dirty="0"/>
              <a:t>Budgeted FOH =  Budgeted Output * Budgeted OAR</a:t>
            </a:r>
          </a:p>
          <a:p>
            <a:pPr lvl="1">
              <a:buFont typeface="Wingdings" pitchFamily="2" charset="2"/>
              <a:buChar char="ü"/>
            </a:pPr>
            <a:r>
              <a:rPr lang="en-US" sz="2000" dirty="0"/>
              <a:t>Applied FOH = Actual Output * Standard OAR</a:t>
            </a:r>
          </a:p>
          <a:p>
            <a:pPr lvl="1">
              <a:buFont typeface="Wingdings" pitchFamily="2" charset="2"/>
              <a:buChar char="ü"/>
            </a:pPr>
            <a:r>
              <a:rPr lang="en-US" sz="2000" dirty="0"/>
              <a:t>Actual FOH = Actual </a:t>
            </a:r>
            <a:r>
              <a:rPr lang="en-US" sz="2000" dirty="0" smtClean="0"/>
              <a:t>FOH</a:t>
            </a:r>
            <a:endParaRPr lang="en-US" sz="2000" dirty="0"/>
          </a:p>
        </p:txBody>
      </p:sp>
      <p:sp>
        <p:nvSpPr>
          <p:cNvPr id="4" name="Title 1"/>
          <p:cNvSpPr txBox="1">
            <a:spLocks/>
          </p:cNvSpPr>
          <p:nvPr/>
        </p:nvSpPr>
        <p:spPr bwMode="auto">
          <a:xfrm>
            <a:off x="457200" y="228600"/>
            <a:ext cx="8001000" cy="571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2000" b="1" dirty="0">
                <a:solidFill>
                  <a:prstClr val="black"/>
                </a:solidFill>
              </a:rPr>
              <a:t>KEY POINT</a:t>
            </a:r>
            <a:endParaRPr lang="en-US" sz="2000" dirty="0">
              <a:solidFill>
                <a:prstClr val="black"/>
              </a:solidFill>
            </a:endParaRPr>
          </a:p>
        </p:txBody>
      </p:sp>
      <p:sp>
        <p:nvSpPr>
          <p:cNvPr id="5" name="Title 1"/>
          <p:cNvSpPr txBox="1">
            <a:spLocks/>
          </p:cNvSpPr>
          <p:nvPr/>
        </p:nvSpPr>
        <p:spPr bwMode="auto">
          <a:xfrm>
            <a:off x="428171" y="2914650"/>
            <a:ext cx="8001000" cy="571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2000" b="1" dirty="0">
                <a:solidFill>
                  <a:prstClr val="black"/>
                </a:solidFill>
              </a:rPr>
              <a:t>KEY POINT</a:t>
            </a:r>
            <a:endParaRPr lang="en-US" sz="2000" dirty="0">
              <a:solidFill>
                <a:prstClr val="black"/>
              </a:solidFill>
            </a:endParaRPr>
          </a:p>
        </p:txBody>
      </p:sp>
      <p:sp>
        <p:nvSpPr>
          <p:cNvPr id="6" name="Content Placeholder 2"/>
          <p:cNvSpPr txBox="1">
            <a:spLocks/>
          </p:cNvSpPr>
          <p:nvPr/>
        </p:nvSpPr>
        <p:spPr bwMode="auto">
          <a:xfrm>
            <a:off x="342900" y="3579586"/>
            <a:ext cx="8229600" cy="1143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2000" dirty="0">
                <a:solidFill>
                  <a:prstClr val="black"/>
                </a:solidFill>
              </a:rPr>
              <a:t>Two methods of computing Applied FOH</a:t>
            </a:r>
          </a:p>
          <a:p>
            <a:pPr lvl="1">
              <a:buClr>
                <a:prstClr val="black"/>
              </a:buClr>
              <a:buFont typeface="Wingdings" pitchFamily="2" charset="2"/>
              <a:buChar char="ü"/>
            </a:pPr>
            <a:r>
              <a:rPr lang="en-US" sz="2000" dirty="0">
                <a:solidFill>
                  <a:prstClr val="black"/>
                </a:solidFill>
              </a:rPr>
              <a:t>Actual Output (in units) * OAR per unit</a:t>
            </a:r>
          </a:p>
          <a:p>
            <a:pPr lvl="1">
              <a:buClr>
                <a:prstClr val="black"/>
              </a:buClr>
              <a:buFont typeface="Wingdings" pitchFamily="2" charset="2"/>
              <a:buChar char="ü"/>
            </a:pPr>
            <a:r>
              <a:rPr lang="en-US" sz="2000" dirty="0">
                <a:solidFill>
                  <a:prstClr val="black"/>
                </a:solidFill>
              </a:rPr>
              <a:t>Actual Output (in Hrs. – SH) * OAR per </a:t>
            </a:r>
            <a:r>
              <a:rPr lang="en-US" sz="2000" dirty="0" smtClean="0">
                <a:solidFill>
                  <a:prstClr val="black"/>
                </a:solidFill>
              </a:rPr>
              <a:t>hour</a:t>
            </a:r>
            <a:endParaRPr lang="en-US" sz="2000" dirty="0">
              <a:solidFill>
                <a:prstClr val="black"/>
              </a:solidFill>
            </a:endParaRPr>
          </a:p>
        </p:txBody>
      </p:sp>
    </p:spTree>
    <p:extLst>
      <p:ext uri="{BB962C8B-B14F-4D97-AF65-F5344CB8AC3E}">
        <p14:creationId xmlns:p14="http://schemas.microsoft.com/office/powerpoint/2010/main" val="298229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Effect transition="in" filter="fade">
                                      <p:cBhvr>
                                        <p:cTn id="49" dur="1000"/>
                                        <p:tgtEl>
                                          <p:spTgt spid="6">
                                            <p:txEl>
                                              <p:pRg st="1" end="1"/>
                                            </p:txEl>
                                          </p:spTgt>
                                        </p:tgtEl>
                                      </p:cBhvr>
                                    </p:animEffect>
                                    <p:anim calcmode="lin" valueType="num">
                                      <p:cBhvr>
                                        <p:cTn id="5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2" end="2"/>
                                            </p:txEl>
                                          </p:spTgt>
                                        </p:tgtEl>
                                        <p:attrNameLst>
                                          <p:attrName>style.visibility</p:attrName>
                                        </p:attrNameLst>
                                      </p:cBhvr>
                                      <p:to>
                                        <p:strVal val="visible"/>
                                      </p:to>
                                    </p:set>
                                    <p:animEffect transition="in" filter="fade">
                                      <p:cBhvr>
                                        <p:cTn id="56" dur="1000"/>
                                        <p:tgtEl>
                                          <p:spTgt spid="6">
                                            <p:txEl>
                                              <p:pRg st="2" end="2"/>
                                            </p:txEl>
                                          </p:spTgt>
                                        </p:tgtEl>
                                      </p:cBhvr>
                                    </p:animEffect>
                                    <p:anim calcmode="lin" valueType="num">
                                      <p:cBhvr>
                                        <p:cTn id="57"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924800" cy="914400"/>
          </a:xfrm>
        </p:spPr>
        <p:txBody>
          <a:bodyPr/>
          <a:lstStyle/>
          <a:p>
            <a:r>
              <a:rPr lang="en-US" sz="2000" b="1" dirty="0"/>
              <a:t>SALES VARIANCES </a:t>
            </a:r>
            <a:endParaRPr lang="en-US" dirty="0"/>
          </a:p>
        </p:txBody>
      </p:sp>
      <p:sp>
        <p:nvSpPr>
          <p:cNvPr id="3" name="Content Placeholder 2"/>
          <p:cNvSpPr>
            <a:spLocks noGrp="1"/>
          </p:cNvSpPr>
          <p:nvPr>
            <p:ph idx="1"/>
          </p:nvPr>
        </p:nvSpPr>
        <p:spPr>
          <a:xfrm>
            <a:off x="457200" y="1371600"/>
            <a:ext cx="8153400" cy="1828800"/>
          </a:xfrm>
        </p:spPr>
        <p:txBody>
          <a:bodyPr/>
          <a:lstStyle/>
          <a:p>
            <a:pPr marL="0" indent="0">
              <a:lnSpc>
                <a:spcPct val="150000"/>
              </a:lnSpc>
              <a:buNone/>
            </a:pPr>
            <a:r>
              <a:rPr lang="en-US" sz="1800" dirty="0"/>
              <a:t>Sales Price Var.: SPV = Act. Qty. Sold (Act. Price – St. Price / Budgeted Price)</a:t>
            </a:r>
          </a:p>
          <a:p>
            <a:pPr marL="0" indent="0">
              <a:lnSpc>
                <a:spcPct val="150000"/>
              </a:lnSpc>
              <a:buNone/>
            </a:pPr>
            <a:r>
              <a:rPr lang="en-US" sz="1800" dirty="0"/>
              <a:t>Sales Profit Vol. Var.: SPVV = St. Price (Actual Qty. – </a:t>
            </a:r>
            <a:r>
              <a:rPr lang="en-US" sz="1800" dirty="0" err="1"/>
              <a:t>Budg</a:t>
            </a:r>
            <a:r>
              <a:rPr lang="en-US" sz="1800" dirty="0"/>
              <a:t>. Qty.)</a:t>
            </a:r>
          </a:p>
          <a:p>
            <a:pPr marL="0" indent="0">
              <a:lnSpc>
                <a:spcPct val="150000"/>
              </a:lnSpc>
              <a:buNone/>
            </a:pPr>
            <a:r>
              <a:rPr lang="en-US" sz="1800" dirty="0"/>
              <a:t>Sales Contribution Vol. Var.: = St. CPU (Actual Qty. – </a:t>
            </a:r>
            <a:r>
              <a:rPr lang="en-US" sz="1800" dirty="0" err="1"/>
              <a:t>Budg</a:t>
            </a:r>
            <a:r>
              <a:rPr lang="en-US" sz="1800" dirty="0"/>
              <a:t>. Qty.)</a:t>
            </a:r>
          </a:p>
          <a:p>
            <a:endParaRPr lang="en-US" sz="2800" dirty="0"/>
          </a:p>
        </p:txBody>
      </p:sp>
      <p:sp>
        <p:nvSpPr>
          <p:cNvPr id="4" name="Title 1"/>
          <p:cNvSpPr txBox="1">
            <a:spLocks/>
          </p:cNvSpPr>
          <p:nvPr/>
        </p:nvSpPr>
        <p:spPr bwMode="auto">
          <a:xfrm>
            <a:off x="457200" y="3352800"/>
            <a:ext cx="8153400" cy="571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2000" b="1" dirty="0">
                <a:solidFill>
                  <a:prstClr val="black"/>
                </a:solidFill>
              </a:rPr>
              <a:t>KEY POINT</a:t>
            </a:r>
            <a:endParaRPr lang="en-US" sz="2000" dirty="0">
              <a:solidFill>
                <a:prstClr val="black"/>
              </a:solidFill>
            </a:endParaRPr>
          </a:p>
        </p:txBody>
      </p:sp>
      <p:sp>
        <p:nvSpPr>
          <p:cNvPr id="5" name="Content Placeholder 2"/>
          <p:cNvSpPr txBox="1">
            <a:spLocks/>
          </p:cNvSpPr>
          <p:nvPr/>
        </p:nvSpPr>
        <p:spPr bwMode="auto">
          <a:xfrm>
            <a:off x="381000" y="3924300"/>
            <a:ext cx="8382000" cy="21717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a:lnSpc>
                <a:spcPct val="150000"/>
              </a:lnSpc>
              <a:buClr>
                <a:prstClr val="black"/>
              </a:buClr>
              <a:buFont typeface="Wingdings" pitchFamily="2" charset="2"/>
              <a:buChar char="ü"/>
            </a:pPr>
            <a:r>
              <a:rPr lang="en-US" sz="2000" dirty="0">
                <a:solidFill>
                  <a:prstClr val="black"/>
                </a:solidFill>
              </a:rPr>
              <a:t>INFLATION: The best way to deal with this in to deflate the inflated amount before any further analysis.</a:t>
            </a:r>
          </a:p>
          <a:p>
            <a:pPr>
              <a:lnSpc>
                <a:spcPct val="150000"/>
              </a:lnSpc>
              <a:buClr>
                <a:prstClr val="black"/>
              </a:buClr>
              <a:buFont typeface="Wingdings" pitchFamily="2" charset="2"/>
              <a:buChar char="ü"/>
            </a:pPr>
            <a:r>
              <a:rPr lang="en-US" sz="2000" dirty="0">
                <a:solidFill>
                  <a:prstClr val="black"/>
                </a:solidFill>
              </a:rPr>
              <a:t>Sales variances of more than 1FG; variances are separately computed for all products.</a:t>
            </a:r>
          </a:p>
        </p:txBody>
      </p:sp>
    </p:spTree>
    <p:extLst>
      <p:ext uri="{BB962C8B-B14F-4D97-AF65-F5344CB8AC3E}">
        <p14:creationId xmlns:p14="http://schemas.microsoft.com/office/powerpoint/2010/main" val="92535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1000"/>
                                        <p:tgtEl>
                                          <p:spTgt spid="5">
                                            <p:txEl>
                                              <p:pRg st="0" end="0"/>
                                            </p:txEl>
                                          </p:spTgt>
                                        </p:tgtEl>
                                      </p:cBhvr>
                                    </p:animEffect>
                                    <p:anim calcmode="lin" valueType="num">
                                      <p:cBhvr>
                                        <p:cTn id="3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fade">
                                      <p:cBhvr>
                                        <p:cTn id="42" dur="1000"/>
                                        <p:tgtEl>
                                          <p:spTgt spid="5">
                                            <p:txEl>
                                              <p:pRg st="1" end="1"/>
                                            </p:txEl>
                                          </p:spTgt>
                                        </p:tgtEl>
                                      </p:cBhvr>
                                    </p:animEffect>
                                    <p:anim calcmode="lin" valueType="num">
                                      <p:cBhvr>
                                        <p:cTn id="4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881" y="304800"/>
            <a:ext cx="8153400" cy="1066800"/>
          </a:xfrm>
        </p:spPr>
        <p:txBody>
          <a:bodyPr/>
          <a:lstStyle/>
          <a:p>
            <a:r>
              <a:rPr lang="en-US" sz="2000" b="1" dirty="0"/>
              <a:t>DETAILED FORMAT FOR PROFIT RECONCILIATION (STANDARD ASSUMPTION IN ABSENCE OF SPECIFIC INFORMATION TO THE CONTRARY</a:t>
            </a:r>
            <a:r>
              <a:rPr lang="en-US" sz="2000" b="1" dirty="0" smtClean="0"/>
              <a:t>)</a:t>
            </a:r>
            <a:endParaRPr lang="en-US" sz="2000" dirty="0"/>
          </a:p>
        </p:txBody>
      </p:sp>
      <p:grpSp>
        <p:nvGrpSpPr>
          <p:cNvPr id="4" name="Group 3"/>
          <p:cNvGrpSpPr/>
          <p:nvPr/>
        </p:nvGrpSpPr>
        <p:grpSpPr>
          <a:xfrm>
            <a:off x="304800" y="1652587"/>
            <a:ext cx="8305799" cy="4748213"/>
            <a:chOff x="0" y="0"/>
            <a:chExt cx="5909945" cy="3552825"/>
          </a:xfrm>
        </p:grpSpPr>
        <p:sp>
          <p:nvSpPr>
            <p:cNvPr id="5" name="Rectangle 4"/>
            <p:cNvSpPr>
              <a:spLocks noChangeArrowheads="1"/>
            </p:cNvSpPr>
            <p:nvPr/>
          </p:nvSpPr>
          <p:spPr bwMode="auto">
            <a:xfrm>
              <a:off x="0" y="1085850"/>
              <a:ext cx="255905" cy="72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rot="0" vert="vert270" wrap="none" lIns="0" tIns="0" rIns="0" bIns="0" anchor="t" anchorCtr="0" upright="1">
              <a:noAutofit/>
            </a:bodyPr>
            <a:lstStyle/>
            <a:p>
              <a:pPr marL="0" marR="0" algn="ctr">
                <a:spcBef>
                  <a:spcPts val="0"/>
                </a:spcBef>
                <a:spcAft>
                  <a:spcPts val="0"/>
                </a:spcAft>
              </a:pPr>
              <a:r>
                <a:rPr lang="en-US" sz="1300" b="1">
                  <a:solidFill>
                    <a:srgbClr val="000000"/>
                  </a:solidFill>
                  <a:effectLst/>
                  <a:latin typeface="Garamond"/>
                  <a:ea typeface="Times New Roman"/>
                </a:rPr>
                <a:t>RECONCILE</a:t>
              </a:r>
              <a:endParaRPr lang="en-US" sz="1300" b="1">
                <a:effectLst/>
                <a:latin typeface="Times New Roman"/>
                <a:ea typeface="Times New Roman"/>
              </a:endParaRPr>
            </a:p>
          </p:txBody>
        </p:sp>
        <p:sp>
          <p:nvSpPr>
            <p:cNvPr id="6" name="Rectangle 5"/>
            <p:cNvSpPr>
              <a:spLocks noChangeArrowheads="1"/>
            </p:cNvSpPr>
            <p:nvPr/>
          </p:nvSpPr>
          <p:spPr bwMode="auto">
            <a:xfrm>
              <a:off x="2082800" y="3098800"/>
              <a:ext cx="12446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5</a:t>
              </a:r>
              <a:endParaRPr lang="en-US" sz="1300" b="1">
                <a:effectLst/>
                <a:latin typeface="Times New Roman"/>
                <a:ea typeface="Times New Roman"/>
              </a:endParaRPr>
            </a:p>
          </p:txBody>
        </p:sp>
        <p:cxnSp>
          <p:nvCxnSpPr>
            <p:cNvPr id="7" name="Straight Connector 6"/>
            <p:cNvCxnSpPr/>
            <p:nvPr/>
          </p:nvCxnSpPr>
          <p:spPr bwMode="auto">
            <a:xfrm flipH="1">
              <a:off x="1714500" y="3187700"/>
              <a:ext cx="36703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sp>
          <p:nvSpPr>
            <p:cNvPr id="8" name="Rectangle 7"/>
            <p:cNvSpPr>
              <a:spLocks noChangeArrowheads="1"/>
            </p:cNvSpPr>
            <p:nvPr/>
          </p:nvSpPr>
          <p:spPr bwMode="auto">
            <a:xfrm>
              <a:off x="2444750" y="3098800"/>
              <a:ext cx="42227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Fx OH</a:t>
              </a:r>
              <a:endParaRPr lang="en-US" sz="1300" b="1">
                <a:effectLst/>
                <a:latin typeface="Times New Roman"/>
                <a:ea typeface="Times New Roman"/>
              </a:endParaRPr>
            </a:p>
          </p:txBody>
        </p:sp>
        <p:sp>
          <p:nvSpPr>
            <p:cNvPr id="9" name="Rectangle 8"/>
            <p:cNvSpPr>
              <a:spLocks noChangeArrowheads="1"/>
            </p:cNvSpPr>
            <p:nvPr/>
          </p:nvSpPr>
          <p:spPr bwMode="auto">
            <a:xfrm>
              <a:off x="463550" y="3359150"/>
              <a:ext cx="102489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Actual Profit</a:t>
              </a:r>
              <a:endParaRPr lang="en-US" sz="1300" b="1">
                <a:effectLst/>
                <a:latin typeface="Times New Roman"/>
                <a:ea typeface="Times New Roman"/>
              </a:endParaRPr>
            </a:p>
          </p:txBody>
        </p:sp>
        <p:sp>
          <p:nvSpPr>
            <p:cNvPr id="10" name="Rectangle 9"/>
            <p:cNvSpPr>
              <a:spLocks noChangeArrowheads="1"/>
            </p:cNvSpPr>
            <p:nvPr/>
          </p:nvSpPr>
          <p:spPr bwMode="auto">
            <a:xfrm>
              <a:off x="2089150" y="298450"/>
              <a:ext cx="12446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1</a:t>
              </a:r>
              <a:endParaRPr lang="en-US" sz="1300" b="1">
                <a:effectLst/>
                <a:latin typeface="Times New Roman"/>
                <a:ea typeface="Times New Roman"/>
              </a:endParaRPr>
            </a:p>
          </p:txBody>
        </p:sp>
        <p:sp>
          <p:nvSpPr>
            <p:cNvPr id="11" name="Rectangle 10"/>
            <p:cNvSpPr>
              <a:spLocks noChangeArrowheads="1"/>
            </p:cNvSpPr>
            <p:nvPr/>
          </p:nvSpPr>
          <p:spPr bwMode="auto">
            <a:xfrm>
              <a:off x="2082800" y="996950"/>
              <a:ext cx="12446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2</a:t>
              </a:r>
              <a:endParaRPr lang="en-US" sz="1300" b="1">
                <a:effectLst/>
                <a:latin typeface="Times New Roman"/>
                <a:ea typeface="Times New Roman"/>
              </a:endParaRPr>
            </a:p>
          </p:txBody>
        </p:sp>
        <p:sp>
          <p:nvSpPr>
            <p:cNvPr id="12" name="Rectangle 11"/>
            <p:cNvSpPr>
              <a:spLocks noChangeArrowheads="1"/>
            </p:cNvSpPr>
            <p:nvPr/>
          </p:nvSpPr>
          <p:spPr bwMode="auto">
            <a:xfrm>
              <a:off x="2089150" y="1701800"/>
              <a:ext cx="12446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3</a:t>
              </a:r>
              <a:endParaRPr lang="en-US" sz="1300" b="1">
                <a:effectLst/>
                <a:latin typeface="Times New Roman"/>
                <a:ea typeface="Times New Roman"/>
              </a:endParaRPr>
            </a:p>
          </p:txBody>
        </p:sp>
        <p:sp>
          <p:nvSpPr>
            <p:cNvPr id="13" name="Rectangle 12"/>
            <p:cNvSpPr>
              <a:spLocks noChangeArrowheads="1"/>
            </p:cNvSpPr>
            <p:nvPr/>
          </p:nvSpPr>
          <p:spPr bwMode="auto">
            <a:xfrm>
              <a:off x="2089150" y="2406650"/>
              <a:ext cx="12446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4</a:t>
              </a:r>
              <a:endParaRPr lang="en-US" sz="1300" b="1">
                <a:effectLst/>
                <a:latin typeface="Times New Roman"/>
                <a:ea typeface="Times New Roman"/>
              </a:endParaRPr>
            </a:p>
          </p:txBody>
        </p:sp>
        <p:cxnSp>
          <p:nvCxnSpPr>
            <p:cNvPr id="14" name="Straight Connector 13"/>
            <p:cNvCxnSpPr/>
            <p:nvPr/>
          </p:nvCxnSpPr>
          <p:spPr bwMode="auto">
            <a:xfrm flipH="1">
              <a:off x="1714500" y="1066800"/>
              <a:ext cx="36703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cxnSp>
          <p:nvCxnSpPr>
            <p:cNvPr id="15" name="Straight Connector 14"/>
            <p:cNvCxnSpPr/>
            <p:nvPr/>
          </p:nvCxnSpPr>
          <p:spPr bwMode="auto">
            <a:xfrm flipH="1">
              <a:off x="1720850" y="1784350"/>
              <a:ext cx="36703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cxnSp>
          <p:nvCxnSpPr>
            <p:cNvPr id="16" name="Straight Connector 15"/>
            <p:cNvCxnSpPr/>
            <p:nvPr/>
          </p:nvCxnSpPr>
          <p:spPr bwMode="auto">
            <a:xfrm flipH="1">
              <a:off x="1714500" y="2508250"/>
              <a:ext cx="36703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cxnSp>
          <p:nvCxnSpPr>
            <p:cNvPr id="17" name="Straight Connector 16"/>
            <p:cNvCxnSpPr/>
            <p:nvPr/>
          </p:nvCxnSpPr>
          <p:spPr bwMode="auto">
            <a:xfrm flipV="1">
              <a:off x="1708150" y="368300"/>
              <a:ext cx="13335" cy="281940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cxnSp>
          <p:nvCxnSpPr>
            <p:cNvPr id="18" name="Straight Connector 17"/>
            <p:cNvCxnSpPr/>
            <p:nvPr/>
          </p:nvCxnSpPr>
          <p:spPr bwMode="auto">
            <a:xfrm flipH="1">
              <a:off x="1720850" y="368300"/>
              <a:ext cx="36703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sp>
          <p:nvSpPr>
            <p:cNvPr id="19" name="Rectangle 18"/>
            <p:cNvSpPr>
              <a:spLocks noChangeArrowheads="1"/>
            </p:cNvSpPr>
            <p:nvPr/>
          </p:nvSpPr>
          <p:spPr bwMode="auto">
            <a:xfrm>
              <a:off x="2432050" y="298450"/>
              <a:ext cx="42227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dirty="0">
                  <a:solidFill>
                    <a:srgbClr val="000000"/>
                  </a:solidFill>
                  <a:effectLst/>
                  <a:latin typeface="Garamond"/>
                  <a:ea typeface="Times New Roman"/>
                </a:rPr>
                <a:t>Sales</a:t>
              </a:r>
              <a:endParaRPr lang="en-US" sz="1300" b="1" dirty="0">
                <a:effectLst/>
                <a:latin typeface="Times New Roman"/>
                <a:ea typeface="Times New Roman"/>
              </a:endParaRPr>
            </a:p>
          </p:txBody>
        </p:sp>
        <p:sp>
          <p:nvSpPr>
            <p:cNvPr id="20" name="Rectangle 19"/>
            <p:cNvSpPr>
              <a:spLocks noChangeArrowheads="1"/>
            </p:cNvSpPr>
            <p:nvPr/>
          </p:nvSpPr>
          <p:spPr bwMode="auto">
            <a:xfrm>
              <a:off x="2444750" y="996950"/>
              <a:ext cx="53340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dirty="0">
                  <a:solidFill>
                    <a:srgbClr val="000000"/>
                  </a:solidFill>
                  <a:effectLst/>
                  <a:latin typeface="Garamond"/>
                  <a:ea typeface="Times New Roman"/>
                </a:rPr>
                <a:t>Material</a:t>
              </a:r>
              <a:endParaRPr lang="en-US" sz="1300" b="1" dirty="0">
                <a:effectLst/>
                <a:latin typeface="Times New Roman"/>
                <a:ea typeface="Times New Roman"/>
              </a:endParaRPr>
            </a:p>
          </p:txBody>
        </p:sp>
        <p:sp>
          <p:nvSpPr>
            <p:cNvPr id="21" name="Rectangle 20"/>
            <p:cNvSpPr>
              <a:spLocks noChangeArrowheads="1"/>
            </p:cNvSpPr>
            <p:nvPr/>
          </p:nvSpPr>
          <p:spPr bwMode="auto">
            <a:xfrm>
              <a:off x="2501900" y="1689100"/>
              <a:ext cx="42227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Labor</a:t>
              </a:r>
              <a:endParaRPr lang="en-US" sz="1300" b="1">
                <a:effectLst/>
                <a:latin typeface="Times New Roman"/>
                <a:ea typeface="Times New Roman"/>
              </a:endParaRPr>
            </a:p>
          </p:txBody>
        </p:sp>
        <p:sp>
          <p:nvSpPr>
            <p:cNvPr id="22" name="Rectangle 21"/>
            <p:cNvSpPr>
              <a:spLocks noChangeArrowheads="1"/>
            </p:cNvSpPr>
            <p:nvPr/>
          </p:nvSpPr>
          <p:spPr bwMode="auto">
            <a:xfrm>
              <a:off x="2444750" y="2406650"/>
              <a:ext cx="53340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Var OH</a:t>
              </a:r>
              <a:endParaRPr lang="en-US" sz="1300" b="1">
                <a:effectLst/>
                <a:latin typeface="Times New Roman"/>
                <a:ea typeface="Times New Roman"/>
              </a:endParaRPr>
            </a:p>
          </p:txBody>
        </p:sp>
        <p:sp>
          <p:nvSpPr>
            <p:cNvPr id="23" name="Right Brace 22"/>
            <p:cNvSpPr>
              <a:spLocks/>
            </p:cNvSpPr>
            <p:nvPr/>
          </p:nvSpPr>
          <p:spPr bwMode="auto">
            <a:xfrm>
              <a:off x="3073400" y="311150"/>
              <a:ext cx="747395" cy="2999105"/>
            </a:xfrm>
            <a:prstGeom prst="rightBrace">
              <a:avLst>
                <a:gd name="adj1" fmla="val 8341"/>
                <a:gd name="adj2" fmla="val 37296"/>
              </a:avLst>
            </a:prstGeom>
            <a:noFill/>
            <a:ln w="9525">
              <a:solidFill>
                <a:sysClr val="windowText" lastClr="000000">
                  <a:lumMod val="95000"/>
                  <a:lumOff val="0"/>
                </a:sys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sz="1300" b="1"/>
            </a:p>
          </p:txBody>
        </p:sp>
        <p:sp>
          <p:nvSpPr>
            <p:cNvPr id="24" name="Rectangle 23"/>
            <p:cNvSpPr>
              <a:spLocks noChangeArrowheads="1"/>
            </p:cNvSpPr>
            <p:nvPr/>
          </p:nvSpPr>
          <p:spPr bwMode="auto">
            <a:xfrm>
              <a:off x="3670300" y="311150"/>
              <a:ext cx="58864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dirty="0">
                  <a:solidFill>
                    <a:srgbClr val="000000"/>
                  </a:solidFill>
                  <a:effectLst/>
                  <a:latin typeface="Garamond"/>
                  <a:ea typeface="Times New Roman"/>
                </a:rPr>
                <a:t>All Fav</a:t>
              </a:r>
              <a:endParaRPr lang="en-US" sz="1300" b="1" dirty="0">
                <a:effectLst/>
                <a:latin typeface="Times New Roman"/>
                <a:ea typeface="Times New Roman"/>
              </a:endParaRPr>
            </a:p>
          </p:txBody>
        </p:sp>
        <p:sp>
          <p:nvSpPr>
            <p:cNvPr id="25" name="Rectangle 24"/>
            <p:cNvSpPr>
              <a:spLocks noChangeArrowheads="1"/>
            </p:cNvSpPr>
            <p:nvPr/>
          </p:nvSpPr>
          <p:spPr bwMode="auto">
            <a:xfrm>
              <a:off x="3721100" y="2413000"/>
              <a:ext cx="58864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All Adv.</a:t>
              </a:r>
              <a:endParaRPr lang="en-US" sz="1300" b="1">
                <a:effectLst/>
                <a:latin typeface="Times New Roman"/>
                <a:ea typeface="Times New Roman"/>
              </a:endParaRPr>
            </a:p>
          </p:txBody>
        </p:sp>
        <p:sp>
          <p:nvSpPr>
            <p:cNvPr id="26" name="Rectangle 25"/>
            <p:cNvSpPr>
              <a:spLocks noChangeArrowheads="1"/>
            </p:cNvSpPr>
            <p:nvPr/>
          </p:nvSpPr>
          <p:spPr bwMode="auto">
            <a:xfrm>
              <a:off x="5264150" y="311150"/>
              <a:ext cx="58864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Add</a:t>
              </a:r>
              <a:endParaRPr lang="en-US" sz="1300" b="1">
                <a:effectLst/>
                <a:latin typeface="Times New Roman"/>
                <a:ea typeface="Times New Roman"/>
              </a:endParaRPr>
            </a:p>
          </p:txBody>
        </p:sp>
        <p:sp>
          <p:nvSpPr>
            <p:cNvPr id="27" name="Rectangle 26"/>
            <p:cNvSpPr>
              <a:spLocks noChangeArrowheads="1"/>
            </p:cNvSpPr>
            <p:nvPr/>
          </p:nvSpPr>
          <p:spPr bwMode="auto">
            <a:xfrm>
              <a:off x="5321300" y="2413000"/>
              <a:ext cx="58864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Less</a:t>
              </a:r>
              <a:endParaRPr lang="en-US" sz="1300" b="1">
                <a:effectLst/>
                <a:latin typeface="Times New Roman"/>
                <a:ea typeface="Times New Roman"/>
              </a:endParaRPr>
            </a:p>
          </p:txBody>
        </p:sp>
        <p:cxnSp>
          <p:nvCxnSpPr>
            <p:cNvPr id="28" name="Straight Connector 27"/>
            <p:cNvCxnSpPr/>
            <p:nvPr/>
          </p:nvCxnSpPr>
          <p:spPr bwMode="auto">
            <a:xfrm>
              <a:off x="4254500" y="400050"/>
              <a:ext cx="100457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cxnSp>
          <p:nvCxnSpPr>
            <p:cNvPr id="29" name="Straight Connector 28"/>
            <p:cNvCxnSpPr/>
            <p:nvPr/>
          </p:nvCxnSpPr>
          <p:spPr bwMode="auto">
            <a:xfrm>
              <a:off x="4311650" y="2501900"/>
              <a:ext cx="1004570" cy="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sp>
          <p:nvSpPr>
            <p:cNvPr id="30" name="Rectangle 29"/>
            <p:cNvSpPr>
              <a:spLocks noChangeArrowheads="1"/>
            </p:cNvSpPr>
            <p:nvPr/>
          </p:nvSpPr>
          <p:spPr bwMode="auto">
            <a:xfrm>
              <a:off x="501650" y="0"/>
              <a:ext cx="1025525"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Budgeted Profit</a:t>
              </a:r>
              <a:endParaRPr lang="en-US" sz="1300" b="1">
                <a:effectLst/>
                <a:latin typeface="Times New Roman"/>
                <a:ea typeface="Times New Roman"/>
              </a:endParaRPr>
            </a:p>
          </p:txBody>
        </p:sp>
        <p:sp>
          <p:nvSpPr>
            <p:cNvPr id="31" name="Rectangle 30"/>
            <p:cNvSpPr>
              <a:spLocks noChangeArrowheads="1"/>
            </p:cNvSpPr>
            <p:nvPr/>
          </p:nvSpPr>
          <p:spPr bwMode="auto">
            <a:xfrm>
              <a:off x="520700" y="1562100"/>
              <a:ext cx="1024890" cy="193675"/>
            </a:xfrm>
            <a:prstGeom prst="rect">
              <a:avLst/>
            </a:prstGeom>
            <a:noFill/>
            <a:ln w="12700">
              <a:solidFill>
                <a:srgbClr val="4F81BD">
                  <a:lumMod val="50000"/>
                  <a:lumOff val="0"/>
                </a:srgb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ctr" anchorCtr="0" upright="1">
              <a:noAutofit/>
            </a:bodyPr>
            <a:lstStyle/>
            <a:p>
              <a:pPr marL="0" marR="0" algn="ctr">
                <a:spcBef>
                  <a:spcPts val="0"/>
                </a:spcBef>
                <a:spcAft>
                  <a:spcPts val="0"/>
                </a:spcAft>
              </a:pPr>
              <a:r>
                <a:rPr lang="en-US" sz="1300" b="1">
                  <a:solidFill>
                    <a:srgbClr val="000000"/>
                  </a:solidFill>
                  <a:effectLst/>
                  <a:latin typeface="Garamond"/>
                  <a:ea typeface="Times New Roman"/>
                </a:rPr>
                <a:t>Variances</a:t>
              </a:r>
              <a:endParaRPr lang="en-US" sz="1300" b="1">
                <a:effectLst/>
                <a:latin typeface="Times New Roman"/>
                <a:ea typeface="Times New Roman"/>
              </a:endParaRPr>
            </a:p>
          </p:txBody>
        </p:sp>
        <p:cxnSp>
          <p:nvCxnSpPr>
            <p:cNvPr id="32" name="Straight Connector 31"/>
            <p:cNvCxnSpPr/>
            <p:nvPr/>
          </p:nvCxnSpPr>
          <p:spPr bwMode="auto">
            <a:xfrm flipV="1">
              <a:off x="298450" y="69850"/>
              <a:ext cx="0" cy="3401060"/>
            </a:xfrm>
            <a:prstGeom prst="line">
              <a:avLst/>
            </a:prstGeom>
            <a:noFill/>
            <a:ln w="9525">
              <a:solidFill>
                <a:sysClr val="windowText" lastClr="000000">
                  <a:lumMod val="95000"/>
                  <a:lumOff val="0"/>
                </a:sysClr>
              </a:solidFill>
              <a:round/>
              <a:headEnd/>
              <a:tailEnd/>
            </a:ln>
            <a:extLst>
              <a:ext uri="{909E8E84-426E-40DD-AFC4-6F175D3DCCD1}">
                <a14:hiddenFill xmlns:a14="http://schemas.microsoft.com/office/drawing/2010/main">
                  <a:noFill/>
                </a14:hiddenFill>
              </a:ext>
            </a:extLst>
          </p:spPr>
        </p:cxnSp>
        <p:cxnSp>
          <p:nvCxnSpPr>
            <p:cNvPr id="33" name="Straight Connector 32"/>
            <p:cNvCxnSpPr/>
            <p:nvPr/>
          </p:nvCxnSpPr>
          <p:spPr bwMode="auto">
            <a:xfrm flipH="1">
              <a:off x="304800" y="69850"/>
              <a:ext cx="159385" cy="0"/>
            </a:xfrm>
            <a:prstGeom prst="line">
              <a:avLst/>
            </a:prstGeom>
            <a:noFill/>
            <a:ln w="9525">
              <a:solidFill>
                <a:sysClr val="windowText" lastClr="000000">
                  <a:lumMod val="95000"/>
                  <a:lumOff val="0"/>
                </a:sysClr>
              </a:solidFill>
              <a:round/>
              <a:headEnd type="triangle" w="med" len="med"/>
              <a:tailEnd/>
            </a:ln>
            <a:extLst>
              <a:ext uri="{909E8E84-426E-40DD-AFC4-6F175D3DCCD1}">
                <a14:hiddenFill xmlns:a14="http://schemas.microsoft.com/office/drawing/2010/main">
                  <a:noFill/>
                </a14:hiddenFill>
              </a:ext>
            </a:extLst>
          </p:spPr>
        </p:cxnSp>
        <p:cxnSp>
          <p:nvCxnSpPr>
            <p:cNvPr id="34" name="Straight Connector 33"/>
            <p:cNvCxnSpPr/>
            <p:nvPr/>
          </p:nvCxnSpPr>
          <p:spPr bwMode="auto">
            <a:xfrm flipH="1">
              <a:off x="298450" y="3479800"/>
              <a:ext cx="158750" cy="0"/>
            </a:xfrm>
            <a:prstGeom prst="line">
              <a:avLst/>
            </a:prstGeom>
            <a:noFill/>
            <a:ln w="9525">
              <a:solidFill>
                <a:sysClr val="windowText" lastClr="000000">
                  <a:lumMod val="95000"/>
                  <a:lumOff val="0"/>
                </a:sysClr>
              </a:solidFill>
              <a:round/>
              <a:headEnd type="triangle" w="med" len="med"/>
              <a:tailEnd/>
            </a:ln>
            <a:extLst>
              <a:ext uri="{909E8E84-426E-40DD-AFC4-6F175D3DCCD1}">
                <a14:hiddenFill xmlns:a14="http://schemas.microsoft.com/office/drawing/2010/main">
                  <a:noFill/>
                </a14:hiddenFill>
              </a:ext>
            </a:extLst>
          </p:spPr>
        </p:cxnSp>
        <p:sp>
          <p:nvSpPr>
            <p:cNvPr id="35" name="Notched Right Arrow 34"/>
            <p:cNvSpPr/>
            <p:nvPr/>
          </p:nvSpPr>
          <p:spPr>
            <a:xfrm>
              <a:off x="1549400" y="1638300"/>
              <a:ext cx="177165" cy="53340"/>
            </a:xfrm>
            <a:prstGeom prst="notchedRightArrow">
              <a:avLst/>
            </a:prstGeom>
            <a:no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300" b="1"/>
            </a:p>
          </p:txBody>
        </p:sp>
        <p:cxnSp>
          <p:nvCxnSpPr>
            <p:cNvPr id="36" name="Straight Connector 35"/>
            <p:cNvCxnSpPr/>
            <p:nvPr/>
          </p:nvCxnSpPr>
          <p:spPr>
            <a:xfrm>
              <a:off x="5314950" y="3187700"/>
              <a:ext cx="184150" cy="0"/>
            </a:xfrm>
            <a:prstGeom prst="line">
              <a:avLst/>
            </a:prstGeom>
            <a:noFill/>
            <a:ln w="9525" cap="flat" cmpd="sng" algn="ctr">
              <a:solidFill>
                <a:sysClr val="windowText" lastClr="000000">
                  <a:shade val="95000"/>
                  <a:satMod val="105000"/>
                </a:sysClr>
              </a:solidFill>
              <a:prstDash val="solid"/>
            </a:ln>
            <a:effectLst/>
          </p:spPr>
        </p:cxnSp>
      </p:grpSp>
    </p:spTree>
    <p:extLst>
      <p:ext uri="{BB962C8B-B14F-4D97-AF65-F5344CB8AC3E}">
        <p14:creationId xmlns:p14="http://schemas.microsoft.com/office/powerpoint/2010/main" val="237071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425" y="381000"/>
            <a:ext cx="8791575" cy="487362"/>
          </a:xfrm>
        </p:spPr>
        <p:txBody>
          <a:bodyPr/>
          <a:lstStyle/>
          <a:p>
            <a:pPr algn="ctr"/>
            <a:r>
              <a:rPr lang="en-US" b="1" dirty="0"/>
              <a:t>KEY </a:t>
            </a:r>
            <a:r>
              <a:rPr lang="en-US" b="1" dirty="0" smtClean="0"/>
              <a:t>POINT</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52400" y="990600"/>
                <a:ext cx="8867775" cy="5135563"/>
              </a:xfrm>
            </p:spPr>
            <p:txBody>
              <a:bodyPr/>
              <a:lstStyle/>
              <a:p>
                <a:pPr lvl="0"/>
                <a:r>
                  <a:rPr lang="en-US" sz="2000" dirty="0"/>
                  <a:t>Annual Requirement is based on average usage.</a:t>
                </a:r>
              </a:p>
              <a:p>
                <a:pPr lvl="0"/>
                <a:r>
                  <a:rPr lang="en-US" sz="2000" dirty="0"/>
                  <a:t>Annual Ordering Cost  (AOC) = Number of Orders x Cost per Order </a:t>
                </a:r>
              </a:p>
              <a:p>
                <a:pPr lvl="0"/>
                <a:r>
                  <a:rPr lang="en-US" sz="2000" dirty="0"/>
                  <a:t>Number of Orders = Annual Requirements ÷ Order Size</a:t>
                </a:r>
              </a:p>
              <a:p>
                <a:pPr lvl="0"/>
                <a:r>
                  <a:rPr lang="en-US" sz="2000" dirty="0"/>
                  <a:t>Annual Carrying Cost (ACC) = (Order Size ÷ 2) x CCPUPA (Carrying cost per unit per annum)</a:t>
                </a:r>
              </a:p>
              <a:p>
                <a:pPr lvl="0"/>
                <a:r>
                  <a:rPr lang="en-US" sz="2000" dirty="0"/>
                  <a:t>Order Size </a:t>
                </a:r>
                <a:r>
                  <a:rPr lang="en-US" sz="2000" dirty="0">
                    <a:sym typeface="Symbol"/>
                  </a:rPr>
                  <a:t></a:t>
                </a:r>
                <a:r>
                  <a:rPr lang="en-US" sz="2000" dirty="0"/>
                  <a:t> Annual Carrying Cost</a:t>
                </a:r>
              </a:p>
              <a:p>
                <a:pPr lvl="0"/>
                <a:r>
                  <a:rPr lang="en-US" sz="2000" dirty="0"/>
                  <a:t>Order Size </a:t>
                </a:r>
                <a14:m>
                  <m:oMath xmlns:m="http://schemas.openxmlformats.org/officeDocument/2006/math">
                    <m:f>
                      <m:fPr>
                        <m:ctrlPr>
                          <a:rPr lang="en-US" sz="2000" i="1">
                            <a:latin typeface="Cambria Math"/>
                          </a:rPr>
                        </m:ctrlPr>
                      </m:fPr>
                      <m:num>
                        <m:r>
                          <a:rPr lang="en-US" sz="2000">
                            <a:latin typeface="Cambria Math"/>
                          </a:rPr>
                          <m:t>1</m:t>
                        </m:r>
                      </m:num>
                      <m:den>
                        <m:r>
                          <m:rPr>
                            <m:sty m:val="p"/>
                          </m:rPr>
                          <a:rPr lang="en-US" sz="2000">
                            <a:latin typeface="Cambria Math"/>
                          </a:rPr>
                          <m:t>α</m:t>
                        </m:r>
                      </m:den>
                    </m:f>
                  </m:oMath>
                </a14:m>
                <a:r>
                  <a:rPr lang="en-US" sz="2000" dirty="0"/>
                  <a:t> Annual Ordering Cost</a:t>
                </a:r>
              </a:p>
              <a:p>
                <a:pPr lvl="0"/>
                <a:r>
                  <a:rPr lang="en-US" sz="2000" dirty="0"/>
                  <a:t>Order Size has a hyperbolic </a:t>
                </a:r>
                <a:r>
                  <a:rPr lang="en-US" sz="2000" dirty="0" smtClean="0"/>
                  <a:t>relationship </a:t>
                </a:r>
                <a:r>
                  <a:rPr lang="en-US" sz="2000" dirty="0"/>
                  <a:t>with total Cost (total of AOC &amp; ACC)</a:t>
                </a:r>
              </a:p>
              <a:p>
                <a:pPr lvl="0"/>
                <a:r>
                  <a:rPr lang="en-US" sz="2000" dirty="0"/>
                  <a:t>Raw Material cost is not considered while computing EOQ as it would not change with a change in order size.</a:t>
                </a:r>
              </a:p>
              <a:p>
                <a:pPr lvl="0"/>
                <a:r>
                  <a:rPr lang="en-US" sz="2000" dirty="0"/>
                  <a:t>We will remain at EOQ or as close as possible to EOQ</a:t>
                </a:r>
              </a:p>
              <a:p>
                <a:pPr lvl="0"/>
                <a:r>
                  <a:rPr lang="en-US" sz="2000" dirty="0"/>
                  <a:t>While computing ACC order size is divided by 2 in order to compute average inventory held in stock.</a:t>
                </a:r>
              </a:p>
              <a:p>
                <a:pPr lvl="0"/>
                <a:r>
                  <a:rPr lang="en-US" sz="2000" dirty="0"/>
                  <a:t>Frequency of orders (Days) = </a:t>
                </a:r>
                <a14:m>
                  <m:oMath xmlns:m="http://schemas.openxmlformats.org/officeDocument/2006/math">
                    <m:f>
                      <m:fPr>
                        <m:ctrlPr>
                          <a:rPr lang="en-US" sz="2000" i="1">
                            <a:latin typeface="Cambria Math"/>
                          </a:rPr>
                        </m:ctrlPr>
                      </m:fPr>
                      <m:num>
                        <m:r>
                          <m:rPr>
                            <m:nor/>
                          </m:rPr>
                          <a:rPr lang="en-US" sz="2000"/>
                          <m:t>365</m:t>
                        </m:r>
                      </m:num>
                      <m:den>
                        <m:r>
                          <m:rPr>
                            <m:nor/>
                          </m:rPr>
                          <a:rPr lang="en-US" sz="2000"/>
                          <m:t>No</m:t>
                        </m:r>
                        <m:r>
                          <m:rPr>
                            <m:nor/>
                          </m:rPr>
                          <a:rPr lang="en-US" sz="2000"/>
                          <m:t> </m:t>
                        </m:r>
                        <m:r>
                          <m:rPr>
                            <m:nor/>
                          </m:rPr>
                          <a:rPr lang="en-US" sz="2000"/>
                          <m:t>of</m:t>
                        </m:r>
                        <m:r>
                          <m:rPr>
                            <m:nor/>
                          </m:rPr>
                          <a:rPr lang="en-US" sz="2000"/>
                          <m:t> </m:t>
                        </m:r>
                        <m:r>
                          <m:rPr>
                            <m:nor/>
                          </m:rPr>
                          <a:rPr lang="en-US" sz="2000"/>
                          <m:t>Days</m:t>
                        </m:r>
                      </m:den>
                    </m:f>
                  </m:oMath>
                </a14:m>
                <a:endParaRPr lang="en-US" dirty="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52400" y="990600"/>
                <a:ext cx="8867775" cy="5135563"/>
              </a:xfrm>
              <a:blipFill rotWithShape="1">
                <a:blip r:embed="rId2"/>
                <a:stretch>
                  <a:fillRect l="-550" t="-475" r="-481" b="-11164"/>
                </a:stretch>
              </a:blipFill>
            </p:spPr>
            <p:txBody>
              <a:bodyPr/>
              <a:lstStyle/>
              <a:p>
                <a:r>
                  <a:rPr lang="en-US">
                    <a:noFill/>
                  </a:rPr>
                  <a:t> </a:t>
                </a:r>
              </a:p>
            </p:txBody>
          </p:sp>
        </mc:Fallback>
      </mc:AlternateContent>
      <p:sp>
        <p:nvSpPr>
          <p:cNvPr id="4" name="Left Bracket 3"/>
          <p:cNvSpPr/>
          <p:nvPr/>
        </p:nvSpPr>
        <p:spPr>
          <a:xfrm rot="16200000">
            <a:off x="3896361" y="3664470"/>
            <a:ext cx="363538" cy="378142"/>
          </a:xfrm>
          <a:prstGeom prst="leftBracket">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62918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Effect transition="in" filter="fade">
                                      <p:cBhvr>
                                        <p:cTn id="63" dur="1000"/>
                                        <p:tgtEl>
                                          <p:spTgt spid="3">
                                            <p:txEl>
                                              <p:pRg st="7" end="7"/>
                                            </p:txEl>
                                          </p:spTgt>
                                        </p:tgtEl>
                                      </p:cBhvr>
                                    </p:animEffect>
                                    <p:anim calcmode="lin" valueType="num">
                                      <p:cBhvr>
                                        <p:cTn id="6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
                                            <p:txEl>
                                              <p:pRg st="8" end="8"/>
                                            </p:txEl>
                                          </p:spTgt>
                                        </p:tgtEl>
                                        <p:attrNameLst>
                                          <p:attrName>style.visibility</p:attrName>
                                        </p:attrNameLst>
                                      </p:cBhvr>
                                      <p:to>
                                        <p:strVal val="visible"/>
                                      </p:to>
                                    </p:set>
                                    <p:animEffect transition="in" filter="fade">
                                      <p:cBhvr>
                                        <p:cTn id="70" dur="1000"/>
                                        <p:tgtEl>
                                          <p:spTgt spid="3">
                                            <p:txEl>
                                              <p:pRg st="8" end="8"/>
                                            </p:txEl>
                                          </p:spTgt>
                                        </p:tgtEl>
                                      </p:cBhvr>
                                    </p:animEffect>
                                    <p:anim calcmode="lin" valueType="num">
                                      <p:cBhvr>
                                        <p:cTn id="7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
                                            <p:txEl>
                                              <p:pRg st="9" end="9"/>
                                            </p:txEl>
                                          </p:spTgt>
                                        </p:tgtEl>
                                        <p:attrNameLst>
                                          <p:attrName>style.visibility</p:attrName>
                                        </p:attrNameLst>
                                      </p:cBhvr>
                                      <p:to>
                                        <p:strVal val="visible"/>
                                      </p:to>
                                    </p:set>
                                    <p:animEffect transition="in" filter="fade">
                                      <p:cBhvr>
                                        <p:cTn id="77" dur="1000"/>
                                        <p:tgtEl>
                                          <p:spTgt spid="3">
                                            <p:txEl>
                                              <p:pRg st="9" end="9"/>
                                            </p:txEl>
                                          </p:spTgt>
                                        </p:tgtEl>
                                      </p:cBhvr>
                                    </p:animEffect>
                                    <p:anim calcmode="lin" valueType="num">
                                      <p:cBhvr>
                                        <p:cTn id="78"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
                                            <p:txEl>
                                              <p:pRg st="10" end="10"/>
                                            </p:txEl>
                                          </p:spTgt>
                                        </p:tgtEl>
                                        <p:attrNameLst>
                                          <p:attrName>style.visibility</p:attrName>
                                        </p:attrNameLst>
                                      </p:cBhvr>
                                      <p:to>
                                        <p:strVal val="visible"/>
                                      </p:to>
                                    </p:set>
                                    <p:animEffect transition="in" filter="fade">
                                      <p:cBhvr>
                                        <p:cTn id="84" dur="1000"/>
                                        <p:tgtEl>
                                          <p:spTgt spid="3">
                                            <p:txEl>
                                              <p:pRg st="10" end="10"/>
                                            </p:txEl>
                                          </p:spTgt>
                                        </p:tgtEl>
                                      </p:cBhvr>
                                    </p:animEffect>
                                    <p:anim calcmode="lin" valueType="num">
                                      <p:cBhvr>
                                        <p:cTn id="8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
            <a:ext cx="8001000" cy="4525963"/>
          </a:xfrm>
        </p:spPr>
        <p:txBody>
          <a:bodyPr/>
          <a:lstStyle/>
          <a:p>
            <a:pPr marL="0" indent="0">
              <a:lnSpc>
                <a:spcPct val="150000"/>
              </a:lnSpc>
              <a:buNone/>
            </a:pPr>
            <a:r>
              <a:rPr lang="en-US" sz="1800" b="1" dirty="0"/>
              <a:t>NOTES:</a:t>
            </a:r>
            <a:endParaRPr lang="en-US" sz="1800" dirty="0"/>
          </a:p>
          <a:p>
            <a:pPr lvl="0">
              <a:lnSpc>
                <a:spcPct val="150000"/>
              </a:lnSpc>
              <a:buFont typeface="Wingdings" pitchFamily="2" charset="2"/>
              <a:buChar char="Ø"/>
            </a:pPr>
            <a:r>
              <a:rPr lang="en-US" sz="1600" dirty="0"/>
              <a:t>Sales Variances: Only two variances namely SPV and SVV. If we are using Absorption Costing, SVV will be “Sales Profit Volume Variance” and we will use Standard Profit per unit in place of Standard Price Per unit. If however we are using Marginal Costing, SVV will be “Sales Contribution Volume Variance” and we will use Standard Contribution per unit in place of Standard Price Per units</a:t>
            </a:r>
          </a:p>
          <a:p>
            <a:pPr lvl="0">
              <a:lnSpc>
                <a:spcPct val="150000"/>
              </a:lnSpc>
              <a:buFont typeface="Wingdings" pitchFamily="2" charset="2"/>
              <a:buChar char="Ø"/>
            </a:pPr>
            <a:r>
              <a:rPr lang="en-US" sz="1600" dirty="0"/>
              <a:t>Material Variances: Two variances namely MPV and MQV is RM = 1. For two or more RM, three variance i.e. MPV, MMV &amp; MYV. Recording system will also be considered while computing variances, if required.</a:t>
            </a:r>
          </a:p>
          <a:p>
            <a:pPr lvl="0">
              <a:lnSpc>
                <a:spcPct val="150000"/>
              </a:lnSpc>
              <a:buFont typeface="Wingdings" pitchFamily="2" charset="2"/>
              <a:buChar char="Ø"/>
            </a:pPr>
            <a:r>
              <a:rPr lang="en-US" sz="1600" dirty="0"/>
              <a:t>Labor Variances: Two variances namely LRV and LEV if HP = HW. If HP # HW, a third variance namely LITV will also be computed. Issue of Idle Time being part of Standard Cost will also be considered while computing variances, if required.</a:t>
            </a:r>
          </a:p>
          <a:p>
            <a:pPr lvl="0">
              <a:lnSpc>
                <a:spcPct val="150000"/>
              </a:lnSpc>
              <a:buFont typeface="Wingdings" pitchFamily="2" charset="2"/>
              <a:buChar char="Ø"/>
            </a:pPr>
            <a:r>
              <a:rPr lang="en-US" sz="1600" dirty="0"/>
              <a:t>Variable Overhead Variances: Two variances namely Expenditure and Efficiency.</a:t>
            </a:r>
          </a:p>
          <a:p>
            <a:pPr lvl="0">
              <a:lnSpc>
                <a:spcPct val="150000"/>
              </a:lnSpc>
              <a:buFont typeface="Wingdings" pitchFamily="2" charset="2"/>
              <a:buChar char="Ø"/>
            </a:pPr>
            <a:r>
              <a:rPr lang="en-US" sz="1600" dirty="0"/>
              <a:t>Fixed Overhead Variances: Three variances namely Expenditure, Efficiency and Capacity if we are using Absorption Costing. However only Expenditure Variance if we are using Marginal Costing</a:t>
            </a:r>
            <a:r>
              <a:rPr lang="en-US" sz="1600" dirty="0" smtClean="0"/>
              <a:t>.</a:t>
            </a:r>
            <a:endParaRPr lang="en-US" sz="1600" dirty="0"/>
          </a:p>
        </p:txBody>
      </p:sp>
    </p:spTree>
    <p:extLst>
      <p:ext uri="{BB962C8B-B14F-4D97-AF65-F5344CB8AC3E}">
        <p14:creationId xmlns:p14="http://schemas.microsoft.com/office/powerpoint/2010/main" val="315717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382000" cy="3124200"/>
          </a:xfrm>
        </p:spPr>
        <p:txBody>
          <a:bodyPr/>
          <a:lstStyle/>
          <a:p>
            <a:pPr marL="0" indent="0">
              <a:buNone/>
            </a:pPr>
            <a:r>
              <a:rPr lang="en-US" sz="1800" b="1" dirty="0"/>
              <a:t>When more than one RM</a:t>
            </a:r>
            <a:r>
              <a:rPr lang="en-US" sz="1800" dirty="0"/>
              <a:t>, Material Usage Variance (MUV) is split between Material Mix Variance (MMV) and Material Yield Variance (MYV). </a:t>
            </a:r>
            <a:endParaRPr lang="en-US" sz="1800" dirty="0" smtClean="0"/>
          </a:p>
          <a:p>
            <a:pPr marL="0" indent="0">
              <a:lnSpc>
                <a:spcPct val="50000"/>
              </a:lnSpc>
              <a:buNone/>
            </a:pPr>
            <a:endParaRPr lang="en-US" sz="1800" dirty="0" smtClean="0"/>
          </a:p>
          <a:p>
            <a:pPr marL="0" indent="0">
              <a:buNone/>
            </a:pPr>
            <a:r>
              <a:rPr lang="en-US" sz="1800" dirty="0" smtClean="0"/>
              <a:t>For MMV the objective is to ensure the actual mix of RMs doesn’t deviate from the Standard Mix. Also, for MYV the objective is to ensure that the actual yield is not more / less than the Standard Yield. Any change is these will affect both QUALITY &amp; COST. </a:t>
            </a:r>
          </a:p>
          <a:p>
            <a:pPr marL="0" indent="0">
              <a:lnSpc>
                <a:spcPct val="50000"/>
              </a:lnSpc>
              <a:buNone/>
            </a:pPr>
            <a:endParaRPr lang="en-US" sz="1800" dirty="0" smtClean="0"/>
          </a:p>
          <a:p>
            <a:pPr marL="0" indent="0">
              <a:buNone/>
            </a:pPr>
            <a:r>
              <a:rPr lang="en-US" sz="1800" dirty="0" smtClean="0"/>
              <a:t>Format </a:t>
            </a:r>
            <a:r>
              <a:rPr lang="en-US" sz="1800" dirty="0"/>
              <a:t>used is the tabular approach resulting in RM-wise MMV and MYV. The Format is as follows</a:t>
            </a:r>
            <a:r>
              <a:rPr lang="en-US" sz="1800" dirty="0" smtClean="0"/>
              <a:t>:</a:t>
            </a:r>
          </a:p>
          <a:p>
            <a:pPr marL="0" indent="0">
              <a:buNone/>
            </a:pPr>
            <a:r>
              <a:rPr lang="en-US" sz="1800" dirty="0" smtClean="0"/>
              <a:t>Material </a:t>
            </a:r>
            <a:r>
              <a:rPr lang="en-US" sz="1800" dirty="0"/>
              <a:t>Variances (Two or more materials)</a:t>
            </a:r>
            <a:br>
              <a:rPr lang="en-US" sz="1800" dirty="0"/>
            </a:br>
            <a:endParaRPr lang="en-US" sz="1800" dirty="0"/>
          </a:p>
        </p:txBody>
      </p:sp>
      <p:sp>
        <p:nvSpPr>
          <p:cNvPr id="5" name="Content Placeholder 2"/>
          <p:cNvSpPr txBox="1">
            <a:spLocks/>
          </p:cNvSpPr>
          <p:nvPr/>
        </p:nvSpPr>
        <p:spPr bwMode="auto">
          <a:xfrm>
            <a:off x="170540" y="5653314"/>
            <a:ext cx="8715829" cy="1066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800" i="1" dirty="0">
                <a:solidFill>
                  <a:prstClr val="black"/>
                </a:solidFill>
              </a:rPr>
              <a:t>If Quantity Purchased and Quantity Consumed are not equal, the simplest way is to compute all the variances considering quantity consumed and give a note that “It is assumed that Material Price Variance is recorded at the time of Issuance</a:t>
            </a:r>
            <a:r>
              <a:rPr lang="en-US" sz="1800" dirty="0">
                <a:solidFill>
                  <a:prstClr val="black"/>
                </a:solidFill>
              </a:rPr>
              <a:t>”</a:t>
            </a:r>
          </a:p>
        </p:txBody>
      </p:sp>
      <p:graphicFrame>
        <p:nvGraphicFramePr>
          <p:cNvPr id="6" name="Table 5"/>
          <p:cNvGraphicFramePr>
            <a:graphicFrameLocks noGrp="1"/>
          </p:cNvGraphicFramePr>
          <p:nvPr>
            <p:extLst>
              <p:ext uri="{D42A27DB-BD31-4B8C-83A1-F6EECF244321}">
                <p14:modId xmlns:p14="http://schemas.microsoft.com/office/powerpoint/2010/main" val="3172703244"/>
              </p:ext>
            </p:extLst>
          </p:nvPr>
        </p:nvGraphicFramePr>
        <p:xfrm>
          <a:off x="372832" y="3494007"/>
          <a:ext cx="8311244" cy="2123022"/>
        </p:xfrm>
        <a:graphic>
          <a:graphicData uri="http://schemas.openxmlformats.org/drawingml/2006/table">
            <a:tbl>
              <a:tblPr firstRow="1" bandRow="1">
                <a:tableStyleId>{5C22544A-7EE6-4342-B048-85BDC9FD1C3A}</a:tableStyleId>
              </a:tblPr>
              <a:tblGrid>
                <a:gridCol w="539198"/>
                <a:gridCol w="686250"/>
                <a:gridCol w="838749"/>
                <a:gridCol w="1448749"/>
                <a:gridCol w="991249"/>
                <a:gridCol w="838749"/>
                <a:gridCol w="686250"/>
                <a:gridCol w="762500"/>
                <a:gridCol w="838749"/>
                <a:gridCol w="680801"/>
              </a:tblGrid>
              <a:tr h="329991">
                <a:tc rowSpan="2">
                  <a:txBody>
                    <a:bodyPr/>
                    <a:lstStyle/>
                    <a:p>
                      <a:pPr marL="0" marR="0" algn="ctr">
                        <a:spcBef>
                          <a:spcPts val="0"/>
                        </a:spcBef>
                        <a:spcAft>
                          <a:spcPts val="0"/>
                        </a:spcAft>
                      </a:pPr>
                      <a:r>
                        <a:rPr lang="en-US" sz="1600" b="1" dirty="0">
                          <a:effectLst/>
                          <a:latin typeface="Times New Roman"/>
                          <a:ea typeface="Times New Roman"/>
                        </a:rPr>
                        <a:t>Type</a:t>
                      </a:r>
                      <a:endParaRPr lang="en-US" sz="1600" dirty="0">
                        <a:effectLst/>
                        <a:latin typeface="Times New Roman"/>
                        <a:ea typeface="Times New Roman"/>
                      </a:endParaRPr>
                    </a:p>
                  </a:txBody>
                  <a:tcPr marL="68580" marR="68580" marT="0" marB="0" anchor="ctr"/>
                </a:tc>
                <a:tc rowSpan="2">
                  <a:txBody>
                    <a:bodyPr/>
                    <a:lstStyle/>
                    <a:p>
                      <a:pPr marL="0" marR="0" algn="ctr">
                        <a:spcBef>
                          <a:spcPts val="0"/>
                        </a:spcBef>
                        <a:spcAft>
                          <a:spcPts val="0"/>
                        </a:spcAft>
                      </a:pPr>
                      <a:r>
                        <a:rPr lang="en-US" sz="1600" b="1" dirty="0">
                          <a:effectLst/>
                          <a:latin typeface="Times New Roman"/>
                          <a:ea typeface="Times New Roman"/>
                        </a:rPr>
                        <a:t>Actual Cost</a:t>
                      </a:r>
                      <a:endParaRPr lang="en-US" sz="1600" dirty="0">
                        <a:effectLst/>
                        <a:latin typeface="Times New Roman"/>
                        <a:ea typeface="Times New Roman"/>
                      </a:endParaRPr>
                    </a:p>
                  </a:txBody>
                  <a:tcPr marL="68580" marR="68580" marT="0" marB="0" anchor="ctr"/>
                </a:tc>
                <a:tc rowSpan="2">
                  <a:txBody>
                    <a:bodyPr/>
                    <a:lstStyle/>
                    <a:p>
                      <a:pPr marL="0" marR="0" algn="ctr">
                        <a:spcBef>
                          <a:spcPts val="0"/>
                        </a:spcBef>
                        <a:spcAft>
                          <a:spcPts val="0"/>
                        </a:spcAft>
                      </a:pPr>
                      <a:r>
                        <a:rPr lang="en-US" sz="1600" b="1">
                          <a:effectLst/>
                          <a:latin typeface="Times New Roman"/>
                          <a:ea typeface="Times New Roman"/>
                        </a:rPr>
                        <a:t>Actual Qty. at Standard Prices</a:t>
                      </a:r>
                      <a:endParaRPr lang="en-US" sz="1600">
                        <a:effectLst/>
                        <a:latin typeface="Times New Roman"/>
                        <a:ea typeface="Times New Roman"/>
                      </a:endParaRPr>
                    </a:p>
                  </a:txBody>
                  <a:tcPr marL="68580" marR="68580" marT="0" marB="0" anchor="ctr"/>
                </a:tc>
                <a:tc rowSpan="2">
                  <a:txBody>
                    <a:bodyPr/>
                    <a:lstStyle/>
                    <a:p>
                      <a:pPr marL="0" marR="0" algn="ctr">
                        <a:spcBef>
                          <a:spcPts val="0"/>
                        </a:spcBef>
                        <a:spcAft>
                          <a:spcPts val="0"/>
                        </a:spcAft>
                      </a:pPr>
                      <a:r>
                        <a:rPr lang="en-US" sz="1600" b="1" dirty="0">
                          <a:effectLst/>
                          <a:latin typeface="Times New Roman"/>
                          <a:ea typeface="Times New Roman"/>
                        </a:rPr>
                        <a:t>Total Actual Qty. in Standard Proportion at Standard Prices</a:t>
                      </a:r>
                      <a:endParaRPr lang="en-US" sz="1600" dirty="0">
                        <a:effectLst/>
                        <a:latin typeface="Times New Roman"/>
                        <a:ea typeface="Times New Roman"/>
                      </a:endParaRPr>
                    </a:p>
                  </a:txBody>
                  <a:tcPr marL="68580" marR="68580" marT="0" marB="0" anchor="ctr"/>
                </a:tc>
                <a:tc rowSpan="2">
                  <a:txBody>
                    <a:bodyPr/>
                    <a:lstStyle/>
                    <a:p>
                      <a:pPr marL="0" marR="0" algn="ctr">
                        <a:spcBef>
                          <a:spcPts val="0"/>
                        </a:spcBef>
                        <a:spcAft>
                          <a:spcPts val="0"/>
                        </a:spcAft>
                      </a:pPr>
                      <a:r>
                        <a:rPr lang="en-US" sz="1600" b="1" dirty="0">
                          <a:effectLst/>
                          <a:latin typeface="Times New Roman"/>
                          <a:ea typeface="Times New Roman"/>
                        </a:rPr>
                        <a:t>Standard Cost of Actual Output</a:t>
                      </a:r>
                      <a:endParaRPr lang="en-US" sz="1600" dirty="0">
                        <a:effectLst/>
                        <a:latin typeface="Times New Roman"/>
                        <a:ea typeface="Times New Roman"/>
                      </a:endParaRPr>
                    </a:p>
                  </a:txBody>
                  <a:tcPr marL="68580" marR="68580" marT="0" marB="0" anchor="ctr"/>
                </a:tc>
                <a:tc rowSpan="2">
                  <a:txBody>
                    <a:bodyPr/>
                    <a:lstStyle/>
                    <a:p>
                      <a:pPr marL="0" marR="0" algn="ctr">
                        <a:spcBef>
                          <a:spcPts val="0"/>
                        </a:spcBef>
                        <a:spcAft>
                          <a:spcPts val="0"/>
                        </a:spcAft>
                      </a:pPr>
                      <a:r>
                        <a:rPr lang="en-US" sz="1600" b="1">
                          <a:effectLst/>
                          <a:latin typeface="Times New Roman"/>
                          <a:ea typeface="Times New Roman"/>
                        </a:rPr>
                        <a:t>Material Cost Variance Rs.</a:t>
                      </a:r>
                      <a:endParaRPr lang="en-US" sz="1600">
                        <a:effectLst/>
                        <a:latin typeface="Times New Roman"/>
                        <a:ea typeface="Times New Roman"/>
                      </a:endParaRPr>
                    </a:p>
                  </a:txBody>
                  <a:tcPr marL="68580" marR="68580" marT="0" marB="0" anchor="ctr"/>
                </a:tc>
                <a:tc gridSpan="2">
                  <a:txBody>
                    <a:bodyPr/>
                    <a:lstStyle/>
                    <a:p>
                      <a:pPr marL="0" marR="0" algn="ctr">
                        <a:spcBef>
                          <a:spcPts val="0"/>
                        </a:spcBef>
                        <a:spcAft>
                          <a:spcPts val="0"/>
                        </a:spcAft>
                      </a:pPr>
                      <a:r>
                        <a:rPr lang="en-US" sz="1600" b="1">
                          <a:effectLst/>
                          <a:latin typeface="Times New Roman"/>
                          <a:ea typeface="Times New Roman"/>
                        </a:rPr>
                        <a:t>Cost Variance</a:t>
                      </a:r>
                      <a:endParaRPr lang="en-US" sz="1600">
                        <a:effectLst/>
                        <a:latin typeface="Times New Roman"/>
                        <a:ea typeface="Times New Roman"/>
                      </a:endParaRPr>
                    </a:p>
                  </a:txBody>
                  <a:tcPr marL="68580" marR="68580" marT="0" marB="0" anchor="ctr"/>
                </a:tc>
                <a:tc hMerge="1">
                  <a:txBody>
                    <a:bodyPr/>
                    <a:lstStyle/>
                    <a:p>
                      <a:endParaRPr lang="en-US"/>
                    </a:p>
                  </a:txBody>
                  <a:tcPr/>
                </a:tc>
                <a:tc gridSpan="2">
                  <a:txBody>
                    <a:bodyPr/>
                    <a:lstStyle/>
                    <a:p>
                      <a:pPr marL="0" marR="0" algn="ctr">
                        <a:spcBef>
                          <a:spcPts val="0"/>
                        </a:spcBef>
                        <a:spcAft>
                          <a:spcPts val="0"/>
                        </a:spcAft>
                      </a:pPr>
                      <a:r>
                        <a:rPr lang="en-US" sz="1600" b="1">
                          <a:effectLst/>
                          <a:latin typeface="Times New Roman"/>
                          <a:ea typeface="Times New Roman"/>
                        </a:rPr>
                        <a:t>Usage Variance</a:t>
                      </a:r>
                      <a:endParaRPr lang="en-US" sz="1600">
                        <a:effectLst/>
                        <a:latin typeface="Times New Roman"/>
                        <a:ea typeface="Times New Roman"/>
                      </a:endParaRPr>
                    </a:p>
                  </a:txBody>
                  <a:tcPr marL="68580" marR="68580" marT="0" marB="0" anchor="ctr"/>
                </a:tc>
                <a:tc hMerge="1">
                  <a:txBody>
                    <a:bodyPr/>
                    <a:lstStyle/>
                    <a:p>
                      <a:endParaRPr lang="en-US"/>
                    </a:p>
                  </a:txBody>
                  <a:tcPr/>
                </a:tc>
              </a:tr>
              <a:tr h="91502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600" b="1" dirty="0">
                          <a:effectLst/>
                          <a:latin typeface="Times New Roman"/>
                          <a:ea typeface="Times New Roman"/>
                        </a:rPr>
                        <a:t>Price</a:t>
                      </a:r>
                      <a:endParaRPr lang="en-US" sz="1600" dirty="0">
                        <a:effectLst/>
                        <a:latin typeface="Times New Roman"/>
                        <a:ea typeface="Times New Roman"/>
                      </a:endParaRPr>
                    </a:p>
                    <a:p>
                      <a:pPr marL="0" marR="0" algn="ctr">
                        <a:spcBef>
                          <a:spcPts val="0"/>
                        </a:spcBef>
                        <a:spcAft>
                          <a:spcPts val="0"/>
                        </a:spcAft>
                      </a:pPr>
                      <a:r>
                        <a:rPr lang="en-US" sz="1600" b="1" dirty="0">
                          <a:effectLst/>
                          <a:latin typeface="Times New Roman"/>
                          <a:ea typeface="Times New Roman"/>
                        </a:rPr>
                        <a:t>Rs.</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b="1">
                          <a:effectLst/>
                          <a:latin typeface="Times New Roman"/>
                          <a:ea typeface="Times New Roman"/>
                        </a:rPr>
                        <a:t>Usage</a:t>
                      </a:r>
                      <a:endParaRPr lang="en-US" sz="1600">
                        <a:effectLst/>
                        <a:latin typeface="Times New Roman"/>
                        <a:ea typeface="Times New Roman"/>
                      </a:endParaRPr>
                    </a:p>
                    <a:p>
                      <a:pPr marL="0" marR="0" algn="ctr">
                        <a:spcBef>
                          <a:spcPts val="0"/>
                        </a:spcBef>
                        <a:spcAft>
                          <a:spcPts val="0"/>
                        </a:spcAft>
                      </a:pPr>
                      <a:r>
                        <a:rPr lang="en-US" sz="1600" b="1">
                          <a:effectLst/>
                          <a:latin typeface="Times New Roman"/>
                          <a:ea typeface="Times New Roman"/>
                        </a:rPr>
                        <a:t>Rs.</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b="1">
                          <a:effectLst/>
                          <a:latin typeface="Times New Roman"/>
                          <a:ea typeface="Times New Roman"/>
                        </a:rPr>
                        <a:t>Mix</a:t>
                      </a:r>
                      <a:endParaRPr lang="en-US" sz="1600">
                        <a:effectLst/>
                        <a:latin typeface="Times New Roman"/>
                        <a:ea typeface="Times New Roman"/>
                      </a:endParaRPr>
                    </a:p>
                    <a:p>
                      <a:pPr marL="0" marR="0" algn="ctr">
                        <a:spcBef>
                          <a:spcPts val="0"/>
                        </a:spcBef>
                        <a:spcAft>
                          <a:spcPts val="0"/>
                        </a:spcAft>
                      </a:pPr>
                      <a:r>
                        <a:rPr lang="en-US" sz="1600" b="1">
                          <a:effectLst/>
                          <a:latin typeface="Times New Roman"/>
                          <a:ea typeface="Times New Roman"/>
                        </a:rPr>
                        <a:t>Rs.</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b="1">
                          <a:effectLst/>
                          <a:latin typeface="Times New Roman"/>
                          <a:ea typeface="Times New Roman"/>
                        </a:rPr>
                        <a:t>Yield</a:t>
                      </a:r>
                      <a:endParaRPr lang="en-US" sz="1600">
                        <a:effectLst/>
                        <a:latin typeface="Times New Roman"/>
                        <a:ea typeface="Times New Roman"/>
                      </a:endParaRPr>
                    </a:p>
                    <a:p>
                      <a:pPr marL="0" marR="0" algn="ctr">
                        <a:spcBef>
                          <a:spcPts val="0"/>
                        </a:spcBef>
                        <a:spcAft>
                          <a:spcPts val="0"/>
                        </a:spcAft>
                      </a:pPr>
                      <a:r>
                        <a:rPr lang="en-US" sz="1600" b="1">
                          <a:effectLst/>
                          <a:latin typeface="Times New Roman"/>
                          <a:ea typeface="Times New Roman"/>
                        </a:rPr>
                        <a:t>Rs.</a:t>
                      </a:r>
                      <a:endParaRPr lang="en-US" sz="1600">
                        <a:effectLst/>
                        <a:latin typeface="Times New Roman"/>
                        <a:ea typeface="Times New Roman"/>
                      </a:endParaRPr>
                    </a:p>
                  </a:txBody>
                  <a:tcPr marL="68580" marR="68580" marT="0" marB="0" anchor="ctr"/>
                </a:tc>
              </a:tr>
              <a:tr h="329991">
                <a:tc>
                  <a:txBody>
                    <a:bodyPr/>
                    <a:lstStyle/>
                    <a:p>
                      <a:pPr marL="0" marR="0">
                        <a:lnSpc>
                          <a:spcPct val="115000"/>
                        </a:lnSpc>
                        <a:spcBef>
                          <a:spcPts val="600"/>
                        </a:spcBef>
                        <a:spcAft>
                          <a:spcPts val="600"/>
                        </a:spcAft>
                      </a:pPr>
                      <a:r>
                        <a:rPr lang="en-US" sz="1600" dirty="0">
                          <a:effectLst/>
                          <a:latin typeface="Times New Roman"/>
                          <a:ea typeface="Times New Roman"/>
                        </a:rPr>
                        <a:t> </a:t>
                      </a:r>
                    </a:p>
                  </a:txBody>
                  <a:tcPr marL="68580" marR="68580" marT="0" marB="0"/>
                </a:tc>
                <a:tc>
                  <a:txBody>
                    <a:bodyPr/>
                    <a:lstStyle/>
                    <a:p>
                      <a:pPr marL="0" marR="0" algn="ctr">
                        <a:lnSpc>
                          <a:spcPct val="115000"/>
                        </a:lnSpc>
                        <a:spcBef>
                          <a:spcPts val="600"/>
                        </a:spcBef>
                        <a:spcAft>
                          <a:spcPts val="600"/>
                        </a:spcAft>
                      </a:pPr>
                      <a:r>
                        <a:rPr lang="en-US" sz="1600">
                          <a:effectLst/>
                          <a:latin typeface="Times New Roman"/>
                          <a:ea typeface="Times New Roman"/>
                        </a:rPr>
                        <a:t>1</a:t>
                      </a:r>
                    </a:p>
                  </a:txBody>
                  <a:tcPr marL="68580" marR="68580" marT="0" marB="0"/>
                </a:tc>
                <a:tc>
                  <a:txBody>
                    <a:bodyPr/>
                    <a:lstStyle/>
                    <a:p>
                      <a:pPr marL="0" marR="0" algn="ctr">
                        <a:lnSpc>
                          <a:spcPct val="115000"/>
                        </a:lnSpc>
                        <a:spcBef>
                          <a:spcPts val="600"/>
                        </a:spcBef>
                        <a:spcAft>
                          <a:spcPts val="600"/>
                        </a:spcAft>
                      </a:pPr>
                      <a:r>
                        <a:rPr lang="en-US" sz="1600">
                          <a:effectLst/>
                          <a:latin typeface="Times New Roman"/>
                          <a:ea typeface="Times New Roman"/>
                        </a:rPr>
                        <a:t>2</a:t>
                      </a:r>
                    </a:p>
                  </a:txBody>
                  <a:tcPr marL="68580" marR="68580" marT="0" marB="0"/>
                </a:tc>
                <a:tc>
                  <a:txBody>
                    <a:bodyPr/>
                    <a:lstStyle/>
                    <a:p>
                      <a:pPr marL="0" marR="0" algn="ctr">
                        <a:lnSpc>
                          <a:spcPct val="115000"/>
                        </a:lnSpc>
                        <a:spcBef>
                          <a:spcPts val="600"/>
                        </a:spcBef>
                        <a:spcAft>
                          <a:spcPts val="600"/>
                        </a:spcAft>
                      </a:pPr>
                      <a:r>
                        <a:rPr lang="en-US" sz="1600">
                          <a:effectLst/>
                          <a:latin typeface="Times New Roman"/>
                          <a:ea typeface="Times New Roman"/>
                        </a:rPr>
                        <a:t>3</a:t>
                      </a:r>
                    </a:p>
                  </a:txBody>
                  <a:tcPr marL="68580" marR="68580" marT="0" marB="0"/>
                </a:tc>
                <a:tc>
                  <a:txBody>
                    <a:bodyPr/>
                    <a:lstStyle/>
                    <a:p>
                      <a:pPr marL="0" marR="0" algn="ctr">
                        <a:lnSpc>
                          <a:spcPct val="115000"/>
                        </a:lnSpc>
                        <a:spcBef>
                          <a:spcPts val="600"/>
                        </a:spcBef>
                        <a:spcAft>
                          <a:spcPts val="600"/>
                        </a:spcAft>
                      </a:pPr>
                      <a:r>
                        <a:rPr lang="en-US" sz="1600" dirty="0">
                          <a:effectLst/>
                          <a:latin typeface="Times New Roman"/>
                          <a:ea typeface="Times New Roman"/>
                        </a:rPr>
                        <a:t>4</a:t>
                      </a:r>
                    </a:p>
                  </a:txBody>
                  <a:tcPr marL="68580" marR="68580" marT="0" marB="0"/>
                </a:tc>
                <a:tc>
                  <a:txBody>
                    <a:bodyPr/>
                    <a:lstStyle/>
                    <a:p>
                      <a:pPr marL="0" marR="0" algn="ctr">
                        <a:lnSpc>
                          <a:spcPct val="115000"/>
                        </a:lnSpc>
                        <a:spcBef>
                          <a:spcPts val="600"/>
                        </a:spcBef>
                        <a:spcAft>
                          <a:spcPts val="600"/>
                        </a:spcAft>
                      </a:pPr>
                      <a:r>
                        <a:rPr lang="en-US" sz="1600" dirty="0">
                          <a:effectLst/>
                          <a:latin typeface="Times New Roman"/>
                          <a:ea typeface="Times New Roman"/>
                        </a:rPr>
                        <a:t>5</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6</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7</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8</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9</a:t>
                      </a:r>
                    </a:p>
                  </a:txBody>
                  <a:tcPr marL="68580" marR="68580" marT="0" marB="0" anchor="ctr"/>
                </a:tc>
              </a:tr>
              <a:tr h="329991">
                <a:tc>
                  <a:txBody>
                    <a:bodyPr/>
                    <a:lstStyle/>
                    <a:p>
                      <a:pPr marL="0" marR="0">
                        <a:lnSpc>
                          <a:spcPct val="115000"/>
                        </a:lnSpc>
                        <a:spcBef>
                          <a:spcPts val="600"/>
                        </a:spcBef>
                        <a:spcAft>
                          <a:spcPts val="600"/>
                        </a:spcAft>
                      </a:pPr>
                      <a:r>
                        <a:rPr lang="en-US" sz="1600">
                          <a:effectLst/>
                          <a:latin typeface="Times New Roman"/>
                          <a:ea typeface="Times New Roman"/>
                        </a:rPr>
                        <a:t> </a:t>
                      </a:r>
                    </a:p>
                  </a:txBody>
                  <a:tcPr marL="68580" marR="68580" marT="0" marB="0"/>
                </a:tc>
                <a:tc>
                  <a:txBody>
                    <a:bodyPr/>
                    <a:lstStyle/>
                    <a:p>
                      <a:pPr marL="0" marR="0">
                        <a:lnSpc>
                          <a:spcPct val="115000"/>
                        </a:lnSpc>
                        <a:spcBef>
                          <a:spcPts val="600"/>
                        </a:spcBef>
                        <a:spcAft>
                          <a:spcPts val="600"/>
                        </a:spcAft>
                      </a:pPr>
                      <a:r>
                        <a:rPr lang="en-US" sz="1600">
                          <a:effectLst/>
                          <a:latin typeface="Times New Roman"/>
                          <a:ea typeface="Times New Roman"/>
                        </a:rPr>
                        <a:t> </a:t>
                      </a:r>
                    </a:p>
                  </a:txBody>
                  <a:tcPr marL="68580" marR="68580" marT="0" marB="0"/>
                </a:tc>
                <a:tc>
                  <a:txBody>
                    <a:bodyPr/>
                    <a:lstStyle/>
                    <a:p>
                      <a:pPr marL="0" marR="0">
                        <a:lnSpc>
                          <a:spcPct val="115000"/>
                        </a:lnSpc>
                        <a:spcBef>
                          <a:spcPts val="600"/>
                        </a:spcBef>
                        <a:spcAft>
                          <a:spcPts val="600"/>
                        </a:spcAft>
                      </a:pPr>
                      <a:r>
                        <a:rPr lang="en-US" sz="1600">
                          <a:effectLst/>
                          <a:latin typeface="Times New Roman"/>
                          <a:ea typeface="Times New Roman"/>
                        </a:rPr>
                        <a:t> </a:t>
                      </a:r>
                    </a:p>
                  </a:txBody>
                  <a:tcPr marL="68580" marR="68580" marT="0" marB="0"/>
                </a:tc>
                <a:tc>
                  <a:txBody>
                    <a:bodyPr/>
                    <a:lstStyle/>
                    <a:p>
                      <a:pPr marL="0" marR="0">
                        <a:lnSpc>
                          <a:spcPct val="115000"/>
                        </a:lnSpc>
                        <a:spcBef>
                          <a:spcPts val="600"/>
                        </a:spcBef>
                        <a:spcAft>
                          <a:spcPts val="600"/>
                        </a:spcAft>
                      </a:pPr>
                      <a:r>
                        <a:rPr lang="en-US" sz="1600">
                          <a:effectLst/>
                          <a:latin typeface="Times New Roman"/>
                          <a:ea typeface="Times New Roman"/>
                        </a:rPr>
                        <a:t> </a:t>
                      </a:r>
                    </a:p>
                  </a:txBody>
                  <a:tcPr marL="68580" marR="68580" marT="0" marB="0"/>
                </a:tc>
                <a:tc>
                  <a:txBody>
                    <a:bodyPr/>
                    <a:lstStyle/>
                    <a:p>
                      <a:pPr marL="0" marR="0">
                        <a:lnSpc>
                          <a:spcPct val="115000"/>
                        </a:lnSpc>
                        <a:spcBef>
                          <a:spcPts val="600"/>
                        </a:spcBef>
                        <a:spcAft>
                          <a:spcPts val="600"/>
                        </a:spcAft>
                      </a:pPr>
                      <a:r>
                        <a:rPr lang="en-US" sz="1600">
                          <a:effectLst/>
                          <a:latin typeface="Times New Roman"/>
                          <a:ea typeface="Times New Roman"/>
                        </a:rPr>
                        <a:t> </a:t>
                      </a:r>
                    </a:p>
                  </a:txBody>
                  <a:tcPr marL="68580" marR="68580" marT="0" marB="0"/>
                </a:tc>
                <a:tc>
                  <a:txBody>
                    <a:bodyPr/>
                    <a:lstStyle/>
                    <a:p>
                      <a:pPr marL="0" marR="0" algn="ctr">
                        <a:lnSpc>
                          <a:spcPct val="115000"/>
                        </a:lnSpc>
                        <a:spcBef>
                          <a:spcPts val="600"/>
                        </a:spcBef>
                        <a:spcAft>
                          <a:spcPts val="600"/>
                        </a:spcAft>
                      </a:pPr>
                      <a:r>
                        <a:rPr lang="en-US" sz="1600">
                          <a:effectLst/>
                          <a:latin typeface="Times New Roman"/>
                          <a:ea typeface="Times New Roman"/>
                        </a:rPr>
                        <a:t>(4-1)</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(2-1)</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(4-2)</a:t>
                      </a:r>
                    </a:p>
                  </a:txBody>
                  <a:tcPr marL="68580" marR="68580" marT="0" marB="0" anchor="ctr"/>
                </a:tc>
                <a:tc>
                  <a:txBody>
                    <a:bodyPr/>
                    <a:lstStyle/>
                    <a:p>
                      <a:pPr marL="0" marR="0" algn="ctr">
                        <a:lnSpc>
                          <a:spcPct val="115000"/>
                        </a:lnSpc>
                        <a:spcBef>
                          <a:spcPts val="600"/>
                        </a:spcBef>
                        <a:spcAft>
                          <a:spcPts val="600"/>
                        </a:spcAft>
                      </a:pPr>
                      <a:r>
                        <a:rPr lang="en-US" sz="1600">
                          <a:effectLst/>
                          <a:latin typeface="Times New Roman"/>
                          <a:ea typeface="Times New Roman"/>
                        </a:rPr>
                        <a:t>(3-2)</a:t>
                      </a:r>
                    </a:p>
                  </a:txBody>
                  <a:tcPr marL="68580" marR="68580" marT="0" marB="0" anchor="ctr"/>
                </a:tc>
                <a:tc>
                  <a:txBody>
                    <a:bodyPr/>
                    <a:lstStyle/>
                    <a:p>
                      <a:pPr marL="0" marR="0" algn="ctr">
                        <a:lnSpc>
                          <a:spcPct val="115000"/>
                        </a:lnSpc>
                        <a:spcBef>
                          <a:spcPts val="600"/>
                        </a:spcBef>
                        <a:spcAft>
                          <a:spcPts val="600"/>
                        </a:spcAft>
                      </a:pPr>
                      <a:r>
                        <a:rPr lang="en-US" sz="1600" dirty="0">
                          <a:effectLst/>
                          <a:latin typeface="Times New Roman"/>
                          <a:ea typeface="Times New Roman"/>
                        </a:rPr>
                        <a:t>(4-3)</a:t>
                      </a:r>
                    </a:p>
                  </a:txBody>
                  <a:tcPr marL="68580" marR="68580" marT="0" marB="0" anchor="ctr"/>
                </a:tc>
              </a:tr>
            </a:tbl>
          </a:graphicData>
        </a:graphic>
      </p:graphicFrame>
    </p:spTree>
    <p:extLst>
      <p:ext uri="{BB962C8B-B14F-4D97-AF65-F5344CB8AC3E}">
        <p14:creationId xmlns:p14="http://schemas.microsoft.com/office/powerpoint/2010/main" val="322908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916862" cy="914400"/>
          </a:xfrm>
        </p:spPr>
        <p:txBody>
          <a:bodyPr/>
          <a:lstStyle/>
          <a:p>
            <a:pPr algn="ctr"/>
            <a:r>
              <a:rPr lang="en-US" b="1" dirty="0"/>
              <a:t>TARGET </a:t>
            </a:r>
            <a:r>
              <a:rPr lang="en-US" b="1" dirty="0" smtClean="0"/>
              <a:t>COSTING</a:t>
            </a:r>
            <a:endParaRPr lang="en-US" sz="4400" dirty="0"/>
          </a:p>
        </p:txBody>
      </p:sp>
      <p:sp>
        <p:nvSpPr>
          <p:cNvPr id="3" name="Content Placeholder 2"/>
          <p:cNvSpPr>
            <a:spLocks noGrp="1"/>
          </p:cNvSpPr>
          <p:nvPr>
            <p:ph idx="1"/>
          </p:nvPr>
        </p:nvSpPr>
        <p:spPr>
          <a:xfrm>
            <a:off x="457200" y="990600"/>
            <a:ext cx="8229600" cy="5562599"/>
          </a:xfrm>
        </p:spPr>
        <p:txBody>
          <a:bodyPr/>
          <a:lstStyle/>
          <a:p>
            <a:pPr marL="0" indent="0">
              <a:lnSpc>
                <a:spcPct val="150000"/>
              </a:lnSpc>
              <a:buNone/>
            </a:pPr>
            <a:r>
              <a:rPr lang="en-US" sz="1600" b="1" i="1" dirty="0"/>
              <a:t>Executive Summary: </a:t>
            </a:r>
            <a:endParaRPr lang="en-US" sz="1600" dirty="0"/>
          </a:p>
          <a:p>
            <a:pPr marL="0" indent="0">
              <a:lnSpc>
                <a:spcPct val="150000"/>
              </a:lnSpc>
              <a:buNone/>
            </a:pPr>
            <a:r>
              <a:rPr lang="en-US" sz="1600" i="1" dirty="0"/>
              <a:t>Applicable mainly for short life products. Important considerate are:</a:t>
            </a:r>
            <a:endParaRPr lang="en-US" sz="1600" dirty="0"/>
          </a:p>
          <a:p>
            <a:pPr lvl="0">
              <a:lnSpc>
                <a:spcPct val="150000"/>
              </a:lnSpc>
              <a:buFont typeface="Wingdings" pitchFamily="2" charset="2"/>
              <a:buChar char="ü"/>
            </a:pPr>
            <a:r>
              <a:rPr lang="en-US" sz="1600" i="1" dirty="0"/>
              <a:t>Generally “Price” of a product is determined by market forces.</a:t>
            </a:r>
            <a:endParaRPr lang="en-US" sz="1600" dirty="0"/>
          </a:p>
          <a:p>
            <a:pPr lvl="0">
              <a:lnSpc>
                <a:spcPct val="150000"/>
              </a:lnSpc>
              <a:buFont typeface="Wingdings" pitchFamily="2" charset="2"/>
              <a:buChar char="ü"/>
            </a:pPr>
            <a:r>
              <a:rPr lang="en-US" sz="1600" i="1" dirty="0"/>
              <a:t>Starting with this Price, we subtract the expected GP therefrom (depends on many factors in real life, will be given in exam) to arrive at a “Target Product Cost: (TPC)”.</a:t>
            </a:r>
            <a:endParaRPr lang="en-US" sz="1600" dirty="0"/>
          </a:p>
          <a:p>
            <a:pPr lvl="0">
              <a:lnSpc>
                <a:spcPct val="150000"/>
              </a:lnSpc>
              <a:buFont typeface="Wingdings" pitchFamily="2" charset="2"/>
              <a:buChar char="ü"/>
            </a:pPr>
            <a:r>
              <a:rPr lang="en-US" sz="1600" i="1" dirty="0"/>
              <a:t>This TPC is then again worked back to compute the “AFFORDABLE” cost of three Cost Components. This affordable cost is then compared with “Expected Cost” and the “Cost GAP”, if any, between the two is targeted to be reduced.</a:t>
            </a:r>
            <a:endParaRPr lang="en-US" sz="1600" dirty="0"/>
          </a:p>
          <a:p>
            <a:pPr lvl="0">
              <a:lnSpc>
                <a:spcPct val="150000"/>
              </a:lnSpc>
              <a:buFont typeface="Wingdings" pitchFamily="2" charset="2"/>
              <a:buChar char="ü"/>
            </a:pPr>
            <a:r>
              <a:rPr lang="en-US" sz="1600" i="1" dirty="0"/>
              <a:t>Practical Methods of reducing this gap are beyond our syllabus. However “Evaluation” of the given methods is often examined.</a:t>
            </a:r>
            <a:endParaRPr lang="en-US" sz="1600" dirty="0"/>
          </a:p>
          <a:p>
            <a:pPr lvl="0">
              <a:lnSpc>
                <a:spcPct val="150000"/>
              </a:lnSpc>
              <a:buFont typeface="Wingdings" pitchFamily="2" charset="2"/>
              <a:buChar char="ü"/>
            </a:pPr>
            <a:r>
              <a:rPr lang="en-US" sz="1600" i="1" dirty="0"/>
              <a:t>Design and Development Cost might be the fourth Cost Component along with Material, Labor and Overheads</a:t>
            </a:r>
            <a:r>
              <a:rPr lang="en-US" sz="1600" i="1" dirty="0" smtClean="0"/>
              <a:t>.</a:t>
            </a:r>
            <a:endParaRPr lang="en-US" sz="1600" dirty="0"/>
          </a:p>
        </p:txBody>
      </p:sp>
    </p:spTree>
    <p:extLst>
      <p:ext uri="{BB962C8B-B14F-4D97-AF65-F5344CB8AC3E}">
        <p14:creationId xmlns:p14="http://schemas.microsoft.com/office/powerpoint/2010/main" val="275832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3468687" cy="792162"/>
          </a:xfrm>
        </p:spPr>
        <p:txBody>
          <a:bodyPr/>
          <a:lstStyle/>
          <a:p>
            <a:r>
              <a:rPr lang="en-US" sz="2000" b="1" dirty="0"/>
              <a:t>KEY POINT</a:t>
            </a:r>
            <a:r>
              <a:rPr lang="en-US" dirty="0"/>
              <a:t/>
            </a:r>
            <a:br>
              <a:rPr lang="en-US" dirty="0"/>
            </a:br>
            <a:endParaRPr lang="en-US" dirty="0"/>
          </a:p>
        </p:txBody>
      </p:sp>
      <p:sp>
        <p:nvSpPr>
          <p:cNvPr id="3" name="Content Placeholder 2"/>
          <p:cNvSpPr>
            <a:spLocks noGrp="1"/>
          </p:cNvSpPr>
          <p:nvPr>
            <p:ph idx="1"/>
          </p:nvPr>
        </p:nvSpPr>
        <p:spPr>
          <a:xfrm>
            <a:off x="457200" y="838201"/>
            <a:ext cx="8305800" cy="2971799"/>
          </a:xfrm>
        </p:spPr>
        <p:txBody>
          <a:bodyPr/>
          <a:lstStyle/>
          <a:p>
            <a:pPr marL="457200" indent="-457200" algn="just">
              <a:lnSpc>
                <a:spcPct val="150000"/>
              </a:lnSpc>
              <a:buNone/>
            </a:pPr>
            <a:r>
              <a:rPr lang="en-US" sz="1600" dirty="0" smtClean="0"/>
              <a:t>(a)	A </a:t>
            </a:r>
            <a:r>
              <a:rPr lang="en-US" sz="1600" dirty="0"/>
              <a:t>target cost is the allowable amount of cost that can be incurred on a product and still earn the required profit from that product. It is a market driven cost that is computed before a product is produced. A budgeted cost is a predetermined cost after a product is in production. A budget is an operational definition of an allowable cost broken by items and by periods.</a:t>
            </a:r>
          </a:p>
          <a:p>
            <a:pPr marL="457200" indent="-457200" algn="just">
              <a:lnSpc>
                <a:spcPct val="150000"/>
              </a:lnSpc>
              <a:buNone/>
            </a:pPr>
            <a:r>
              <a:rPr lang="en-US" sz="1600" dirty="0"/>
              <a:t>(</a:t>
            </a:r>
            <a:r>
              <a:rPr lang="en-US" sz="1600" dirty="0" smtClean="0"/>
              <a:t>b)	Target </a:t>
            </a:r>
            <a:r>
              <a:rPr lang="en-US" sz="1600" dirty="0"/>
              <a:t>costing occurs within the product development cycle. This means it starts when a product is in its concept stages and ends when a product has been released for manufacturing.</a:t>
            </a:r>
          </a:p>
          <a:p>
            <a:pPr marL="457200" indent="-457200" algn="just">
              <a:lnSpc>
                <a:spcPct val="150000"/>
              </a:lnSpc>
              <a:buNone/>
            </a:pPr>
            <a:r>
              <a:rPr lang="en-US" sz="1600" dirty="0"/>
              <a:t>(</a:t>
            </a:r>
            <a:r>
              <a:rPr lang="en-US" sz="1600" dirty="0" smtClean="0"/>
              <a:t>c)	An </a:t>
            </a:r>
            <a:r>
              <a:rPr lang="en-US" sz="1600" dirty="0"/>
              <a:t>allowable target cost is the maximum amount that can be spent on a product. An achievable cost is the estimate that tells management whether the product and process design is capable of meeting the allowable cost target.</a:t>
            </a:r>
          </a:p>
          <a:p>
            <a:pPr>
              <a:lnSpc>
                <a:spcPct val="150000"/>
              </a:lnSpc>
            </a:pPr>
            <a:endParaRPr lang="en-US" sz="1600" dirty="0"/>
          </a:p>
        </p:txBody>
      </p:sp>
    </p:spTree>
    <p:extLst>
      <p:ext uri="{BB962C8B-B14F-4D97-AF65-F5344CB8AC3E}">
        <p14:creationId xmlns:p14="http://schemas.microsoft.com/office/powerpoint/2010/main" val="97645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609600"/>
          </a:xfrm>
        </p:spPr>
        <p:txBody>
          <a:bodyPr/>
          <a:lstStyle/>
          <a:p>
            <a:r>
              <a:rPr lang="en-US" sz="2000" b="1" dirty="0" smtClean="0"/>
              <a:t>EXAMPLE</a:t>
            </a:r>
            <a:endParaRPr lang="en-US" dirty="0"/>
          </a:p>
        </p:txBody>
      </p:sp>
      <p:sp>
        <p:nvSpPr>
          <p:cNvPr id="3" name="Content Placeholder 2"/>
          <p:cNvSpPr>
            <a:spLocks noGrp="1"/>
          </p:cNvSpPr>
          <p:nvPr>
            <p:ph idx="1"/>
          </p:nvPr>
        </p:nvSpPr>
        <p:spPr>
          <a:xfrm>
            <a:off x="381000" y="990600"/>
            <a:ext cx="8458200" cy="380999"/>
          </a:xfrm>
        </p:spPr>
        <p:txBody>
          <a:bodyPr/>
          <a:lstStyle/>
          <a:p>
            <a:pPr marL="0" indent="0">
              <a:buNone/>
            </a:pPr>
            <a:r>
              <a:rPr lang="en-US" sz="1600" b="1" dirty="0"/>
              <a:t>Cost Cycle (Reverse in Target Costing)</a:t>
            </a:r>
            <a:endParaRPr lang="en-US" sz="1600" dirty="0"/>
          </a:p>
          <a:p>
            <a:endParaRPr lang="en-US" dirty="0"/>
          </a:p>
        </p:txBody>
      </p:sp>
      <p:grpSp>
        <p:nvGrpSpPr>
          <p:cNvPr id="5" name="Group 4"/>
          <p:cNvGrpSpPr/>
          <p:nvPr/>
        </p:nvGrpSpPr>
        <p:grpSpPr>
          <a:xfrm>
            <a:off x="339724" y="1628773"/>
            <a:ext cx="8118475" cy="4619627"/>
            <a:chOff x="0" y="0"/>
            <a:chExt cx="5632450" cy="2959735"/>
          </a:xfrm>
        </p:grpSpPr>
        <p:cxnSp>
          <p:nvCxnSpPr>
            <p:cNvPr id="6" name="Straight Arrow Connector 5"/>
            <p:cNvCxnSpPr/>
            <p:nvPr/>
          </p:nvCxnSpPr>
          <p:spPr>
            <a:xfrm flipH="1">
              <a:off x="2876550" y="381000"/>
              <a:ext cx="2015490" cy="1052195"/>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7" name="Rectangle 6"/>
            <p:cNvSpPr/>
            <p:nvPr/>
          </p:nvSpPr>
          <p:spPr>
            <a:xfrm>
              <a:off x="4953000" y="355600"/>
              <a:ext cx="263524" cy="33908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CGS</a:t>
              </a:r>
              <a:endParaRPr lang="en-US" sz="1000">
                <a:effectLst/>
                <a:latin typeface="Times New Roman"/>
                <a:ea typeface="Times New Roman"/>
              </a:endParaRPr>
            </a:p>
            <a:p>
              <a:pPr marL="0" marR="0" algn="ctr">
                <a:spcBef>
                  <a:spcPts val="0"/>
                </a:spcBef>
                <a:spcAft>
                  <a:spcPts val="0"/>
                </a:spcAft>
              </a:pPr>
              <a:r>
                <a:rPr lang="en-US" sz="1000">
                  <a:solidFill>
                    <a:srgbClr val="000000"/>
                  </a:solidFill>
                  <a:effectLst/>
                  <a:latin typeface="Times New Roman"/>
                  <a:ea typeface="Times New Roman"/>
                  <a:cs typeface="Times New Roman"/>
                </a:rPr>
                <a:t>GP</a:t>
              </a:r>
              <a:endParaRPr lang="en-US" sz="1000">
                <a:effectLst/>
                <a:latin typeface="Times New Roman"/>
                <a:ea typeface="Times New Roman"/>
              </a:endParaRPr>
            </a:p>
          </p:txBody>
        </p:sp>
        <p:sp>
          <p:nvSpPr>
            <p:cNvPr id="8" name="Rectangle 7"/>
            <p:cNvSpPr/>
            <p:nvPr/>
          </p:nvSpPr>
          <p:spPr>
            <a:xfrm>
              <a:off x="247650" y="12700"/>
              <a:ext cx="128904"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M</a:t>
              </a:r>
              <a:endParaRPr lang="en-US" sz="1000">
                <a:effectLst/>
                <a:latin typeface="Times New Roman"/>
                <a:ea typeface="Times New Roman"/>
              </a:endParaRPr>
            </a:p>
          </p:txBody>
        </p:sp>
        <p:grpSp>
          <p:nvGrpSpPr>
            <p:cNvPr id="9" name="Group 8"/>
            <p:cNvGrpSpPr/>
            <p:nvPr/>
          </p:nvGrpSpPr>
          <p:grpSpPr>
            <a:xfrm>
              <a:off x="19050" y="203200"/>
              <a:ext cx="685800" cy="622935"/>
              <a:chOff x="0" y="0"/>
              <a:chExt cx="685800" cy="623454"/>
            </a:xfrm>
          </p:grpSpPr>
          <p:cxnSp>
            <p:nvCxnSpPr>
              <p:cNvPr id="36" name="Straight Connector 35"/>
              <p:cNvCxnSpPr/>
              <p:nvPr/>
            </p:nvCxnSpPr>
            <p:spPr>
              <a:xfrm flipH="1">
                <a:off x="290945" y="0"/>
                <a:ext cx="6927" cy="623454"/>
              </a:xfrm>
              <a:prstGeom prst="line">
                <a:avLst/>
              </a:prstGeom>
              <a:ln w="15875"/>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a:off x="0" y="0"/>
                <a:ext cx="68580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0" name="Group 9"/>
            <p:cNvGrpSpPr/>
            <p:nvPr/>
          </p:nvGrpSpPr>
          <p:grpSpPr>
            <a:xfrm>
              <a:off x="19050" y="1295400"/>
              <a:ext cx="685800" cy="622935"/>
              <a:chOff x="0" y="0"/>
              <a:chExt cx="685800" cy="623454"/>
            </a:xfrm>
          </p:grpSpPr>
          <p:cxnSp>
            <p:nvCxnSpPr>
              <p:cNvPr id="34" name="Straight Connector 33"/>
              <p:cNvCxnSpPr/>
              <p:nvPr/>
            </p:nvCxnSpPr>
            <p:spPr>
              <a:xfrm flipH="1">
                <a:off x="290945" y="0"/>
                <a:ext cx="6927" cy="623454"/>
              </a:xfrm>
              <a:prstGeom prst="line">
                <a:avLst/>
              </a:prstGeom>
              <a:ln w="15875"/>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flipH="1">
                <a:off x="0" y="0"/>
                <a:ext cx="68580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1" name="Group 10"/>
            <p:cNvGrpSpPr/>
            <p:nvPr/>
          </p:nvGrpSpPr>
          <p:grpSpPr>
            <a:xfrm>
              <a:off x="0" y="2336800"/>
              <a:ext cx="685800" cy="622935"/>
              <a:chOff x="0" y="0"/>
              <a:chExt cx="685800" cy="623454"/>
            </a:xfrm>
          </p:grpSpPr>
          <p:cxnSp>
            <p:nvCxnSpPr>
              <p:cNvPr id="32" name="Straight Connector 31"/>
              <p:cNvCxnSpPr/>
              <p:nvPr/>
            </p:nvCxnSpPr>
            <p:spPr>
              <a:xfrm flipH="1">
                <a:off x="290945" y="0"/>
                <a:ext cx="6927" cy="623454"/>
              </a:xfrm>
              <a:prstGeom prst="line">
                <a:avLst/>
              </a:prstGeom>
              <a:ln w="15875"/>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0" y="0"/>
                <a:ext cx="68580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2" name="Group 11"/>
            <p:cNvGrpSpPr/>
            <p:nvPr/>
          </p:nvGrpSpPr>
          <p:grpSpPr>
            <a:xfrm>
              <a:off x="1809750" y="196850"/>
              <a:ext cx="685800" cy="622935"/>
              <a:chOff x="0" y="0"/>
              <a:chExt cx="685800" cy="623454"/>
            </a:xfrm>
          </p:grpSpPr>
          <p:cxnSp>
            <p:nvCxnSpPr>
              <p:cNvPr id="30" name="Straight Connector 29"/>
              <p:cNvCxnSpPr/>
              <p:nvPr/>
            </p:nvCxnSpPr>
            <p:spPr>
              <a:xfrm flipH="1">
                <a:off x="290945" y="0"/>
                <a:ext cx="6927" cy="623454"/>
              </a:xfrm>
              <a:prstGeom prst="line">
                <a:avLst/>
              </a:prstGeom>
              <a:ln w="15875"/>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a:off x="0" y="0"/>
                <a:ext cx="68580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3" name="Group 12"/>
            <p:cNvGrpSpPr/>
            <p:nvPr/>
          </p:nvGrpSpPr>
          <p:grpSpPr>
            <a:xfrm>
              <a:off x="3530600" y="184150"/>
              <a:ext cx="685800" cy="622935"/>
              <a:chOff x="0" y="0"/>
              <a:chExt cx="685800" cy="623454"/>
            </a:xfrm>
          </p:grpSpPr>
          <p:cxnSp>
            <p:nvCxnSpPr>
              <p:cNvPr id="28" name="Straight Connector 27"/>
              <p:cNvCxnSpPr/>
              <p:nvPr/>
            </p:nvCxnSpPr>
            <p:spPr>
              <a:xfrm flipH="1">
                <a:off x="290945" y="0"/>
                <a:ext cx="6927" cy="623454"/>
              </a:xfrm>
              <a:prstGeom prst="line">
                <a:avLst/>
              </a:prstGeom>
              <a:ln w="15875"/>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H="1">
                <a:off x="0" y="0"/>
                <a:ext cx="68580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4" name="Group 13"/>
            <p:cNvGrpSpPr/>
            <p:nvPr/>
          </p:nvGrpSpPr>
          <p:grpSpPr>
            <a:xfrm>
              <a:off x="4946650" y="234950"/>
              <a:ext cx="685800" cy="622935"/>
              <a:chOff x="0" y="0"/>
              <a:chExt cx="685800" cy="623454"/>
            </a:xfrm>
          </p:grpSpPr>
          <p:cxnSp>
            <p:nvCxnSpPr>
              <p:cNvPr id="26" name="Straight Connector 25"/>
              <p:cNvCxnSpPr/>
              <p:nvPr/>
            </p:nvCxnSpPr>
            <p:spPr>
              <a:xfrm flipH="1">
                <a:off x="290945" y="0"/>
                <a:ext cx="6927" cy="623454"/>
              </a:xfrm>
              <a:prstGeom prst="line">
                <a:avLst/>
              </a:prstGeom>
              <a:ln w="15875"/>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flipH="1">
                <a:off x="0" y="0"/>
                <a:ext cx="685800" cy="0"/>
              </a:xfrm>
              <a:prstGeom prst="line">
                <a:avLst/>
              </a:prstGeom>
              <a:ln w="15875"/>
            </p:spPr>
            <p:style>
              <a:lnRef idx="1">
                <a:schemeClr val="dk1"/>
              </a:lnRef>
              <a:fillRef idx="0">
                <a:schemeClr val="dk1"/>
              </a:fillRef>
              <a:effectRef idx="0">
                <a:schemeClr val="dk1"/>
              </a:effectRef>
              <a:fontRef idx="minor">
                <a:schemeClr val="tx1"/>
              </a:fontRef>
            </p:style>
          </p:cxnSp>
        </p:grpSp>
        <p:sp>
          <p:nvSpPr>
            <p:cNvPr id="15" name="Rectangle 14"/>
            <p:cNvSpPr/>
            <p:nvPr/>
          </p:nvSpPr>
          <p:spPr>
            <a:xfrm>
              <a:off x="279400" y="1073150"/>
              <a:ext cx="93979"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L</a:t>
              </a:r>
              <a:endParaRPr lang="en-US" sz="1000">
                <a:effectLst/>
                <a:latin typeface="Times New Roman"/>
                <a:ea typeface="Times New Roman"/>
              </a:endParaRPr>
            </a:p>
          </p:txBody>
        </p:sp>
        <p:sp>
          <p:nvSpPr>
            <p:cNvPr id="16" name="Rectangle 15"/>
            <p:cNvSpPr/>
            <p:nvPr/>
          </p:nvSpPr>
          <p:spPr>
            <a:xfrm>
              <a:off x="196850" y="2159000"/>
              <a:ext cx="199389"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OH</a:t>
              </a:r>
              <a:endParaRPr lang="en-US" sz="1000">
                <a:effectLst/>
                <a:latin typeface="Times New Roman"/>
                <a:ea typeface="Times New Roman"/>
              </a:endParaRPr>
            </a:p>
          </p:txBody>
        </p:sp>
        <p:sp>
          <p:nvSpPr>
            <p:cNvPr id="17" name="Rectangle 16"/>
            <p:cNvSpPr/>
            <p:nvPr/>
          </p:nvSpPr>
          <p:spPr>
            <a:xfrm>
              <a:off x="1993900" y="0"/>
              <a:ext cx="248919"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WIP</a:t>
              </a:r>
              <a:endParaRPr lang="en-US" sz="1000">
                <a:effectLst/>
                <a:latin typeface="Times New Roman"/>
                <a:ea typeface="Times New Roman"/>
              </a:endParaRPr>
            </a:p>
          </p:txBody>
        </p:sp>
        <p:sp>
          <p:nvSpPr>
            <p:cNvPr id="18" name="Rectangle 17"/>
            <p:cNvSpPr/>
            <p:nvPr/>
          </p:nvSpPr>
          <p:spPr>
            <a:xfrm>
              <a:off x="3740150" y="0"/>
              <a:ext cx="178434"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FG</a:t>
              </a:r>
              <a:endParaRPr lang="en-US" sz="1000">
                <a:effectLst/>
                <a:latin typeface="Times New Roman"/>
                <a:ea typeface="Times New Roman"/>
              </a:endParaRPr>
            </a:p>
          </p:txBody>
        </p:sp>
        <p:sp>
          <p:nvSpPr>
            <p:cNvPr id="19" name="Rectangle 18"/>
            <p:cNvSpPr/>
            <p:nvPr/>
          </p:nvSpPr>
          <p:spPr>
            <a:xfrm>
              <a:off x="5111750" y="31750"/>
              <a:ext cx="326389"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P &amp; L</a:t>
              </a:r>
              <a:endParaRPr lang="en-US" sz="1000">
                <a:effectLst/>
                <a:latin typeface="Times New Roman"/>
                <a:ea typeface="Times New Roman"/>
              </a:endParaRPr>
            </a:p>
          </p:txBody>
        </p:sp>
        <p:cxnSp>
          <p:nvCxnSpPr>
            <p:cNvPr id="20" name="Straight Arrow Connector 19"/>
            <p:cNvCxnSpPr/>
            <p:nvPr/>
          </p:nvCxnSpPr>
          <p:spPr>
            <a:xfrm flipH="1" flipV="1">
              <a:off x="565150" y="381000"/>
              <a:ext cx="2306320" cy="10528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p:cNvCxnSpPr/>
            <p:nvPr/>
          </p:nvCxnSpPr>
          <p:spPr>
            <a:xfrm flipH="1" flipV="1">
              <a:off x="527050" y="1384300"/>
              <a:ext cx="2347882" cy="4837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H="1">
              <a:off x="527050" y="1422400"/>
              <a:ext cx="2346960" cy="10321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Rectangle 22"/>
            <p:cNvSpPr/>
            <p:nvPr/>
          </p:nvSpPr>
          <p:spPr>
            <a:xfrm>
              <a:off x="5308600" y="381000"/>
              <a:ext cx="284479" cy="172719"/>
            </a:xfrm>
            <a:prstGeom prst="rect">
              <a:avLst/>
            </a:prstGeom>
            <a:noFill/>
            <a:ln w="158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a:solidFill>
                    <a:srgbClr val="000000"/>
                  </a:solidFill>
                  <a:effectLst/>
                  <a:latin typeface="Times New Roman"/>
                  <a:ea typeface="Times New Roman"/>
                  <a:cs typeface="Times New Roman"/>
                </a:rPr>
                <a:t>Sales</a:t>
              </a:r>
              <a:endParaRPr lang="en-US" sz="1000">
                <a:effectLst/>
                <a:latin typeface="Times New Roman"/>
                <a:ea typeface="Times New Roman"/>
              </a:endParaRPr>
            </a:p>
          </p:txBody>
        </p:sp>
        <p:sp>
          <p:nvSpPr>
            <p:cNvPr id="24" name="Freeform 23"/>
            <p:cNvSpPr/>
            <p:nvPr/>
          </p:nvSpPr>
          <p:spPr>
            <a:xfrm>
              <a:off x="5073650" y="552450"/>
              <a:ext cx="435898" cy="443634"/>
            </a:xfrm>
            <a:custGeom>
              <a:avLst/>
              <a:gdLst>
                <a:gd name="connsiteX0" fmla="*/ 360218 w 411478"/>
                <a:gd name="connsiteY0" fmla="*/ 0 h 336578"/>
                <a:gd name="connsiteX1" fmla="*/ 381000 w 411478"/>
                <a:gd name="connsiteY1" fmla="*/ 332509 h 336578"/>
                <a:gd name="connsiteX2" fmla="*/ 0 w 411478"/>
                <a:gd name="connsiteY2" fmla="*/ 193963 h 336578"/>
                <a:gd name="connsiteX3" fmla="*/ 0 w 411478"/>
                <a:gd name="connsiteY3" fmla="*/ 193963 h 336578"/>
              </a:gdLst>
              <a:ahLst/>
              <a:cxnLst>
                <a:cxn ang="0">
                  <a:pos x="connsiteX0" y="connsiteY0"/>
                </a:cxn>
                <a:cxn ang="0">
                  <a:pos x="connsiteX1" y="connsiteY1"/>
                </a:cxn>
                <a:cxn ang="0">
                  <a:pos x="connsiteX2" y="connsiteY2"/>
                </a:cxn>
                <a:cxn ang="0">
                  <a:pos x="connsiteX3" y="connsiteY3"/>
                </a:cxn>
              </a:cxnLst>
              <a:rect l="l" t="t" r="r" b="b"/>
              <a:pathLst>
                <a:path w="411478" h="336578">
                  <a:moveTo>
                    <a:pt x="360218" y="0"/>
                  </a:moveTo>
                  <a:cubicBezTo>
                    <a:pt x="400627" y="150091"/>
                    <a:pt x="441036" y="300182"/>
                    <a:pt x="381000" y="332509"/>
                  </a:cubicBezTo>
                  <a:cubicBezTo>
                    <a:pt x="320964" y="364836"/>
                    <a:pt x="0" y="193963"/>
                    <a:pt x="0" y="193963"/>
                  </a:cubicBezTo>
                  <a:lnTo>
                    <a:pt x="0" y="193963"/>
                  </a:lnTo>
                </a:path>
              </a:pathLst>
            </a:custGeom>
            <a:ln w="15875">
              <a:tailEnd type="triangle"/>
            </a:ln>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p:nvPr/>
          </p:nvSpPr>
          <p:spPr>
            <a:xfrm rot="11086754">
              <a:off x="4832350" y="330200"/>
              <a:ext cx="337820" cy="292735"/>
            </a:xfrm>
            <a:prstGeom prst="arc">
              <a:avLst/>
            </a:prstGeom>
            <a:ln w="15875">
              <a:tailEnd type="triangle"/>
            </a:ln>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60232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3064328" cy="533400"/>
          </a:xfrm>
        </p:spPr>
        <p:txBody>
          <a:bodyPr/>
          <a:lstStyle/>
          <a:p>
            <a:r>
              <a:rPr lang="en-US" sz="2000" b="1" dirty="0"/>
              <a:t>KEY </a:t>
            </a:r>
            <a:r>
              <a:rPr lang="en-US" sz="2000" b="1" dirty="0" smtClean="0"/>
              <a:t>POINT</a:t>
            </a:r>
            <a:endParaRPr lang="en-US" dirty="0"/>
          </a:p>
        </p:txBody>
      </p:sp>
      <p:sp>
        <p:nvSpPr>
          <p:cNvPr id="4" name="Rectangle 3"/>
          <p:cNvSpPr/>
          <p:nvPr/>
        </p:nvSpPr>
        <p:spPr>
          <a:xfrm>
            <a:off x="3422156" y="381000"/>
            <a:ext cx="1507672"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algn="ctr"/>
            <a:r>
              <a:rPr lang="en-US" sz="1400" b="1" dirty="0">
                <a:solidFill>
                  <a:srgbClr val="000000"/>
                </a:solidFill>
                <a:latin typeface="+mj-lt"/>
                <a:ea typeface="Times New Roman"/>
              </a:rPr>
              <a:t>Product Pricing</a:t>
            </a:r>
            <a:endParaRPr lang="en-US" sz="1400" b="1" dirty="0">
              <a:solidFill>
                <a:prstClr val="white"/>
              </a:solidFill>
              <a:latin typeface="+mj-lt"/>
              <a:ea typeface="Times New Roman"/>
            </a:endParaRPr>
          </a:p>
        </p:txBody>
      </p:sp>
      <p:grpSp>
        <p:nvGrpSpPr>
          <p:cNvPr id="5" name="Group 4"/>
          <p:cNvGrpSpPr/>
          <p:nvPr/>
        </p:nvGrpSpPr>
        <p:grpSpPr>
          <a:xfrm>
            <a:off x="1066799" y="964122"/>
            <a:ext cx="6324601" cy="421723"/>
            <a:chOff x="0" y="214745"/>
            <a:chExt cx="4537364" cy="422102"/>
          </a:xfrm>
        </p:grpSpPr>
        <p:cxnSp>
          <p:nvCxnSpPr>
            <p:cNvPr id="6" name="Straight Connector 5"/>
            <p:cNvCxnSpPr/>
            <p:nvPr/>
          </p:nvCxnSpPr>
          <p:spPr>
            <a:xfrm flipV="1">
              <a:off x="0" y="270164"/>
              <a:ext cx="4537075" cy="4127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0" y="311727"/>
              <a:ext cx="0" cy="325120"/>
            </a:xfrm>
            <a:prstGeom prst="straightConnector1">
              <a:avLst/>
            </a:prstGeom>
            <a:ln w="15875">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a:off x="4537364" y="270164"/>
              <a:ext cx="0" cy="318135"/>
            </a:xfrm>
            <a:prstGeom prst="straightConnector1">
              <a:avLst/>
            </a:prstGeom>
            <a:ln w="15875">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a:off x="2230582" y="214745"/>
              <a:ext cx="0" cy="159616"/>
            </a:xfrm>
            <a:prstGeom prst="straightConnector1">
              <a:avLst/>
            </a:prstGeom>
            <a:ln w="15875">
              <a:tailEnd type="none"/>
            </a:ln>
          </p:spPr>
          <p:style>
            <a:lnRef idx="1">
              <a:schemeClr val="dk1"/>
            </a:lnRef>
            <a:fillRef idx="0">
              <a:schemeClr val="dk1"/>
            </a:fillRef>
            <a:effectRef idx="0">
              <a:schemeClr val="dk1"/>
            </a:effectRef>
            <a:fontRef idx="minor">
              <a:schemeClr val="tx1"/>
            </a:fontRef>
          </p:style>
        </p:cxnSp>
      </p:grpSp>
      <p:sp>
        <p:nvSpPr>
          <p:cNvPr id="13" name="Rectangle 12"/>
          <p:cNvSpPr/>
          <p:nvPr/>
        </p:nvSpPr>
        <p:spPr>
          <a:xfrm>
            <a:off x="5977668" y="4078515"/>
            <a:ext cx="2826657" cy="923330"/>
          </a:xfrm>
          <a:prstGeom prst="rect">
            <a:avLst/>
          </a:prstGeom>
        </p:spPr>
        <p:txBody>
          <a:bodyPr wrap="square">
            <a:spAutoFit/>
          </a:bodyPr>
          <a:lstStyle/>
          <a:p>
            <a:r>
              <a:rPr lang="en-US" dirty="0">
                <a:solidFill>
                  <a:prstClr val="black"/>
                </a:solidFill>
              </a:rPr>
              <a:t>Rs.90</a:t>
            </a:r>
          </a:p>
          <a:p>
            <a:r>
              <a:rPr lang="en-US" dirty="0">
                <a:solidFill>
                  <a:prstClr val="black"/>
                </a:solidFill>
              </a:rPr>
              <a:t> </a:t>
            </a:r>
          </a:p>
          <a:p>
            <a:r>
              <a:rPr lang="en-US" dirty="0" smtClean="0">
                <a:solidFill>
                  <a:prstClr val="black"/>
                </a:solidFill>
              </a:rPr>
              <a:t>COST </a:t>
            </a:r>
            <a:r>
              <a:rPr lang="en-US" dirty="0">
                <a:solidFill>
                  <a:prstClr val="black"/>
                </a:solidFill>
              </a:rPr>
              <a:t>GAP*</a:t>
            </a:r>
          </a:p>
        </p:txBody>
      </p:sp>
      <p:sp>
        <p:nvSpPr>
          <p:cNvPr id="14" name="Content Placeholder 2"/>
          <p:cNvSpPr txBox="1">
            <a:spLocks/>
          </p:cNvSpPr>
          <p:nvPr/>
        </p:nvSpPr>
        <p:spPr bwMode="auto">
          <a:xfrm>
            <a:off x="685800" y="5105400"/>
            <a:ext cx="7924800" cy="84629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600" dirty="0" smtClean="0">
                <a:solidFill>
                  <a:prstClr val="black"/>
                </a:solidFill>
              </a:rPr>
              <a:t>* Generally </a:t>
            </a:r>
            <a:r>
              <a:rPr lang="en-US" sz="1600" dirty="0">
                <a:solidFill>
                  <a:prstClr val="black"/>
                </a:solidFill>
              </a:rPr>
              <a:t>an exam question requires computation of Cost GAP and / or evaluation of the techniques for reducing of Cost GAP. </a:t>
            </a:r>
          </a:p>
        </p:txBody>
      </p:sp>
      <p:cxnSp>
        <p:nvCxnSpPr>
          <p:cNvPr id="12" name="Straight Arrow Connector 11"/>
          <p:cNvCxnSpPr/>
          <p:nvPr/>
        </p:nvCxnSpPr>
        <p:spPr>
          <a:xfrm>
            <a:off x="6324600" y="4425880"/>
            <a:ext cx="0" cy="228600"/>
          </a:xfrm>
          <a:prstGeom prst="straightConnector1">
            <a:avLst/>
          </a:prstGeom>
          <a:ln w="15875">
            <a:solidFill>
              <a:schemeClr val="tx1"/>
            </a:solidFill>
            <a:tailEnd type="triangle"/>
          </a:ln>
        </p:spPr>
        <p:style>
          <a:lnRef idx="1">
            <a:schemeClr val="dk1"/>
          </a:lnRef>
          <a:fillRef idx="0">
            <a:schemeClr val="dk1"/>
          </a:fillRef>
          <a:effectRef idx="0">
            <a:schemeClr val="dk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358512439"/>
              </p:ext>
            </p:extLst>
          </p:nvPr>
        </p:nvGraphicFramePr>
        <p:xfrm>
          <a:off x="457200" y="1524000"/>
          <a:ext cx="7467600" cy="304800"/>
        </p:xfrm>
        <a:graphic>
          <a:graphicData uri="http://schemas.openxmlformats.org/drawingml/2006/table">
            <a:tbl>
              <a:tblPr firstRow="1" bandRow="1">
                <a:tableStyleId>{2D5ABB26-0587-4C30-8999-92F81FD0307C}</a:tableStyleId>
              </a:tblPr>
              <a:tblGrid>
                <a:gridCol w="2489200"/>
                <a:gridCol w="2489200"/>
                <a:gridCol w="2489200"/>
              </a:tblGrid>
              <a:tr h="279400">
                <a:tc>
                  <a:txBody>
                    <a:bodyPr/>
                    <a:lstStyle/>
                    <a:p>
                      <a:pPr algn="l"/>
                      <a:r>
                        <a:rPr lang="en-US" sz="1400" b="1" kern="1200" dirty="0" smtClean="0">
                          <a:effectLst/>
                        </a:rPr>
                        <a:t>Cost Based</a:t>
                      </a:r>
                      <a:endParaRPr lang="en-US" sz="1400" b="1" dirty="0"/>
                    </a:p>
                  </a:txBody>
                  <a:tcPr/>
                </a:tc>
                <a:tc>
                  <a:txBody>
                    <a:bodyPr/>
                    <a:lstStyle/>
                    <a:p>
                      <a:endParaRPr lang="en-US" sz="1400" b="1" dirty="0"/>
                    </a:p>
                  </a:txBody>
                  <a:tcPr/>
                </a:tc>
                <a:tc>
                  <a:txBody>
                    <a:bodyPr/>
                    <a:lstStyle/>
                    <a:p>
                      <a:pPr algn="r"/>
                      <a:r>
                        <a:rPr lang="en-US" sz="1400" b="1" kern="1200" dirty="0" smtClean="0">
                          <a:effectLst/>
                        </a:rPr>
                        <a:t>Market Based</a:t>
                      </a:r>
                      <a:endParaRPr lang="en-US" sz="1400" b="1" dirty="0"/>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737063807"/>
              </p:ext>
            </p:extLst>
          </p:nvPr>
        </p:nvGraphicFramePr>
        <p:xfrm>
          <a:off x="1066799" y="2362200"/>
          <a:ext cx="7104745" cy="1524000"/>
        </p:xfrm>
        <a:graphic>
          <a:graphicData uri="http://schemas.openxmlformats.org/drawingml/2006/table">
            <a:tbl>
              <a:tblPr firstRow="1" bandRow="1">
                <a:tableStyleId>{5C22544A-7EE6-4342-B048-85BDC9FD1C3A}</a:tableStyleId>
              </a:tblPr>
              <a:tblGrid>
                <a:gridCol w="3109832"/>
                <a:gridCol w="2146012"/>
                <a:gridCol w="1848901"/>
              </a:tblGrid>
              <a:tr h="381000">
                <a:tc>
                  <a:txBody>
                    <a:bodyPr/>
                    <a:lstStyle/>
                    <a:p>
                      <a:pPr marL="0" marR="0">
                        <a:spcBef>
                          <a:spcPts val="0"/>
                        </a:spcBef>
                        <a:spcAft>
                          <a:spcPts val="0"/>
                        </a:spcAft>
                      </a:pPr>
                      <a:r>
                        <a:rPr lang="en-US" sz="1000" dirty="0">
                          <a:effectLst/>
                        </a:rPr>
                        <a:t> </a:t>
                      </a:r>
                      <a:endParaRPr lang="en-US" sz="10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dirty="0">
                          <a:effectLst/>
                        </a:rPr>
                        <a:t>Target (</a:t>
                      </a:r>
                      <a:r>
                        <a:rPr lang="en-US" sz="1600" dirty="0" err="1">
                          <a:effectLst/>
                        </a:rPr>
                        <a:t>Rs</a:t>
                      </a:r>
                      <a:r>
                        <a:rPr lang="en-US" sz="1600" dirty="0">
                          <a:effectLst/>
                        </a:rPr>
                        <a:t>.)</a:t>
                      </a:r>
                      <a:endParaRPr lang="en-US" sz="16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a:effectLst/>
                        </a:rPr>
                        <a:t>Expected (Rs.)</a:t>
                      </a:r>
                      <a:endParaRPr lang="en-US" sz="1600">
                        <a:effectLst/>
                        <a:latin typeface="Times New Roman"/>
                        <a:ea typeface="Times New Roman"/>
                      </a:endParaRPr>
                    </a:p>
                  </a:txBody>
                  <a:tcPr marL="68580" marR="68580" marT="0" marB="0"/>
                </a:tc>
              </a:tr>
              <a:tr h="381000">
                <a:tc>
                  <a:txBody>
                    <a:bodyPr/>
                    <a:lstStyle/>
                    <a:p>
                      <a:pPr marL="0" marR="0">
                        <a:spcBef>
                          <a:spcPts val="0"/>
                        </a:spcBef>
                        <a:spcAft>
                          <a:spcPts val="0"/>
                        </a:spcAft>
                      </a:pPr>
                      <a:r>
                        <a:rPr lang="en-US" sz="1600" dirty="0">
                          <a:effectLst/>
                        </a:rPr>
                        <a:t>Selling Price</a:t>
                      </a:r>
                      <a:endParaRPr lang="en-US" sz="16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dirty="0" err="1">
                          <a:effectLst/>
                        </a:rPr>
                        <a:t>Rs</a:t>
                      </a:r>
                      <a:r>
                        <a:rPr lang="en-US" sz="1600" dirty="0">
                          <a:effectLst/>
                        </a:rPr>
                        <a:t>. 700</a:t>
                      </a:r>
                      <a:endParaRPr lang="en-US" sz="16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dirty="0">
                          <a:effectLst/>
                        </a:rPr>
                        <a:t>-</a:t>
                      </a:r>
                      <a:endParaRPr lang="en-US" sz="1600" dirty="0">
                        <a:effectLst/>
                        <a:latin typeface="Times New Roman"/>
                        <a:ea typeface="Times New Roman"/>
                      </a:endParaRPr>
                    </a:p>
                  </a:txBody>
                  <a:tcPr marL="68580" marR="68580" marT="0" marB="0"/>
                </a:tc>
              </a:tr>
              <a:tr h="381000">
                <a:tc>
                  <a:txBody>
                    <a:bodyPr/>
                    <a:lstStyle/>
                    <a:p>
                      <a:pPr marL="0" marR="0">
                        <a:spcBef>
                          <a:spcPts val="0"/>
                        </a:spcBef>
                        <a:spcAft>
                          <a:spcPts val="0"/>
                        </a:spcAft>
                      </a:pPr>
                      <a:r>
                        <a:rPr lang="en-US" sz="1600" dirty="0">
                          <a:effectLst/>
                        </a:rPr>
                        <a:t>Less: Profit @ 20%</a:t>
                      </a:r>
                      <a:endParaRPr lang="en-US" sz="16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dirty="0">
                          <a:effectLst/>
                        </a:rPr>
                        <a:t>(140)</a:t>
                      </a:r>
                      <a:endParaRPr lang="en-US" sz="16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dirty="0">
                          <a:effectLst/>
                        </a:rPr>
                        <a:t>-</a:t>
                      </a:r>
                      <a:endParaRPr lang="en-US" sz="1600" dirty="0">
                        <a:effectLst/>
                        <a:latin typeface="Times New Roman"/>
                        <a:ea typeface="Times New Roman"/>
                      </a:endParaRPr>
                    </a:p>
                  </a:txBody>
                  <a:tcPr marL="68580" marR="68580" marT="0" marB="0"/>
                </a:tc>
              </a:tr>
              <a:tr h="381000">
                <a:tc>
                  <a:txBody>
                    <a:bodyPr/>
                    <a:lstStyle/>
                    <a:p>
                      <a:pPr marL="0" marR="0">
                        <a:spcBef>
                          <a:spcPts val="0"/>
                        </a:spcBef>
                        <a:spcAft>
                          <a:spcPts val="0"/>
                        </a:spcAft>
                      </a:pPr>
                      <a:r>
                        <a:rPr lang="en-US" sz="1600" dirty="0">
                          <a:effectLst/>
                        </a:rPr>
                        <a:t>Cost</a:t>
                      </a:r>
                      <a:endParaRPr lang="en-US" sz="1600" dirty="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a:effectLst/>
                        </a:rPr>
                        <a:t>560</a:t>
                      </a:r>
                      <a:endParaRPr lang="en-US" sz="1600">
                        <a:effectLst/>
                        <a:latin typeface="Times New Roman"/>
                        <a:ea typeface="Times New Roman"/>
                      </a:endParaRPr>
                    </a:p>
                  </a:txBody>
                  <a:tcPr marL="68580" marR="68580" marT="0" marB="0"/>
                </a:tc>
                <a:tc>
                  <a:txBody>
                    <a:bodyPr/>
                    <a:lstStyle/>
                    <a:p>
                      <a:pPr marL="0" marR="0" algn="r">
                        <a:spcBef>
                          <a:spcPts val="0"/>
                        </a:spcBef>
                        <a:spcAft>
                          <a:spcPts val="0"/>
                        </a:spcAft>
                      </a:pPr>
                      <a:r>
                        <a:rPr lang="en-US" sz="1600" dirty="0">
                          <a:effectLst/>
                        </a:rPr>
                        <a:t>650</a:t>
                      </a:r>
                      <a:endParaRPr lang="en-US" sz="1600"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357700703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45462" cy="762000"/>
          </a:xfrm>
        </p:spPr>
        <p:txBody>
          <a:bodyPr/>
          <a:lstStyle/>
          <a:p>
            <a:pPr algn="ctr"/>
            <a:r>
              <a:rPr lang="en-US" sz="2800" b="1" dirty="0"/>
              <a:t>TIME VALUE OF </a:t>
            </a:r>
            <a:r>
              <a:rPr lang="en-US" sz="2800" b="1" dirty="0" smtClean="0"/>
              <a:t>MONEY</a:t>
            </a:r>
            <a:endParaRPr lang="en-US" sz="4000" dirty="0"/>
          </a:p>
        </p:txBody>
      </p:sp>
      <p:sp>
        <p:nvSpPr>
          <p:cNvPr id="3" name="Content Placeholder 2"/>
          <p:cNvSpPr>
            <a:spLocks noGrp="1"/>
          </p:cNvSpPr>
          <p:nvPr>
            <p:ph idx="1"/>
          </p:nvPr>
        </p:nvSpPr>
        <p:spPr>
          <a:xfrm>
            <a:off x="457200" y="1066801"/>
            <a:ext cx="8305800" cy="3505199"/>
          </a:xfrm>
        </p:spPr>
        <p:txBody>
          <a:bodyPr/>
          <a:lstStyle/>
          <a:p>
            <a:pPr marL="0" indent="0">
              <a:lnSpc>
                <a:spcPct val="150000"/>
              </a:lnSpc>
              <a:buNone/>
            </a:pPr>
            <a:r>
              <a:rPr lang="en-US" sz="1800" b="1" dirty="0"/>
              <a:t>EXECUTIVE SUMMARY</a:t>
            </a:r>
            <a:endParaRPr lang="en-US" sz="1800" dirty="0"/>
          </a:p>
          <a:p>
            <a:pPr marL="0" indent="0">
              <a:lnSpc>
                <a:spcPct val="150000"/>
              </a:lnSpc>
              <a:buNone/>
            </a:pPr>
            <a:r>
              <a:rPr lang="en-US" sz="1800" i="1" dirty="0"/>
              <a:t>It is primarily “Long Term Decision Making”. The basic issue is that we have to take a decision today to invest in equipment or a project resulting in Future Cash Flows (Outflows and Inflows). </a:t>
            </a:r>
            <a:endParaRPr lang="en-US" sz="1800" dirty="0"/>
          </a:p>
          <a:p>
            <a:pPr marL="0" indent="0">
              <a:lnSpc>
                <a:spcPct val="150000"/>
              </a:lnSpc>
              <a:buNone/>
            </a:pPr>
            <a:r>
              <a:rPr lang="en-US" sz="1800" i="1" dirty="0"/>
              <a:t>Techniques used are NPV and IRR using discounted Cash Flows</a:t>
            </a:r>
            <a:endParaRPr lang="en-US" sz="1800" dirty="0"/>
          </a:p>
          <a:p>
            <a:pPr marL="0" indent="0">
              <a:lnSpc>
                <a:spcPct val="150000"/>
              </a:lnSpc>
              <a:buNone/>
            </a:pPr>
            <a:r>
              <a:rPr lang="en-US" sz="1800" i="1" dirty="0"/>
              <a:t>As all Cash Flows are Future Cash Flows therefore would be computed using Relevant Cost Approach</a:t>
            </a:r>
            <a:endParaRPr lang="en-US" sz="1800" dirty="0"/>
          </a:p>
          <a:p>
            <a:pPr marL="0" indent="0">
              <a:lnSpc>
                <a:spcPct val="150000"/>
              </a:lnSpc>
              <a:buNone/>
            </a:pPr>
            <a:r>
              <a:rPr lang="en-US" sz="1800" i="1" dirty="0"/>
              <a:t>Risks and uncertain involved in the actual inflow / outflow are not discussed at this level. From exam point of view these are already considered while computing Discount Rate / Cost of Capital along-with “Interest Cost”</a:t>
            </a:r>
            <a:endParaRPr lang="en-US" sz="1800" dirty="0"/>
          </a:p>
          <a:p>
            <a:pPr marL="0" indent="0">
              <a:lnSpc>
                <a:spcPct val="150000"/>
              </a:lnSpc>
              <a:buNone/>
            </a:pPr>
            <a:r>
              <a:rPr lang="en-US" sz="1800" i="1" dirty="0"/>
              <a:t>Computation of Discount Rate / Cost of Capital is beyond this syllabus therefore would always be given. Methods for computing this like “CAPM” etc. are discussed in later BFD studies.</a:t>
            </a:r>
            <a:endParaRPr lang="en-US" sz="1800" dirty="0"/>
          </a:p>
          <a:p>
            <a:pPr marL="0" indent="0">
              <a:lnSpc>
                <a:spcPct val="150000"/>
              </a:lnSpc>
              <a:buNone/>
            </a:pPr>
            <a:endParaRPr lang="en-US" sz="1800" dirty="0"/>
          </a:p>
        </p:txBody>
      </p:sp>
    </p:spTree>
    <p:extLst>
      <p:ext uri="{BB962C8B-B14F-4D97-AF65-F5344CB8AC3E}">
        <p14:creationId xmlns:p14="http://schemas.microsoft.com/office/powerpoint/2010/main" val="365035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3544887" cy="533400"/>
          </a:xfrm>
        </p:spPr>
        <p:txBody>
          <a:bodyPr/>
          <a:lstStyle/>
          <a:p>
            <a:r>
              <a:rPr lang="en-US" sz="2000" b="1" dirty="0"/>
              <a:t>KEY POINT</a:t>
            </a:r>
            <a:endParaRPr lang="en-US" sz="2000" dirty="0"/>
          </a:p>
        </p:txBody>
      </p:sp>
      <p:sp>
        <p:nvSpPr>
          <p:cNvPr id="4" name="Rectangle 3"/>
          <p:cNvSpPr>
            <a:spLocks noChangeArrowheads="1"/>
          </p:cNvSpPr>
          <p:nvPr/>
        </p:nvSpPr>
        <p:spPr bwMode="auto">
          <a:xfrm>
            <a:off x="3450712" y="1008743"/>
            <a:ext cx="2797687" cy="13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rot="0" vert="horz" wrap="square" lIns="0" tIns="0" rIns="0" bIns="0" anchor="ctr" anchorCtr="0" upright="1">
            <a:noAutofit/>
          </a:bodyPr>
          <a:lstStyle/>
          <a:p>
            <a:pPr algn="ctr"/>
            <a:endParaRPr lang="en-US" sz="1000" dirty="0">
              <a:solidFill>
                <a:prstClr val="black"/>
              </a:solidFill>
              <a:latin typeface="Times New Roman"/>
              <a:ea typeface="Times New Roman"/>
            </a:endParaRPr>
          </a:p>
        </p:txBody>
      </p:sp>
      <p:sp>
        <p:nvSpPr>
          <p:cNvPr id="5" name="Rectangle 711"/>
          <p:cNvSpPr>
            <a:spLocks noChangeArrowheads="1"/>
          </p:cNvSpPr>
          <p:nvPr/>
        </p:nvSpPr>
        <p:spPr bwMode="auto">
          <a:xfrm>
            <a:off x="3733800" y="1628683"/>
            <a:ext cx="991067" cy="29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Finance</a:t>
            </a:r>
            <a:endParaRPr kumimoji="0" lang="en-US" alt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708"/>
          <p:cNvSpPr>
            <a:spLocks noChangeArrowheads="1"/>
          </p:cNvSpPr>
          <p:nvPr/>
        </p:nvSpPr>
        <p:spPr bwMode="auto">
          <a:xfrm>
            <a:off x="2125254" y="2161655"/>
            <a:ext cx="785793"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Equity</a:t>
            </a:r>
            <a:endParaRPr kumimoji="0" lang="en-US" altLang="en-U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704"/>
          <p:cNvSpPr>
            <a:spLocks noChangeArrowheads="1"/>
          </p:cNvSpPr>
          <p:nvPr/>
        </p:nvSpPr>
        <p:spPr bwMode="auto">
          <a:xfrm>
            <a:off x="5205132" y="2233665"/>
            <a:ext cx="982423" cy="277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Borrowing</a:t>
            </a:r>
            <a:endParaRPr kumimoji="0" lang="en-US" altLang="en-U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06"/>
          <p:cNvSpPr>
            <a:spLocks noChangeArrowheads="1"/>
          </p:cNvSpPr>
          <p:nvPr/>
        </p:nvSpPr>
        <p:spPr bwMode="auto">
          <a:xfrm>
            <a:off x="2125254" y="3185318"/>
            <a:ext cx="1073150"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Dividend</a:t>
            </a:r>
            <a:endParaRPr kumimoji="0" lang="en-US" alt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Various</a:t>
            </a:r>
            <a:r>
              <a:rPr kumimoji="0" lang="en-US" altLang="en-US" sz="11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Equity</a:t>
            </a:r>
            <a:endParaRPr kumimoji="0" lang="en-US" alt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Investments</a:t>
            </a:r>
            <a:r>
              <a:rPr kumimoji="0" lang="en-US" altLang="en-US" sz="11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en-US" altLang="en-U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702"/>
          <p:cNvSpPr>
            <a:spLocks noChangeArrowheads="1"/>
          </p:cNvSpPr>
          <p:nvPr/>
        </p:nvSpPr>
        <p:spPr bwMode="auto">
          <a:xfrm>
            <a:off x="5205132" y="3193256"/>
            <a:ext cx="119566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5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Interest</a:t>
            </a:r>
            <a:endParaRPr kumimoji="0" lang="en-US" alt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Various</a:t>
            </a:r>
            <a:r>
              <a:rPr kumimoji="0" lang="en-US" altLang="en-US" sz="10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alt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Borrowing</a:t>
            </a:r>
            <a:endParaRPr kumimoji="0" lang="en-US" alt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701"/>
          <p:cNvSpPr>
            <a:spLocks noChangeArrowheads="1"/>
          </p:cNvSpPr>
          <p:nvPr/>
        </p:nvSpPr>
        <p:spPr bwMode="auto">
          <a:xfrm>
            <a:off x="5399088" y="5915025"/>
            <a:ext cx="2749550"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700"/>
          <p:cNvSpPr>
            <a:spLocks noChangeArrowheads="1"/>
          </p:cNvSpPr>
          <p:nvPr/>
        </p:nvSpPr>
        <p:spPr bwMode="auto">
          <a:xfrm>
            <a:off x="1219200" y="5257800"/>
            <a:ext cx="6476999"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Considering Rate Computed based on above is Called ‘Cost of Capital’ / Discount Rate.</a:t>
            </a:r>
            <a:endParaRPr kumimoji="0" lang="en-US" altLang="en-US" sz="14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2" name="Group 11"/>
          <p:cNvGrpSpPr/>
          <p:nvPr/>
        </p:nvGrpSpPr>
        <p:grpSpPr>
          <a:xfrm>
            <a:off x="1222829" y="967937"/>
            <a:ext cx="6473371" cy="5051863"/>
            <a:chOff x="0" y="-58568"/>
            <a:chExt cx="3074670" cy="3081444"/>
          </a:xfrm>
        </p:grpSpPr>
        <p:sp>
          <p:nvSpPr>
            <p:cNvPr id="13" name="Down Arrow 12"/>
            <p:cNvSpPr>
              <a:spLocks noChangeArrowheads="1"/>
            </p:cNvSpPr>
            <p:nvPr/>
          </p:nvSpPr>
          <p:spPr bwMode="auto">
            <a:xfrm>
              <a:off x="1395350" y="-58568"/>
              <a:ext cx="65405" cy="368935"/>
            </a:xfrm>
            <a:prstGeom prst="downArrow">
              <a:avLst>
                <a:gd name="adj1" fmla="val 50000"/>
                <a:gd name="adj2" fmla="val 58758"/>
              </a:avLst>
            </a:prstGeom>
            <a:noFill/>
            <a:ln w="158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a:p>
          </p:txBody>
        </p:sp>
        <p:sp>
          <p:nvSpPr>
            <p:cNvPr id="14" name="Rectangle 13"/>
            <p:cNvSpPr>
              <a:spLocks noChangeArrowheads="1"/>
            </p:cNvSpPr>
            <p:nvPr/>
          </p:nvSpPr>
          <p:spPr bwMode="auto">
            <a:xfrm>
              <a:off x="0" y="524786"/>
              <a:ext cx="3074670" cy="2498090"/>
            </a:xfrm>
            <a:prstGeom prst="rect">
              <a:avLst/>
            </a:prstGeom>
            <a:noFill/>
            <a:ln w="12700"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a:p>
          </p:txBody>
        </p:sp>
        <p:cxnSp>
          <p:nvCxnSpPr>
            <p:cNvPr id="15" name="Straight Connector 14"/>
            <p:cNvCxnSpPr>
              <a:cxnSpLocks noChangeShapeType="1"/>
            </p:cNvCxnSpPr>
            <p:nvPr/>
          </p:nvCxnSpPr>
          <p:spPr bwMode="auto">
            <a:xfrm>
              <a:off x="1399430" y="524786"/>
              <a:ext cx="458470" cy="269240"/>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sp>
          <p:nvSpPr>
            <p:cNvPr id="16" name="Down Arrow 15"/>
            <p:cNvSpPr>
              <a:spLocks noChangeArrowheads="1"/>
            </p:cNvSpPr>
            <p:nvPr/>
          </p:nvSpPr>
          <p:spPr bwMode="auto">
            <a:xfrm>
              <a:off x="628153" y="882594"/>
              <a:ext cx="65405" cy="368935"/>
            </a:xfrm>
            <a:prstGeom prst="downArrow">
              <a:avLst>
                <a:gd name="adj1" fmla="val 50000"/>
                <a:gd name="adj2" fmla="val 58758"/>
              </a:avLst>
            </a:prstGeom>
            <a:noFill/>
            <a:ln w="158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a:p>
          </p:txBody>
        </p:sp>
        <p:sp>
          <p:nvSpPr>
            <p:cNvPr id="17" name="Down Arrow 16"/>
            <p:cNvSpPr>
              <a:spLocks noChangeArrowheads="1"/>
            </p:cNvSpPr>
            <p:nvPr/>
          </p:nvSpPr>
          <p:spPr bwMode="auto">
            <a:xfrm>
              <a:off x="2138901" y="882594"/>
              <a:ext cx="65405" cy="368935"/>
            </a:xfrm>
            <a:prstGeom prst="downArrow">
              <a:avLst>
                <a:gd name="adj1" fmla="val 50000"/>
                <a:gd name="adj2" fmla="val 58758"/>
              </a:avLst>
            </a:prstGeom>
            <a:noFill/>
            <a:ln w="158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a:p>
          </p:txBody>
        </p:sp>
        <p:cxnSp>
          <p:nvCxnSpPr>
            <p:cNvPr id="18" name="Straight Connector 17"/>
            <p:cNvCxnSpPr>
              <a:cxnSpLocks noChangeShapeType="1"/>
            </p:cNvCxnSpPr>
            <p:nvPr/>
          </p:nvCxnSpPr>
          <p:spPr bwMode="auto">
            <a:xfrm flipH="1">
              <a:off x="858741" y="532737"/>
              <a:ext cx="537845" cy="253365"/>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grpSp>
      <p:sp>
        <p:nvSpPr>
          <p:cNvPr id="19" name="Rectangle 15"/>
          <p:cNvSpPr>
            <a:spLocks noChangeArrowheads="1"/>
          </p:cNvSpPr>
          <p:nvPr/>
        </p:nvSpPr>
        <p:spPr bwMode="auto">
          <a:xfrm>
            <a:off x="4522788" y="35274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14264" tIns="45720" rIns="5187903" bIns="45720" numCol="1" anchor="ctr" anchorCtr="0" compatLnSpc="1">
            <a:prstTxWarp prst="textNoShape">
              <a:avLst/>
            </a:prstTxWarp>
            <a:spAutoFit/>
          </a:bodyPr>
          <a:lstStyle>
            <a:lvl1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1pPr>
            <a:lvl2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2pPr>
            <a:lvl3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3pPr>
            <a:lvl4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4pPr>
            <a:lvl5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5pPr>
            <a:lvl6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6pPr>
            <a:lvl7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7pPr>
            <a:lvl8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8pPr>
            <a:lvl9pPr fontAlgn="base">
              <a:spcBef>
                <a:spcPct val="0"/>
              </a:spcBef>
              <a:spcAft>
                <a:spcPct val="0"/>
              </a:spcAft>
              <a:tabLst>
                <a:tab pos="457200" algn="l"/>
                <a:tab pos="1600200" algn="l"/>
                <a:tab pos="2057400" algn="l"/>
                <a:tab pos="4686300" algn="r"/>
                <a:tab pos="5486400" algn="r"/>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457200" algn="l"/>
                <a:tab pos="1600200" algn="l"/>
                <a:tab pos="2057400" algn="l"/>
                <a:tab pos="4686300" algn="r"/>
                <a:tab pos="5486400" algn="r"/>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3871700" y="609599"/>
            <a:ext cx="853168" cy="35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rot="0" vert="horz" wrap="square" lIns="0" tIns="0" rIns="0" bIns="0" anchor="ctr" anchorCtr="0" upright="1">
            <a:noAutofit/>
          </a:bodyPr>
          <a:lstStyle/>
          <a:p>
            <a:pPr marL="0" marR="0" algn="ctr">
              <a:spcBef>
                <a:spcPts val="0"/>
              </a:spcBef>
              <a:spcAft>
                <a:spcPts val="0"/>
              </a:spcAft>
            </a:pPr>
            <a:r>
              <a:rPr lang="en-US" sz="1050" b="1" dirty="0">
                <a:solidFill>
                  <a:srgbClr val="000000"/>
                </a:solidFill>
                <a:effectLst/>
                <a:latin typeface="+mj-lt"/>
                <a:ea typeface="Times New Roman"/>
              </a:rPr>
              <a:t>Business</a:t>
            </a:r>
            <a:endParaRPr lang="en-US" sz="1050" dirty="0">
              <a:effectLst/>
              <a:latin typeface="+mj-lt"/>
              <a:ea typeface="Times New Roman"/>
            </a:endParaRPr>
          </a:p>
        </p:txBody>
      </p:sp>
      <p:graphicFrame>
        <p:nvGraphicFramePr>
          <p:cNvPr id="22" name="Table 21"/>
          <p:cNvGraphicFramePr>
            <a:graphicFrameLocks noGrp="1"/>
          </p:cNvGraphicFramePr>
          <p:nvPr>
            <p:extLst>
              <p:ext uri="{D42A27DB-BD31-4B8C-83A1-F6EECF244321}">
                <p14:modId xmlns:p14="http://schemas.microsoft.com/office/powerpoint/2010/main" val="2641051156"/>
              </p:ext>
            </p:extLst>
          </p:nvPr>
        </p:nvGraphicFramePr>
        <p:xfrm>
          <a:off x="2803645" y="4064456"/>
          <a:ext cx="4802973" cy="1193345"/>
        </p:xfrm>
        <a:graphic>
          <a:graphicData uri="http://schemas.openxmlformats.org/drawingml/2006/table">
            <a:tbl>
              <a:tblPr firstRow="1" bandRow="1">
                <a:tableStyleId>{5C22544A-7EE6-4342-B048-85BDC9FD1C3A}</a:tableStyleId>
              </a:tblPr>
              <a:tblGrid>
                <a:gridCol w="2098214"/>
                <a:gridCol w="1103768"/>
                <a:gridCol w="1600991"/>
              </a:tblGrid>
              <a:tr h="257517">
                <a:tc>
                  <a:txBody>
                    <a:bodyPr/>
                    <a:lstStyle/>
                    <a:p>
                      <a:pPr marL="228600" marR="0">
                        <a:spcBef>
                          <a:spcPts val="0"/>
                        </a:spcBef>
                        <a:spcAft>
                          <a:spcPts val="0"/>
                        </a:spcAft>
                      </a:pPr>
                      <a:r>
                        <a:rPr lang="en-US" sz="1600" dirty="0">
                          <a:effectLst/>
                        </a:rPr>
                        <a:t>a%</a:t>
                      </a:r>
                      <a:endParaRPr lang="en-US" sz="16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a:effectLst/>
                        </a:rPr>
                        <a:t>B1</a:t>
                      </a:r>
                      <a:endParaRPr lang="en-US" sz="160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a:effectLst/>
                        </a:rPr>
                        <a:t>x%</a:t>
                      </a:r>
                      <a:endParaRPr lang="en-US" sz="1600">
                        <a:effectLst/>
                        <a:latin typeface="Times New Roman"/>
                        <a:ea typeface="Times New Roman"/>
                      </a:endParaRPr>
                    </a:p>
                  </a:txBody>
                  <a:tcPr marL="68580" marR="68580" marT="0" marB="0"/>
                </a:tc>
              </a:tr>
              <a:tr h="257517">
                <a:tc>
                  <a:txBody>
                    <a:bodyPr/>
                    <a:lstStyle/>
                    <a:p>
                      <a:pPr marL="228600" marR="0">
                        <a:spcBef>
                          <a:spcPts val="0"/>
                        </a:spcBef>
                        <a:spcAft>
                          <a:spcPts val="0"/>
                        </a:spcAft>
                      </a:pPr>
                      <a:r>
                        <a:rPr lang="en-US" sz="1600" dirty="0">
                          <a:effectLst/>
                        </a:rPr>
                        <a:t>b%</a:t>
                      </a:r>
                      <a:endParaRPr lang="en-US" sz="16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dirty="0">
                          <a:effectLst/>
                        </a:rPr>
                        <a:t>B2</a:t>
                      </a:r>
                      <a:endParaRPr lang="en-US" sz="16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a:effectLst/>
                        </a:rPr>
                        <a:t>y%</a:t>
                      </a:r>
                      <a:endParaRPr lang="en-US" sz="1600">
                        <a:effectLst/>
                        <a:latin typeface="Times New Roman"/>
                        <a:ea typeface="Times New Roman"/>
                      </a:endParaRPr>
                    </a:p>
                  </a:txBody>
                  <a:tcPr marL="68580" marR="68580" marT="0" marB="0"/>
                </a:tc>
              </a:tr>
              <a:tr h="257517">
                <a:tc>
                  <a:txBody>
                    <a:bodyPr/>
                    <a:lstStyle/>
                    <a:p>
                      <a:pPr marL="228600" marR="0">
                        <a:spcBef>
                          <a:spcPts val="0"/>
                        </a:spcBef>
                        <a:spcAft>
                          <a:spcPts val="0"/>
                        </a:spcAft>
                      </a:pPr>
                      <a:r>
                        <a:rPr lang="en-US" sz="1600">
                          <a:effectLst/>
                        </a:rPr>
                        <a:t> </a:t>
                      </a:r>
                      <a:endParaRPr lang="en-US" sz="160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dirty="0">
                          <a:effectLst/>
                        </a:rPr>
                        <a:t>B3</a:t>
                      </a:r>
                      <a:endParaRPr lang="en-US" sz="16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a:effectLst/>
                        </a:rPr>
                        <a:t>z%</a:t>
                      </a:r>
                      <a:endParaRPr lang="en-US" sz="1600">
                        <a:effectLst/>
                        <a:latin typeface="Times New Roman"/>
                        <a:ea typeface="Times New Roman"/>
                      </a:endParaRPr>
                    </a:p>
                  </a:txBody>
                  <a:tcPr marL="68580" marR="68580" marT="0" marB="0"/>
                </a:tc>
              </a:tr>
              <a:tr h="420794">
                <a:tc>
                  <a:txBody>
                    <a:bodyPr/>
                    <a:lstStyle/>
                    <a:p>
                      <a:pPr marL="228600" marR="0">
                        <a:spcBef>
                          <a:spcPts val="0"/>
                        </a:spcBef>
                        <a:spcAft>
                          <a:spcPts val="0"/>
                        </a:spcAft>
                      </a:pPr>
                      <a:r>
                        <a:rPr lang="en-US" sz="1600">
                          <a:effectLst/>
                        </a:rPr>
                        <a:t>Risk + Uncertainty</a:t>
                      </a:r>
                      <a:endParaRPr lang="en-US" sz="160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a:effectLst/>
                        </a:rPr>
                        <a:t> </a:t>
                      </a:r>
                      <a:endParaRPr lang="en-US" sz="1600">
                        <a:effectLst/>
                        <a:latin typeface="Times New Roman"/>
                        <a:ea typeface="Times New Roman"/>
                      </a:endParaRPr>
                    </a:p>
                  </a:txBody>
                  <a:tcPr marL="68580" marR="68580" marT="0" marB="0"/>
                </a:tc>
                <a:tc>
                  <a:txBody>
                    <a:bodyPr/>
                    <a:lstStyle/>
                    <a:p>
                      <a:pPr marL="0" marR="0" algn="ctr">
                        <a:spcBef>
                          <a:spcPts val="0"/>
                        </a:spcBef>
                        <a:spcAft>
                          <a:spcPts val="0"/>
                        </a:spcAft>
                      </a:pPr>
                      <a:r>
                        <a:rPr lang="en-US" sz="1600" dirty="0">
                          <a:effectLst/>
                        </a:rPr>
                        <a:t> </a:t>
                      </a:r>
                      <a:endParaRPr lang="en-US" sz="1600"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24508581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638800"/>
            <a:ext cx="8153400" cy="762000"/>
          </a:xfrm>
        </p:spPr>
        <p:txBody>
          <a:bodyPr/>
          <a:lstStyle/>
          <a:p>
            <a:r>
              <a:rPr lang="en-US" sz="1800" b="1" dirty="0"/>
              <a:t>CONCEPT OF PERPETUITIES AND THEIR </a:t>
            </a:r>
            <a:r>
              <a:rPr lang="en-US" sz="1800" b="1" dirty="0" smtClean="0"/>
              <a:t>APPLICATION</a:t>
            </a:r>
            <a:endParaRPr lang="en-US" sz="2800" dirty="0"/>
          </a:p>
        </p:txBody>
      </p:sp>
      <p:sp>
        <p:nvSpPr>
          <p:cNvPr id="3" name="Content Placeholder 2"/>
          <p:cNvSpPr>
            <a:spLocks noGrp="1"/>
          </p:cNvSpPr>
          <p:nvPr>
            <p:ph idx="1"/>
          </p:nvPr>
        </p:nvSpPr>
        <p:spPr>
          <a:xfrm>
            <a:off x="533400" y="685800"/>
            <a:ext cx="7848600" cy="3048000"/>
          </a:xfrm>
        </p:spPr>
        <p:txBody>
          <a:bodyPr/>
          <a:lstStyle/>
          <a:p>
            <a:pPr marL="0" indent="0">
              <a:lnSpc>
                <a:spcPct val="150000"/>
              </a:lnSpc>
              <a:buNone/>
            </a:pPr>
            <a:r>
              <a:rPr lang="en-US" sz="1600" dirty="0"/>
              <a:t>Investment in Asset is taken as a Cash Outflow in “Year 0” although technically on 01-01-y1 and its Disposal Value is taken as a Cash Inflow in “Year n”. Disposal Value is inflated where applicable.</a:t>
            </a:r>
          </a:p>
          <a:p>
            <a:pPr marL="0" indent="0">
              <a:lnSpc>
                <a:spcPct val="150000"/>
              </a:lnSpc>
              <a:buNone/>
            </a:pPr>
            <a:r>
              <a:rPr lang="en-US" sz="1600" dirty="0"/>
              <a:t>Loan taken for purchase of this equipment is ignored as covered in shape of outflow of equipment and interest thereon in shape of Discount Rate. NPV is primarily based on Equity.</a:t>
            </a:r>
          </a:p>
          <a:p>
            <a:pPr marL="0" indent="0">
              <a:lnSpc>
                <a:spcPct val="150000"/>
              </a:lnSpc>
              <a:buNone/>
            </a:pPr>
            <a:r>
              <a:rPr lang="en-US" sz="1600" dirty="0"/>
              <a:t>All Cash-flows are assumed to occur at the end of a year</a:t>
            </a:r>
          </a:p>
          <a:p>
            <a:pPr marL="0" indent="0">
              <a:lnSpc>
                <a:spcPct val="150000"/>
              </a:lnSpc>
              <a:buNone/>
            </a:pPr>
            <a:r>
              <a:rPr lang="en-US" sz="1600" dirty="0"/>
              <a:t>“Feasibility Study Cost / Survey Costs” etc. are sunk cost and therefore irrelevant; either paid or payable</a:t>
            </a:r>
          </a:p>
          <a:p>
            <a:pPr marL="0" indent="0">
              <a:lnSpc>
                <a:spcPct val="150000"/>
              </a:lnSpc>
              <a:buNone/>
            </a:pPr>
            <a:r>
              <a:rPr lang="en-US" sz="1600" dirty="0"/>
              <a:t>Working capital injected in the first year (Year 0) is recouped in last year (Year n) (Not inflated in Year n like Disposal Value</a:t>
            </a:r>
            <a:r>
              <a:rPr lang="en-US" sz="1600" dirty="0" smtClean="0"/>
              <a:t>)</a:t>
            </a:r>
            <a:endParaRPr lang="en-US" sz="1600" dirty="0"/>
          </a:p>
        </p:txBody>
      </p:sp>
    </p:spTree>
    <p:extLst>
      <p:ext uri="{BB962C8B-B14F-4D97-AF65-F5344CB8AC3E}">
        <p14:creationId xmlns:p14="http://schemas.microsoft.com/office/powerpoint/2010/main" val="82992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randombar(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962400"/>
            <a:ext cx="8229599" cy="6096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312510" y="381000"/>
            <a:ext cx="8486775" cy="3352800"/>
          </a:xfrm>
        </p:spPr>
        <p:txBody>
          <a:bodyPr/>
          <a:lstStyle/>
          <a:p>
            <a:pPr marL="0" indent="0" algn="just">
              <a:lnSpc>
                <a:spcPct val="150000"/>
              </a:lnSpc>
              <a:buNone/>
            </a:pPr>
            <a:r>
              <a:rPr lang="en-US" sz="1600" b="1" dirty="0"/>
              <a:t>CONCEPT OF INFLATION AND ITS IMPACT ON BEHAVIOR</a:t>
            </a:r>
            <a:endParaRPr lang="en-US" sz="1600" dirty="0"/>
          </a:p>
          <a:p>
            <a:pPr marL="0" indent="0" algn="just">
              <a:lnSpc>
                <a:spcPct val="150000"/>
              </a:lnSpc>
              <a:buNone/>
            </a:pPr>
            <a:r>
              <a:rPr lang="en-US" sz="1600" dirty="0"/>
              <a:t>Generally the Sales revenue and Costs given in the question are based on estimates at year 0. The Cash Flows estimated in Year 0 and inflated for Year 1 onwards by incorporating the inflation impact (compounded annually). However, if data for Y1 is given, inflation will start from Y2.</a:t>
            </a:r>
          </a:p>
          <a:p>
            <a:pPr marL="0" indent="0" algn="just">
              <a:lnSpc>
                <a:spcPct val="150000"/>
              </a:lnSpc>
              <a:buNone/>
            </a:pPr>
            <a:r>
              <a:rPr lang="en-US" sz="1600" dirty="0"/>
              <a:t>Inflation rate may be different for Revenue and Costs. </a:t>
            </a:r>
          </a:p>
          <a:p>
            <a:pPr marL="0" indent="0" algn="just">
              <a:lnSpc>
                <a:spcPct val="150000"/>
              </a:lnSpc>
              <a:buNone/>
            </a:pPr>
            <a:r>
              <a:rPr lang="en-US" sz="1600" dirty="0"/>
              <a:t>Residual Value of equipment is inflated at general inflation rate CPI, if available. However, if only specific inflation rates for sales and costs and given and no general inflation rate, rendered value is not inflated</a:t>
            </a:r>
            <a:r>
              <a:rPr lang="en-US" sz="1600" dirty="0" smtClean="0"/>
              <a:t>.</a:t>
            </a:r>
            <a:endParaRPr lang="en-US" sz="1600" dirty="0"/>
          </a:p>
        </p:txBody>
      </p:sp>
      <p:sp>
        <p:nvSpPr>
          <p:cNvPr id="4" name="Content Placeholder 2"/>
          <p:cNvSpPr txBox="1">
            <a:spLocks/>
          </p:cNvSpPr>
          <p:nvPr/>
        </p:nvSpPr>
        <p:spPr bwMode="auto">
          <a:xfrm>
            <a:off x="228600" y="4648200"/>
            <a:ext cx="8534399" cy="129539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lvl="1">
              <a:lnSpc>
                <a:spcPct val="150000"/>
              </a:lnSpc>
              <a:buClr>
                <a:prstClr val="black"/>
              </a:buClr>
              <a:buFont typeface="Wingdings" pitchFamily="2" charset="2"/>
              <a:buChar char="ü"/>
            </a:pPr>
            <a:r>
              <a:rPr lang="en-US" sz="1600" dirty="0">
                <a:solidFill>
                  <a:prstClr val="black"/>
                </a:solidFill>
              </a:rPr>
              <a:t>Inflation has not linkage with quantities, unless specifically told otherwise.</a:t>
            </a:r>
          </a:p>
          <a:p>
            <a:pPr lvl="1">
              <a:lnSpc>
                <a:spcPct val="150000"/>
              </a:lnSpc>
              <a:buClr>
                <a:prstClr val="black"/>
              </a:buClr>
              <a:buFont typeface="Wingdings" pitchFamily="2" charset="2"/>
              <a:buChar char="ü"/>
            </a:pPr>
            <a:r>
              <a:rPr lang="en-US" sz="1600" dirty="0">
                <a:solidFill>
                  <a:prstClr val="black"/>
                </a:solidFill>
              </a:rPr>
              <a:t>Inflation will not apply on insurance premium as these are on pre-determined rate.</a:t>
            </a:r>
          </a:p>
          <a:p>
            <a:pPr lvl="1">
              <a:lnSpc>
                <a:spcPct val="150000"/>
              </a:lnSpc>
              <a:buClr>
                <a:prstClr val="black"/>
              </a:buClr>
              <a:buFont typeface="Wingdings" pitchFamily="2" charset="2"/>
              <a:buChar char="ü"/>
            </a:pPr>
            <a:r>
              <a:rPr lang="en-US" sz="1600" dirty="0">
                <a:solidFill>
                  <a:prstClr val="black"/>
                </a:solidFill>
              </a:rPr>
              <a:t>Working capital is not inflated, if given as a total amount. However, if based on say RM and RM is inflated, working capital will automatically be increased.</a:t>
            </a:r>
          </a:p>
          <a:p>
            <a:pPr>
              <a:buClr>
                <a:prstClr val="black"/>
              </a:buClr>
            </a:pPr>
            <a:endParaRPr lang="en-US" dirty="0">
              <a:solidFill>
                <a:prstClr val="black"/>
              </a:solidFill>
            </a:endParaRPr>
          </a:p>
        </p:txBody>
      </p:sp>
    </p:spTree>
    <p:extLst>
      <p:ext uri="{BB962C8B-B14F-4D97-AF65-F5344CB8AC3E}">
        <p14:creationId xmlns:p14="http://schemas.microsoft.com/office/powerpoint/2010/main" val="32509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1000"/>
                                        <p:tgtEl>
                                          <p:spTgt spid="4">
                                            <p:txEl>
                                              <p:pRg st="1" end="1"/>
                                            </p:txEl>
                                          </p:spTgt>
                                        </p:tgtEl>
                                      </p:cBhvr>
                                    </p:animEffect>
                                    <p:anim calcmode="lin" valueType="num">
                                      <p:cBhvr>
                                        <p:cTn id="5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fade">
                                      <p:cBhvr>
                                        <p:cTn id="56" dur="1000"/>
                                        <p:tgtEl>
                                          <p:spTgt spid="4">
                                            <p:txEl>
                                              <p:pRg st="2" end="2"/>
                                            </p:txEl>
                                          </p:spTgt>
                                        </p:tgtEl>
                                      </p:cBhvr>
                                    </p:animEffect>
                                    <p:anim calcmode="lin" valueType="num">
                                      <p:cBhvr>
                                        <p:cTn id="5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KEY POINT</a:t>
            </a:r>
            <a:r>
              <a:rPr lang="en-US" dirty="0"/>
              <a:t/>
            </a:r>
            <a:br>
              <a:rPr lang="en-US" dirty="0"/>
            </a:br>
            <a:endParaRPr lang="en-US" dirty="0"/>
          </a:p>
        </p:txBody>
      </p:sp>
      <p:sp>
        <p:nvSpPr>
          <p:cNvPr id="3" name="Content Placeholder 2"/>
          <p:cNvSpPr>
            <a:spLocks noGrp="1"/>
          </p:cNvSpPr>
          <p:nvPr>
            <p:ph idx="1"/>
          </p:nvPr>
        </p:nvSpPr>
        <p:spPr>
          <a:xfrm>
            <a:off x="457200" y="1219200"/>
            <a:ext cx="8562975" cy="4906963"/>
          </a:xfrm>
        </p:spPr>
        <p:txBody>
          <a:bodyPr/>
          <a:lstStyle/>
          <a:p>
            <a:pPr marL="0" indent="0">
              <a:lnSpc>
                <a:spcPct val="150000"/>
              </a:lnSpc>
              <a:buNone/>
            </a:pPr>
            <a:r>
              <a:rPr lang="en-US" sz="2300" dirty="0"/>
              <a:t>When discount exists in a question, four steps approach is to be used</a:t>
            </a:r>
          </a:p>
          <a:p>
            <a:pPr marL="514350" indent="-514350">
              <a:lnSpc>
                <a:spcPct val="150000"/>
              </a:lnSpc>
              <a:buAutoNum type="romanLcPeriod"/>
            </a:pPr>
            <a:r>
              <a:rPr lang="en-US" sz="2300" dirty="0" smtClean="0"/>
              <a:t>Calculate </a:t>
            </a:r>
            <a:r>
              <a:rPr lang="en-US" sz="2300" dirty="0"/>
              <a:t>EOQ ignoring </a:t>
            </a:r>
            <a:r>
              <a:rPr lang="en-US" sz="2300" dirty="0" smtClean="0"/>
              <a:t>discount</a:t>
            </a:r>
          </a:p>
          <a:p>
            <a:pPr marL="514350" indent="-514350">
              <a:lnSpc>
                <a:spcPct val="150000"/>
              </a:lnSpc>
              <a:buAutoNum type="romanLcPeriod"/>
            </a:pPr>
            <a:r>
              <a:rPr lang="en-US" sz="2300" dirty="0"/>
              <a:t>Calculate total cost at EOQ (Inventory Cost + ACC + </a:t>
            </a:r>
            <a:r>
              <a:rPr lang="en-US" sz="2300" dirty="0" smtClean="0"/>
              <a:t>AOC)</a:t>
            </a:r>
          </a:p>
          <a:p>
            <a:pPr marL="514350" indent="-514350">
              <a:lnSpc>
                <a:spcPct val="150000"/>
              </a:lnSpc>
              <a:buAutoNum type="romanLcPeriod"/>
            </a:pPr>
            <a:r>
              <a:rPr lang="en-US" sz="2300" dirty="0" smtClean="0"/>
              <a:t>Calculate </a:t>
            </a:r>
            <a:r>
              <a:rPr lang="en-US" sz="2300" dirty="0"/>
              <a:t>total cost at the minimum discount </a:t>
            </a:r>
            <a:r>
              <a:rPr lang="en-US" sz="2300" dirty="0" smtClean="0"/>
              <a:t>level</a:t>
            </a:r>
          </a:p>
          <a:p>
            <a:pPr marL="514350" indent="-514350">
              <a:lnSpc>
                <a:spcPct val="150000"/>
              </a:lnSpc>
              <a:buAutoNum type="romanLcPeriod"/>
            </a:pPr>
            <a:r>
              <a:rPr lang="en-US" sz="2300" dirty="0" smtClean="0"/>
              <a:t>Compare </a:t>
            </a:r>
            <a:r>
              <a:rPr lang="en-US" sz="2300" dirty="0"/>
              <a:t>and decide </a:t>
            </a:r>
          </a:p>
          <a:p>
            <a:pPr>
              <a:lnSpc>
                <a:spcPct val="150000"/>
              </a:lnSpc>
            </a:pPr>
            <a:endParaRPr lang="en-US" sz="2300" dirty="0"/>
          </a:p>
        </p:txBody>
      </p:sp>
    </p:spTree>
    <p:extLst>
      <p:ext uri="{BB962C8B-B14F-4D97-AF65-F5344CB8AC3E}">
        <p14:creationId xmlns:p14="http://schemas.microsoft.com/office/powerpoint/2010/main" val="30940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229" y="3657600"/>
            <a:ext cx="8378371" cy="609600"/>
          </a:xfrm>
        </p:spPr>
        <p:txBody>
          <a:bodyPr/>
          <a:lstStyle/>
          <a:p>
            <a:r>
              <a:rPr lang="en-US" sz="2000" b="1" dirty="0"/>
              <a:t>KEY </a:t>
            </a:r>
            <a:r>
              <a:rPr lang="en-US" sz="2000" b="1" dirty="0" smtClean="0"/>
              <a:t>POINT</a:t>
            </a:r>
            <a:endParaRPr lang="en-US" dirty="0"/>
          </a:p>
        </p:txBody>
      </p:sp>
      <p:sp>
        <p:nvSpPr>
          <p:cNvPr id="3" name="Content Placeholder 2"/>
          <p:cNvSpPr>
            <a:spLocks noGrp="1"/>
          </p:cNvSpPr>
          <p:nvPr>
            <p:ph idx="1"/>
          </p:nvPr>
        </p:nvSpPr>
        <p:spPr>
          <a:xfrm>
            <a:off x="228600" y="457200"/>
            <a:ext cx="8610600" cy="2971800"/>
          </a:xfrm>
        </p:spPr>
        <p:txBody>
          <a:bodyPr/>
          <a:lstStyle/>
          <a:p>
            <a:pPr marL="0" indent="0">
              <a:buNone/>
            </a:pPr>
            <a:r>
              <a:rPr lang="en-US" sz="1800" b="1" dirty="0"/>
              <a:t>INTERNAL RATE OF RETURN (IRR)</a:t>
            </a:r>
            <a:endParaRPr lang="en-US" sz="1600" dirty="0"/>
          </a:p>
          <a:p>
            <a:pPr marL="0" indent="0">
              <a:lnSpc>
                <a:spcPct val="150000"/>
              </a:lnSpc>
              <a:buNone/>
            </a:pPr>
            <a:r>
              <a:rPr lang="en-US" sz="1600" dirty="0"/>
              <a:t>IRR, the expected rate of return of a project, is technically the discount rate at which NPV is zero. We calculate this rate at compare it with Company’s “Cost of Capital”. If IRR is more than Cost of Capital the project is accepted and vice versa. </a:t>
            </a:r>
            <a:endParaRPr lang="en-US" sz="1600" dirty="0" smtClean="0"/>
          </a:p>
          <a:p>
            <a:pPr marL="0" indent="0">
              <a:lnSpc>
                <a:spcPct val="150000"/>
              </a:lnSpc>
              <a:buNone/>
            </a:pPr>
            <a:endParaRPr lang="en-US" sz="1600" dirty="0"/>
          </a:p>
          <a:p>
            <a:pPr marL="0" indent="0">
              <a:lnSpc>
                <a:spcPct val="150000"/>
              </a:lnSpc>
              <a:buNone/>
            </a:pPr>
            <a:r>
              <a:rPr lang="en-US" sz="1600" dirty="0"/>
              <a:t>This rate is computed by using the “interpolation” formula.  </a:t>
            </a:r>
            <a:r>
              <a:rPr lang="en-US" sz="1600" b="1" dirty="0"/>
              <a:t>ICAP ST Para 7.3, Page 450</a:t>
            </a:r>
            <a:r>
              <a:rPr lang="en-US" sz="1600" dirty="0"/>
              <a:t> with Formula and Example</a:t>
            </a:r>
            <a:r>
              <a:rPr lang="en-US" sz="1600" dirty="0" smtClean="0"/>
              <a:t>.</a:t>
            </a:r>
            <a:endParaRPr lang="en-US" sz="1600" dirty="0"/>
          </a:p>
        </p:txBody>
      </p:sp>
      <p:sp>
        <p:nvSpPr>
          <p:cNvPr id="4" name="Content Placeholder 2"/>
          <p:cNvSpPr txBox="1">
            <a:spLocks/>
          </p:cNvSpPr>
          <p:nvPr/>
        </p:nvSpPr>
        <p:spPr bwMode="auto">
          <a:xfrm>
            <a:off x="232229" y="4343400"/>
            <a:ext cx="8454571" cy="1435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600" dirty="0">
                <a:solidFill>
                  <a:prstClr val="black"/>
                </a:solidFill>
              </a:rPr>
              <a:t>The best way to solve an IRR question is to calculate the NPV at “Cost of Capital” and decide the other rate for being positive / negative accordingly. If JRR at costing capital is portion, other rather should be higher than that and vice versa.</a:t>
            </a:r>
          </a:p>
          <a:p>
            <a:pPr>
              <a:buClr>
                <a:prstClr val="black"/>
              </a:buClr>
            </a:pPr>
            <a:endParaRPr lang="en-US" sz="1600" dirty="0">
              <a:solidFill>
                <a:prstClr val="black"/>
              </a:solidFill>
            </a:endParaRPr>
          </a:p>
        </p:txBody>
      </p:sp>
    </p:spTree>
    <p:extLst>
      <p:ext uri="{BB962C8B-B14F-4D97-AF65-F5344CB8AC3E}">
        <p14:creationId xmlns:p14="http://schemas.microsoft.com/office/powerpoint/2010/main" val="362622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534400" cy="5562600"/>
          </a:xfrm>
        </p:spPr>
        <p:txBody>
          <a:bodyPr/>
          <a:lstStyle/>
          <a:p>
            <a:pPr marL="914400" indent="-914400" algn="just">
              <a:lnSpc>
                <a:spcPct val="150000"/>
              </a:lnSpc>
              <a:buNone/>
            </a:pPr>
            <a:r>
              <a:rPr lang="en-US" sz="1800" b="1" dirty="0"/>
              <a:t>Taxation</a:t>
            </a:r>
            <a:r>
              <a:rPr lang="en-US" sz="1800" dirty="0"/>
              <a:t> is always considered as a Separate Cash Outflow, based on taxable profit and assumed to be paid in the year to which it </a:t>
            </a:r>
            <a:r>
              <a:rPr lang="en-US" sz="1800" dirty="0" smtClean="0"/>
              <a:t>relates.</a:t>
            </a:r>
            <a:endParaRPr lang="en-US" sz="1800" dirty="0"/>
          </a:p>
          <a:p>
            <a:pPr marL="914400" indent="-914400" algn="just">
              <a:lnSpc>
                <a:spcPct val="150000"/>
              </a:lnSpc>
              <a:buNone/>
            </a:pPr>
            <a:r>
              <a:rPr lang="en-US" sz="1800" dirty="0" smtClean="0"/>
              <a:t>	Taxable </a:t>
            </a:r>
            <a:r>
              <a:rPr lang="en-US" sz="1800" dirty="0"/>
              <a:t>Income and Accounting Income are assumed to be same unless specifically told otherwise. Also time for accounting department and tax department.</a:t>
            </a:r>
          </a:p>
          <a:p>
            <a:pPr marL="914400" indent="0" algn="just">
              <a:lnSpc>
                <a:spcPct val="150000"/>
              </a:lnSpc>
              <a:buNone/>
            </a:pPr>
            <a:r>
              <a:rPr lang="en-US" sz="1800" dirty="0" smtClean="0"/>
              <a:t>If </a:t>
            </a:r>
            <a:r>
              <a:rPr lang="en-US" sz="1800" dirty="0"/>
              <a:t>required, taxable income in computed in accordance with taxation laws, as studied in CAF 6 Taxation</a:t>
            </a:r>
          </a:p>
          <a:p>
            <a:pPr marL="0" indent="0" algn="just">
              <a:lnSpc>
                <a:spcPct val="150000"/>
              </a:lnSpc>
              <a:buNone/>
            </a:pPr>
            <a:r>
              <a:rPr lang="en-US" sz="1800" dirty="0"/>
              <a:t>The simplest may way is to compile PBT and PAT as normal. Add  back Dep. To PAT. The resulting amount would be net cash flow from opened. Now adjust asset related cash flow</a:t>
            </a:r>
            <a:r>
              <a:rPr lang="en-US" sz="1800" dirty="0" smtClean="0"/>
              <a:t>.</a:t>
            </a:r>
            <a:endParaRPr lang="en-US" sz="1800" dirty="0"/>
          </a:p>
        </p:txBody>
      </p:sp>
    </p:spTree>
    <p:extLst>
      <p:ext uri="{BB962C8B-B14F-4D97-AF65-F5344CB8AC3E}">
        <p14:creationId xmlns:p14="http://schemas.microsoft.com/office/powerpoint/2010/main" val="161810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458200" cy="914400"/>
          </a:xfrm>
        </p:spPr>
        <p:txBody>
          <a:bodyPr/>
          <a:lstStyle/>
          <a:p>
            <a:r>
              <a:rPr lang="en-US" sz="2000" b="1" dirty="0"/>
              <a:t>EXAMPLE: VARIOUS TAX TREATMENTS</a:t>
            </a:r>
            <a:r>
              <a:rPr lang="en-US" sz="2000" dirty="0"/>
              <a:t/>
            </a:r>
            <a:br>
              <a:rPr lang="en-US" sz="2000" dirty="0"/>
            </a:br>
            <a:endParaRPr lang="en-US" sz="2000" dirty="0"/>
          </a:p>
        </p:txBody>
      </p:sp>
      <p:sp>
        <p:nvSpPr>
          <p:cNvPr id="5" name="Rectangle 1"/>
          <p:cNvSpPr>
            <a:spLocks noChangeArrowheads="1"/>
          </p:cNvSpPr>
          <p:nvPr/>
        </p:nvSpPr>
        <p:spPr bwMode="auto">
          <a:xfrm>
            <a:off x="2951163" y="26749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US" sz="1000" b="1" smtClean="0">
                <a:solidFill>
                  <a:srgbClr val="000000"/>
                </a:solidFill>
                <a:ea typeface="Times New Roman" pitchFamily="18" charset="0"/>
                <a:cs typeface="Arial" pitchFamily="34" charset="0"/>
              </a:rPr>
              <a:t>EXAMPLE: VARIOUS TAX TREATMENTS</a:t>
            </a:r>
            <a:endParaRPr lang="en-US" smtClean="0">
              <a:solidFill>
                <a:prstClr val="black"/>
              </a:solidFill>
              <a:cs typeface="Arial"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0405692"/>
              </p:ext>
            </p:extLst>
          </p:nvPr>
        </p:nvGraphicFramePr>
        <p:xfrm>
          <a:off x="381000" y="990600"/>
          <a:ext cx="8458200" cy="5486398"/>
        </p:xfrm>
        <a:graphic>
          <a:graphicData uri="http://schemas.openxmlformats.org/drawingml/2006/table">
            <a:tbl>
              <a:tblPr firstRow="1" bandRow="1">
                <a:tableStyleId>{5C22544A-7EE6-4342-B048-85BDC9FD1C3A}</a:tableStyleId>
              </a:tblPr>
              <a:tblGrid>
                <a:gridCol w="2667000"/>
                <a:gridCol w="1066800"/>
                <a:gridCol w="1371600"/>
                <a:gridCol w="1295400"/>
                <a:gridCol w="2057400"/>
              </a:tblGrid>
              <a:tr h="403572">
                <a:tc gridSpan="2">
                  <a:txBody>
                    <a:bodyPr/>
                    <a:lstStyle/>
                    <a:p>
                      <a:endParaRPr lang="en-US" sz="1600" dirty="0">
                        <a:effectLst/>
                        <a:latin typeface="Times New Roman"/>
                      </a:endParaRPr>
                    </a:p>
                  </a:txBody>
                  <a:tcPr marL="68580" marR="68580" marT="0" marB="0" anchor="b"/>
                </a:tc>
                <a:tc hMerge="1">
                  <a:txBody>
                    <a:bodyPr/>
                    <a:lstStyle/>
                    <a:p>
                      <a:endParaRPr lang="en-US"/>
                    </a:p>
                  </a:txBody>
                  <a:tcPr/>
                </a:tc>
                <a:tc gridSpan="3">
                  <a:txBody>
                    <a:bodyPr/>
                    <a:lstStyle/>
                    <a:p>
                      <a:pPr marL="0" marR="0" algn="ctr">
                        <a:spcBef>
                          <a:spcPts val="0"/>
                        </a:spcBef>
                        <a:spcAft>
                          <a:spcPts val="0"/>
                        </a:spcAft>
                      </a:pPr>
                      <a:r>
                        <a:rPr lang="en-US" sz="1800" b="1" dirty="0">
                          <a:solidFill>
                            <a:schemeClr val="bg1"/>
                          </a:solidFill>
                          <a:effectLst/>
                          <a:latin typeface="Times New Roman"/>
                          <a:ea typeface="Times New Roman"/>
                        </a:rPr>
                        <a:t>------------------------ Rs. ------------------------</a:t>
                      </a:r>
                      <a:endParaRPr lang="en-US" sz="1600" dirty="0">
                        <a:solidFill>
                          <a:schemeClr val="bg1"/>
                        </a:solidFill>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403572">
                <a:tc>
                  <a:txBody>
                    <a:bodyPr/>
                    <a:lstStyle/>
                    <a:p>
                      <a:pPr marL="0" marR="0">
                        <a:spcBef>
                          <a:spcPts val="0"/>
                        </a:spcBef>
                        <a:spcAft>
                          <a:spcPts val="0"/>
                        </a:spcAft>
                      </a:pPr>
                      <a:r>
                        <a:rPr lang="en-US" sz="1600">
                          <a:solidFill>
                            <a:srgbClr val="000000"/>
                          </a:solidFill>
                          <a:effectLst/>
                          <a:latin typeface="Times New Roman"/>
                          <a:ea typeface="Times New Roman"/>
                        </a:rPr>
                        <a:t>Asset Cost</a:t>
                      </a:r>
                      <a:endParaRPr lang="en-US" sz="1600">
                        <a:effectLst/>
                        <a:latin typeface="Times New Roman"/>
                        <a:ea typeface="Times New Roman"/>
                      </a:endParaRPr>
                    </a:p>
                  </a:txBody>
                  <a:tcPr marL="68580" marR="68580" marT="0" marB="0" anchor="b"/>
                </a:tc>
                <a:tc>
                  <a:txBody>
                    <a:bodyPr/>
                    <a:lstStyle/>
                    <a:p>
                      <a:endParaRPr lang="en-US" dirty="0"/>
                    </a:p>
                  </a:txBody>
                  <a:tcPr marL="68580" marR="68580" marT="0" marB="0" anchor="b"/>
                </a:tc>
                <a:tc>
                  <a:txBody>
                    <a:bodyPr/>
                    <a:lstStyle/>
                    <a:p>
                      <a:endParaRPr lang="en-US" sz="1600" dirty="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30,000 </a:t>
                      </a:r>
                      <a:endParaRPr lang="en-US" sz="1600">
                        <a:effectLst/>
                        <a:latin typeface="Times New Roman"/>
                        <a:ea typeface="Times New Roman"/>
                      </a:endParaRPr>
                    </a:p>
                  </a:txBody>
                  <a:tcPr marL="68580" marR="68580" marT="0" marB="0" anchor="b"/>
                </a:tc>
              </a:tr>
              <a:tr h="403572">
                <a:tc gridSpan="2">
                  <a:txBody>
                    <a:bodyPr/>
                    <a:lstStyle/>
                    <a:p>
                      <a:pPr marL="0" marR="0">
                        <a:spcBef>
                          <a:spcPts val="0"/>
                        </a:spcBef>
                        <a:spcAft>
                          <a:spcPts val="0"/>
                        </a:spcAft>
                      </a:pPr>
                      <a:r>
                        <a:rPr lang="en-US" sz="1600">
                          <a:solidFill>
                            <a:srgbClr val="000000"/>
                          </a:solidFill>
                          <a:effectLst/>
                          <a:latin typeface="Times New Roman"/>
                          <a:ea typeface="Times New Roman"/>
                        </a:rPr>
                        <a:t>Accounting / Tax Depreciation</a:t>
                      </a:r>
                      <a:endParaRPr lang="en-US" sz="1600">
                        <a:effectLst/>
                        <a:latin typeface="Times New Roman"/>
                        <a:ea typeface="Times New Roman"/>
                      </a:endParaRPr>
                    </a:p>
                  </a:txBody>
                  <a:tcPr marL="68580" marR="68580" marT="0" marB="0" anchor="b"/>
                </a:tc>
                <a:tc hMerge="1">
                  <a:txBody>
                    <a:bodyPr/>
                    <a:lstStyle/>
                    <a:p>
                      <a:endParaRPr lang="en-US"/>
                    </a:p>
                  </a:txBody>
                  <a:tcPr/>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 20% on WDV </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a:solidFill>
                            <a:srgbClr val="000000"/>
                          </a:solidFill>
                          <a:effectLst/>
                          <a:latin typeface="Times New Roman"/>
                          <a:ea typeface="Times New Roman"/>
                        </a:rPr>
                        <a:t>Expected Disposal Value</a:t>
                      </a:r>
                      <a:endParaRPr lang="en-US" sz="1600">
                        <a:effectLst/>
                        <a:latin typeface="Times New Roman"/>
                        <a:ea typeface="Times New Roman"/>
                      </a:endParaRPr>
                    </a:p>
                  </a:txBody>
                  <a:tcPr marL="68580" marR="68580" marT="0" marB="0" anchor="b"/>
                </a:tc>
                <a:tc>
                  <a:txBody>
                    <a:bodyPr/>
                    <a:lstStyle/>
                    <a:p>
                      <a:endParaRPr lang="en-US" dirty="0"/>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16,000 </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a:solidFill>
                            <a:srgbClr val="000000"/>
                          </a:solidFill>
                          <a:effectLst/>
                          <a:latin typeface="Times New Roman"/>
                          <a:ea typeface="Times New Roman"/>
                        </a:rPr>
                        <a:t>Life of the asset</a:t>
                      </a:r>
                      <a:endParaRPr lang="en-US" sz="1600">
                        <a:effectLst/>
                        <a:latin typeface="Times New Roman"/>
                        <a:ea typeface="Times New Roman"/>
                      </a:endParaRPr>
                    </a:p>
                  </a:txBody>
                  <a:tcPr marL="68580" marR="68580" marT="0" marB="0" anchor="b"/>
                </a:tc>
                <a:tc>
                  <a:txBody>
                    <a:bodyPr/>
                    <a:lstStyle/>
                    <a:p>
                      <a:endParaRPr lang="en-US"/>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 3 Years </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a:solidFill>
                            <a:srgbClr val="000000"/>
                          </a:solidFill>
                          <a:effectLst/>
                          <a:latin typeface="Times New Roman"/>
                          <a:ea typeface="Times New Roman"/>
                        </a:rPr>
                        <a:t>Working Capital</a:t>
                      </a:r>
                      <a:endParaRPr lang="en-US" sz="1600">
                        <a:effectLst/>
                        <a:latin typeface="Times New Roman"/>
                        <a:ea typeface="Times New Roman"/>
                      </a:endParaRPr>
                    </a:p>
                  </a:txBody>
                  <a:tcPr marL="68580" marR="68580" marT="0" marB="0" anchor="b"/>
                </a:tc>
                <a:tc>
                  <a:txBody>
                    <a:bodyPr/>
                    <a:lstStyle/>
                    <a:p>
                      <a:endParaRPr lang="en-US"/>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12,000 </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a:solidFill>
                            <a:srgbClr val="000000"/>
                          </a:solidFill>
                          <a:effectLst/>
                          <a:latin typeface="Times New Roman"/>
                          <a:ea typeface="Times New Roman"/>
                        </a:rPr>
                        <a:t>Insurance Premium p.a.</a:t>
                      </a:r>
                      <a:endParaRPr lang="en-US" sz="1600">
                        <a:effectLst/>
                        <a:latin typeface="Times New Roman"/>
                        <a:ea typeface="Times New Roman"/>
                      </a:endParaRPr>
                    </a:p>
                  </a:txBody>
                  <a:tcPr marL="68580" marR="68580" marT="0" marB="0" anchor="b"/>
                </a:tc>
                <a:tc>
                  <a:txBody>
                    <a:bodyPr/>
                    <a:lstStyle/>
                    <a:p>
                      <a:endParaRPr lang="en-US"/>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4,000 </a:t>
                      </a:r>
                      <a:endParaRPr lang="en-US" sz="1600">
                        <a:effectLst/>
                        <a:latin typeface="Times New Roman"/>
                        <a:ea typeface="Times New Roman"/>
                      </a:endParaRPr>
                    </a:p>
                  </a:txBody>
                  <a:tcPr marL="68580" marR="68580" marT="0" marB="0" anchor="b"/>
                </a:tc>
              </a:tr>
              <a:tr h="523553">
                <a:tc>
                  <a:txBody>
                    <a:bodyPr/>
                    <a:lstStyle/>
                    <a:p>
                      <a:pPr marL="0" marR="0">
                        <a:spcBef>
                          <a:spcPts val="0"/>
                        </a:spcBef>
                        <a:spcAft>
                          <a:spcPts val="0"/>
                        </a:spcAft>
                      </a:pPr>
                      <a:r>
                        <a:rPr lang="en-US" sz="1600">
                          <a:solidFill>
                            <a:srgbClr val="000000"/>
                          </a:solidFill>
                          <a:effectLst/>
                          <a:latin typeface="Times New Roman"/>
                          <a:ea typeface="Times New Roman"/>
                        </a:rPr>
                        <a:t>(Paid in advance)</a:t>
                      </a:r>
                      <a:endParaRPr lang="en-US" sz="1600">
                        <a:effectLst/>
                        <a:latin typeface="Times New Roman"/>
                        <a:ea typeface="Times New Roman"/>
                      </a:endParaRPr>
                    </a:p>
                  </a:txBody>
                  <a:tcPr marL="68580" marR="68580" marT="0" marB="0" anchor="b"/>
                </a:tc>
                <a:tc>
                  <a:txBody>
                    <a:bodyPr/>
                    <a:lstStyle/>
                    <a:p>
                      <a:endParaRPr lang="en-US"/>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pPr marL="0" marR="0" algn="r">
                        <a:spcBef>
                          <a:spcPts val="0"/>
                        </a:spcBef>
                        <a:spcAft>
                          <a:spcPts val="0"/>
                        </a:spcAft>
                      </a:pPr>
                      <a:r>
                        <a:rPr lang="en-US" sz="1600" dirty="0">
                          <a:solidFill>
                            <a:srgbClr val="000000"/>
                          </a:solidFill>
                          <a:effectLst/>
                          <a:latin typeface="Times New Roman"/>
                          <a:ea typeface="Times New Roman"/>
                        </a:rPr>
                        <a:t>(Reduces by 10% Yearly Basis)</a:t>
                      </a:r>
                      <a:endParaRPr lang="en-US" sz="1600" dirty="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b="1" dirty="0">
                          <a:solidFill>
                            <a:srgbClr val="000000"/>
                          </a:solidFill>
                          <a:effectLst/>
                          <a:latin typeface="Times New Roman"/>
                          <a:ea typeface="Times New Roman"/>
                        </a:rPr>
                        <a:t>Year</a:t>
                      </a:r>
                      <a:endParaRPr lang="en-US" sz="1600" dirty="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b="1">
                          <a:solidFill>
                            <a:srgbClr val="000000"/>
                          </a:solidFill>
                          <a:effectLst/>
                          <a:latin typeface="Times New Roman"/>
                          <a:ea typeface="Times New Roman"/>
                        </a:rPr>
                        <a:t>0</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b="1">
                          <a:solidFill>
                            <a:srgbClr val="000000"/>
                          </a:solidFill>
                          <a:effectLst/>
                          <a:latin typeface="Times New Roman"/>
                          <a:ea typeface="Times New Roman"/>
                        </a:rPr>
                        <a:t>1</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b="1">
                          <a:solidFill>
                            <a:srgbClr val="000000"/>
                          </a:solidFill>
                          <a:effectLst/>
                          <a:latin typeface="Times New Roman"/>
                          <a:ea typeface="Times New Roman"/>
                        </a:rPr>
                        <a:t>2</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b="1">
                          <a:solidFill>
                            <a:srgbClr val="000000"/>
                          </a:solidFill>
                          <a:effectLst/>
                          <a:latin typeface="Times New Roman"/>
                          <a:ea typeface="Times New Roman"/>
                        </a:rPr>
                        <a:t>3</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a:solidFill>
                            <a:srgbClr val="000000"/>
                          </a:solidFill>
                          <a:effectLst/>
                          <a:latin typeface="Times New Roman"/>
                          <a:ea typeface="Times New Roman"/>
                        </a:rPr>
                        <a:t>Sales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dirty="0">
                          <a:solidFill>
                            <a:srgbClr val="000000"/>
                          </a:solidFill>
                          <a:effectLst/>
                          <a:latin typeface="Times New Roman"/>
                          <a:ea typeface="Times New Roman"/>
                        </a:rPr>
                        <a:t> -</a:t>
                      </a:r>
                      <a:endParaRPr lang="en-US" sz="1600" dirty="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60,000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70,000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80,000 </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a:solidFill>
                            <a:srgbClr val="000000"/>
                          </a:solidFill>
                          <a:effectLst/>
                          <a:latin typeface="Times New Roman"/>
                          <a:ea typeface="Times New Roman"/>
                        </a:rPr>
                        <a:t>Variable Cost</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33,000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38,500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44,000 </a:t>
                      </a:r>
                      <a:endParaRPr lang="en-US" sz="1600">
                        <a:effectLst/>
                        <a:latin typeface="Times New Roman"/>
                        <a:ea typeface="Times New Roman"/>
                      </a:endParaRPr>
                    </a:p>
                  </a:txBody>
                  <a:tcPr marL="68580" marR="68580" marT="0" marB="0" anchor="b"/>
                </a:tc>
              </a:tr>
              <a:tr h="523553">
                <a:tc>
                  <a:txBody>
                    <a:bodyPr/>
                    <a:lstStyle/>
                    <a:p>
                      <a:pPr marL="0" marR="0">
                        <a:spcBef>
                          <a:spcPts val="0"/>
                        </a:spcBef>
                        <a:spcAft>
                          <a:spcPts val="0"/>
                        </a:spcAft>
                      </a:pPr>
                      <a:r>
                        <a:rPr lang="en-US" sz="1600">
                          <a:solidFill>
                            <a:srgbClr val="000000"/>
                          </a:solidFill>
                          <a:effectLst/>
                          <a:latin typeface="Times New Roman"/>
                          <a:ea typeface="Times New Roman"/>
                        </a:rPr>
                        <a:t>Cash Fixed Cost  (Excluding Insurance)</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10,000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10,000 </a:t>
                      </a:r>
                      <a:endParaRPr lang="en-US" sz="1600">
                        <a:effectLst/>
                        <a:latin typeface="Times New Roman"/>
                        <a:ea typeface="Times New Roman"/>
                      </a:endParaRPr>
                    </a:p>
                  </a:txBody>
                  <a:tcPr marL="68580" marR="68580" marT="0" marB="0" anchor="b"/>
                </a:tc>
                <a:tc>
                  <a:txBody>
                    <a:bodyPr/>
                    <a:lstStyle/>
                    <a:p>
                      <a:pPr marL="0" marR="0" algn="r">
                        <a:spcBef>
                          <a:spcPts val="0"/>
                        </a:spcBef>
                        <a:spcAft>
                          <a:spcPts val="0"/>
                        </a:spcAft>
                      </a:pPr>
                      <a:r>
                        <a:rPr lang="en-US" sz="1600">
                          <a:solidFill>
                            <a:srgbClr val="000000"/>
                          </a:solidFill>
                          <a:effectLst/>
                          <a:latin typeface="Times New Roman"/>
                          <a:ea typeface="Times New Roman"/>
                        </a:rPr>
                        <a:t>10,000 </a:t>
                      </a:r>
                      <a:endParaRPr lang="en-US" sz="1600">
                        <a:effectLst/>
                        <a:latin typeface="Times New Roman"/>
                        <a:ea typeface="Times New Roman"/>
                      </a:endParaRPr>
                    </a:p>
                  </a:txBody>
                  <a:tcPr marL="68580" marR="68580" marT="0" marB="0" anchor="b"/>
                </a:tc>
              </a:tr>
              <a:tr h="403572">
                <a:tc>
                  <a:txBody>
                    <a:bodyPr/>
                    <a:lstStyle/>
                    <a:p>
                      <a:pPr marL="0" marR="0">
                        <a:spcBef>
                          <a:spcPts val="0"/>
                        </a:spcBef>
                        <a:spcAft>
                          <a:spcPts val="0"/>
                        </a:spcAft>
                      </a:pPr>
                      <a:r>
                        <a:rPr lang="en-US" sz="1600" dirty="0">
                          <a:solidFill>
                            <a:srgbClr val="000000"/>
                          </a:solidFill>
                          <a:effectLst/>
                          <a:latin typeface="Times New Roman"/>
                          <a:ea typeface="Times New Roman"/>
                        </a:rPr>
                        <a:t>Taxation Rate is 30%</a:t>
                      </a:r>
                      <a:endParaRPr lang="en-US" sz="1600" dirty="0">
                        <a:effectLst/>
                        <a:latin typeface="Times New Roman"/>
                        <a:ea typeface="Times New Roman"/>
                      </a:endParaRPr>
                    </a:p>
                  </a:txBody>
                  <a:tcPr marL="68580" marR="68580" marT="0" marB="0" anchor="b"/>
                </a:tc>
                <a:tc>
                  <a:txBody>
                    <a:bodyPr/>
                    <a:lstStyle/>
                    <a:p>
                      <a:endParaRPr lang="en-US"/>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a:effectLst/>
                        <a:latin typeface="Times New Roman"/>
                      </a:endParaRPr>
                    </a:p>
                  </a:txBody>
                  <a:tcPr marL="68580" marR="68580" marT="0" marB="0" anchor="b"/>
                </a:tc>
                <a:tc>
                  <a:txBody>
                    <a:bodyPr/>
                    <a:lstStyle/>
                    <a:p>
                      <a:endParaRPr lang="en-US" sz="1600" dirty="0">
                        <a:effectLst/>
                        <a:latin typeface="Times New Roman"/>
                      </a:endParaRPr>
                    </a:p>
                  </a:txBody>
                  <a:tcPr marL="68580" marR="68580" marT="0" marB="0" anchor="b"/>
                </a:tc>
              </a:tr>
            </a:tbl>
          </a:graphicData>
        </a:graphic>
      </p:graphicFrame>
    </p:spTree>
    <p:extLst>
      <p:ext uri="{BB962C8B-B14F-4D97-AF65-F5344CB8AC3E}">
        <p14:creationId xmlns:p14="http://schemas.microsoft.com/office/powerpoint/2010/main" val="398297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382000" cy="838200"/>
          </a:xfrm>
        </p:spPr>
        <p:txBody>
          <a:bodyPr/>
          <a:lstStyle/>
          <a:p>
            <a:r>
              <a:rPr lang="en-US" sz="2400" b="1" dirty="0"/>
              <a:t>Method 1: Accounting Profit Method</a:t>
            </a:r>
            <a:endParaRPr lang="en-US" sz="2400" dirty="0"/>
          </a:p>
        </p:txBody>
      </p:sp>
      <p:sp>
        <p:nvSpPr>
          <p:cNvPr id="5" name="Rectangle 1"/>
          <p:cNvSpPr>
            <a:spLocks noChangeArrowheads="1"/>
          </p:cNvSpPr>
          <p:nvPr/>
        </p:nvSpPr>
        <p:spPr bwMode="auto">
          <a:xfrm>
            <a:off x="2951163" y="26749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US" sz="1000" b="1" smtClean="0">
                <a:solidFill>
                  <a:srgbClr val="000000"/>
                </a:solidFill>
                <a:ea typeface="Times New Roman" pitchFamily="18" charset="0"/>
                <a:cs typeface="Arial" pitchFamily="34" charset="0"/>
              </a:rPr>
              <a:t>EXAMPLE: VARIOUS TAX TREATMENTS</a:t>
            </a:r>
            <a:endParaRPr lang="en-US" smtClean="0">
              <a:solidFill>
                <a:prstClr val="black"/>
              </a:solidFill>
              <a:cs typeface="Arial"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82605467"/>
              </p:ext>
            </p:extLst>
          </p:nvPr>
        </p:nvGraphicFramePr>
        <p:xfrm>
          <a:off x="381000" y="990600"/>
          <a:ext cx="8534399" cy="5638798"/>
        </p:xfrm>
        <a:graphic>
          <a:graphicData uri="http://schemas.openxmlformats.org/drawingml/2006/table">
            <a:tbl>
              <a:tblPr firstRow="1" bandRow="1">
                <a:tableStyleId>{5C22544A-7EE6-4342-B048-85BDC9FD1C3A}</a:tableStyleId>
              </a:tblPr>
              <a:tblGrid>
                <a:gridCol w="2921686"/>
                <a:gridCol w="1076411"/>
                <a:gridCol w="1614616"/>
                <a:gridCol w="1214806"/>
                <a:gridCol w="1706880"/>
              </a:tblGrid>
              <a:tr h="386362">
                <a:tc>
                  <a:txBody>
                    <a:bodyPr/>
                    <a:lstStyle/>
                    <a:p>
                      <a:pPr marL="0" marR="0">
                        <a:spcBef>
                          <a:spcPts val="0"/>
                        </a:spcBef>
                        <a:spcAft>
                          <a:spcPts val="0"/>
                        </a:spcAft>
                      </a:pPr>
                      <a:r>
                        <a:rPr lang="en-US" sz="1800" b="1" i="0" dirty="0">
                          <a:solidFill>
                            <a:schemeClr val="bg1"/>
                          </a:solidFill>
                          <a:effectLst/>
                          <a:latin typeface="Times New Roman"/>
                          <a:ea typeface="Times New Roman"/>
                        </a:rPr>
                        <a:t>Year</a:t>
                      </a:r>
                      <a:endParaRPr lang="en-US" sz="1800" i="0" dirty="0">
                        <a:solidFill>
                          <a:schemeClr val="bg1"/>
                        </a:solidFill>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b="1" i="0" dirty="0">
                          <a:solidFill>
                            <a:schemeClr val="bg1"/>
                          </a:solidFill>
                          <a:effectLst/>
                          <a:latin typeface="Times New Roman"/>
                          <a:ea typeface="Times New Roman"/>
                        </a:rPr>
                        <a:t>0</a:t>
                      </a:r>
                      <a:endParaRPr lang="en-US" sz="1800" i="0" dirty="0">
                        <a:solidFill>
                          <a:schemeClr val="bg1"/>
                        </a:solidFill>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b="1" i="0" dirty="0">
                          <a:solidFill>
                            <a:schemeClr val="bg1"/>
                          </a:solidFill>
                          <a:effectLst/>
                          <a:latin typeface="Times New Roman"/>
                          <a:ea typeface="Times New Roman"/>
                        </a:rPr>
                        <a:t>1</a:t>
                      </a:r>
                      <a:endParaRPr lang="en-US" sz="1800" i="0" dirty="0">
                        <a:solidFill>
                          <a:schemeClr val="bg1"/>
                        </a:solidFill>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b="1" i="0" dirty="0">
                          <a:solidFill>
                            <a:schemeClr val="bg1"/>
                          </a:solidFill>
                          <a:effectLst/>
                          <a:latin typeface="Times New Roman"/>
                          <a:ea typeface="Times New Roman"/>
                        </a:rPr>
                        <a:t>2</a:t>
                      </a:r>
                      <a:endParaRPr lang="en-US" sz="1800" i="0" dirty="0">
                        <a:solidFill>
                          <a:schemeClr val="bg1"/>
                        </a:solidFill>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b="1" i="0" dirty="0">
                          <a:solidFill>
                            <a:schemeClr val="bg1"/>
                          </a:solidFill>
                          <a:effectLst/>
                          <a:latin typeface="Times New Roman"/>
                          <a:ea typeface="Times New Roman"/>
                        </a:rPr>
                        <a:t>3</a:t>
                      </a:r>
                      <a:endParaRPr lang="en-US" sz="1800" i="0" dirty="0">
                        <a:solidFill>
                          <a:schemeClr val="bg1"/>
                        </a:solidFill>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Contribution</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dirty="0">
                          <a:solidFill>
                            <a:srgbClr val="000000"/>
                          </a:solidFill>
                          <a:effectLst/>
                          <a:latin typeface="Times New Roman"/>
                          <a:ea typeface="Times New Roman"/>
                        </a:rPr>
                        <a:t> -</a:t>
                      </a:r>
                      <a:endParaRPr lang="en-US" sz="1800" dirty="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27,000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31,500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dirty="0">
                          <a:solidFill>
                            <a:srgbClr val="000000"/>
                          </a:solidFill>
                          <a:effectLst/>
                          <a:latin typeface="Times New Roman"/>
                          <a:ea typeface="Times New Roman"/>
                        </a:rPr>
                        <a:t>36,000 </a:t>
                      </a:r>
                      <a:endParaRPr lang="en-US" sz="1800" dirty="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Cash Fixed Cost  </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(10,000)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(10,000)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(10,000)</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Insurance Premium </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(4,000)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(3,600)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(3,240)</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Depreciation</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(6,000)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(4,800)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(3,840)</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PBT</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7,000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13,100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18,920 </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Tax @ 30%</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(2,100)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(3,930)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(5,676)</a:t>
                      </a:r>
                      <a:endParaRPr lang="en-US" sz="1800">
                        <a:effectLst/>
                        <a:latin typeface="Times New Roman"/>
                        <a:ea typeface="Times New Roman"/>
                      </a:endParaRPr>
                    </a:p>
                  </a:txBody>
                  <a:tcPr marL="68580" marR="68580" marT="0" marB="0" anchor="ctr"/>
                </a:tc>
              </a:tr>
              <a:tr h="501227">
                <a:tc>
                  <a:txBody>
                    <a:bodyPr/>
                    <a:lstStyle/>
                    <a:p>
                      <a:pPr marL="0" marR="0">
                        <a:spcBef>
                          <a:spcPts val="0"/>
                        </a:spcBef>
                        <a:spcAft>
                          <a:spcPts val="0"/>
                        </a:spcAft>
                      </a:pPr>
                      <a:r>
                        <a:rPr lang="en-US" sz="1800" dirty="0">
                          <a:solidFill>
                            <a:srgbClr val="000000"/>
                          </a:solidFill>
                          <a:effectLst/>
                          <a:latin typeface="Times New Roman"/>
                          <a:ea typeface="Times New Roman"/>
                        </a:rPr>
                        <a:t>Add: Depreciation</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6,000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4,800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3,840 </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Add: Accounting Insurance</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4,000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3,600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3,240 </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Less: Insurance Payment</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(4,000)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(3,600)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(3,240)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Asset</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(30,000)</a:t>
                      </a:r>
                      <a:endParaRPr lang="en-US" sz="1800">
                        <a:effectLst/>
                        <a:latin typeface="Times New Roman"/>
                        <a:ea typeface="Times New Roman"/>
                      </a:endParaRPr>
                    </a:p>
                  </a:txBody>
                  <a:tcPr marL="68580" marR="68580" marT="0" marB="0" anchor="ctr"/>
                </a:tc>
                <a:tc>
                  <a:txBody>
                    <a:bodyPr/>
                    <a:lstStyle/>
                    <a:p>
                      <a:pPr algn="r"/>
                      <a:endParaRPr lang="en-US" sz="1800">
                        <a:effectLst/>
                        <a:latin typeface="Times New Roman"/>
                      </a:endParaRPr>
                    </a:p>
                  </a:txBody>
                  <a:tcPr marL="68580" marR="68580" marT="0" marB="0" anchor="ctr"/>
                </a:tc>
                <a:tc>
                  <a:txBody>
                    <a:bodyPr/>
                    <a:lstStyle/>
                    <a:p>
                      <a:pPr algn="r"/>
                      <a:endParaRPr lang="en-US" sz="1800">
                        <a:effectLst/>
                        <a:latin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16,000 </a:t>
                      </a:r>
                      <a:endParaRPr lang="en-US" sz="1800">
                        <a:effectLst/>
                        <a:latin typeface="Times New Roman"/>
                        <a:ea typeface="Times New Roman"/>
                      </a:endParaRPr>
                    </a:p>
                  </a:txBody>
                  <a:tcPr marL="68580" marR="68580" marT="0" marB="0" anchor="ctr"/>
                </a:tc>
              </a:tr>
              <a:tr h="501227">
                <a:tc>
                  <a:txBody>
                    <a:bodyPr/>
                    <a:lstStyle/>
                    <a:p>
                      <a:pPr marL="0" marR="0">
                        <a:spcBef>
                          <a:spcPts val="0"/>
                        </a:spcBef>
                        <a:spcAft>
                          <a:spcPts val="0"/>
                        </a:spcAft>
                      </a:pPr>
                      <a:r>
                        <a:rPr lang="en-US" sz="1800" dirty="0">
                          <a:solidFill>
                            <a:srgbClr val="000000"/>
                          </a:solidFill>
                          <a:effectLst/>
                          <a:latin typeface="Times New Roman"/>
                          <a:ea typeface="Times New Roman"/>
                        </a:rPr>
                        <a:t>Working Capital</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(12,000)</a:t>
                      </a:r>
                      <a:endParaRPr lang="en-US" sz="1800">
                        <a:effectLst/>
                        <a:latin typeface="Times New Roman"/>
                        <a:ea typeface="Times New Roman"/>
                      </a:endParaRPr>
                    </a:p>
                  </a:txBody>
                  <a:tcPr marL="68580" marR="68580" marT="0" marB="0" anchor="ctr"/>
                </a:tc>
                <a:tc>
                  <a:txBody>
                    <a:bodyPr/>
                    <a:lstStyle/>
                    <a:p>
                      <a:pPr algn="r"/>
                      <a:endParaRPr lang="en-US" sz="1800">
                        <a:effectLst/>
                        <a:latin typeface="Times New Roman"/>
                      </a:endParaRPr>
                    </a:p>
                  </a:txBody>
                  <a:tcPr marL="68580" marR="68580" marT="0" marB="0" anchor="ctr"/>
                </a:tc>
                <a:tc>
                  <a:txBody>
                    <a:bodyPr/>
                    <a:lstStyle/>
                    <a:p>
                      <a:pPr algn="r"/>
                      <a:endParaRPr lang="en-US" sz="1800">
                        <a:effectLst/>
                        <a:latin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12,000 </a:t>
                      </a:r>
                      <a:endParaRPr lang="en-US" sz="180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dirty="0">
                          <a:solidFill>
                            <a:srgbClr val="000000"/>
                          </a:solidFill>
                          <a:effectLst/>
                          <a:latin typeface="Times New Roman"/>
                          <a:ea typeface="Times New Roman"/>
                        </a:rPr>
                        <a:t>Tax on Disposal </a:t>
                      </a:r>
                      <a:r>
                        <a:rPr lang="en-US" sz="1800" b="1" dirty="0">
                          <a:solidFill>
                            <a:srgbClr val="000000"/>
                          </a:solidFill>
                          <a:effectLst/>
                          <a:latin typeface="Times New Roman"/>
                          <a:ea typeface="Times New Roman"/>
                        </a:rPr>
                        <a:t>(W 1)</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a:solidFill>
                            <a:srgbClr val="000000"/>
                          </a:solidFill>
                          <a:effectLst/>
                          <a:latin typeface="Times New Roman"/>
                          <a:ea typeface="Times New Roman"/>
                        </a:rPr>
                        <a:t>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dirty="0">
                          <a:solidFill>
                            <a:srgbClr val="000000"/>
                          </a:solidFill>
                          <a:effectLst/>
                          <a:latin typeface="Times New Roman"/>
                          <a:ea typeface="Times New Roman"/>
                        </a:rPr>
                        <a:t> (192)</a:t>
                      </a:r>
                      <a:endParaRPr lang="en-US" sz="1800" dirty="0">
                        <a:effectLst/>
                        <a:latin typeface="Times New Roman"/>
                        <a:ea typeface="Times New Roman"/>
                      </a:endParaRPr>
                    </a:p>
                  </a:txBody>
                  <a:tcPr marL="68580" marR="68580" marT="0" marB="0" anchor="ctr"/>
                </a:tc>
              </a:tr>
              <a:tr h="386362">
                <a:tc>
                  <a:txBody>
                    <a:bodyPr/>
                    <a:lstStyle/>
                    <a:p>
                      <a:pPr marL="0" marR="0">
                        <a:spcBef>
                          <a:spcPts val="0"/>
                        </a:spcBef>
                        <a:spcAft>
                          <a:spcPts val="0"/>
                        </a:spcAft>
                      </a:pPr>
                      <a:r>
                        <a:rPr lang="en-US" sz="1800" b="1" i="1" dirty="0">
                          <a:solidFill>
                            <a:srgbClr val="000000"/>
                          </a:solidFill>
                          <a:effectLst/>
                          <a:latin typeface="Times New Roman"/>
                          <a:ea typeface="Times New Roman"/>
                        </a:rPr>
                        <a:t>NET CASH FLOWS</a:t>
                      </a:r>
                      <a:endParaRPr lang="en-US" sz="1800" dirty="0">
                        <a:effectLst/>
                        <a:latin typeface="Times New Roman"/>
                        <a:ea typeface="Times New Roman"/>
                      </a:endParaRPr>
                    </a:p>
                  </a:txBody>
                  <a:tcPr marL="68580" marR="68580" marT="0" marB="0" anchor="ctr"/>
                </a:tc>
                <a:tc>
                  <a:txBody>
                    <a:bodyPr/>
                    <a:lstStyle/>
                    <a:p>
                      <a:pPr marL="0" marR="0" algn="r">
                        <a:spcBef>
                          <a:spcPts val="0"/>
                        </a:spcBef>
                        <a:spcAft>
                          <a:spcPts val="0"/>
                        </a:spcAft>
                      </a:pPr>
                      <a:r>
                        <a:rPr lang="en-US" sz="1800" b="1" i="1">
                          <a:solidFill>
                            <a:srgbClr val="000000"/>
                          </a:solidFill>
                          <a:effectLst/>
                          <a:latin typeface="Times New Roman"/>
                          <a:ea typeface="Times New Roman"/>
                        </a:rPr>
                        <a:t>(46,000)</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b="1" i="1">
                          <a:solidFill>
                            <a:srgbClr val="000000"/>
                          </a:solidFill>
                          <a:effectLst/>
                          <a:latin typeface="Times New Roman"/>
                          <a:ea typeface="Times New Roman"/>
                        </a:rPr>
                        <a:t> 11,300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b="1" i="1">
                          <a:solidFill>
                            <a:srgbClr val="000000"/>
                          </a:solidFill>
                          <a:effectLst/>
                          <a:latin typeface="Times New Roman"/>
                          <a:ea typeface="Times New Roman"/>
                        </a:rPr>
                        <a:t> 14,330 </a:t>
                      </a:r>
                      <a:endParaRPr lang="en-US" sz="1800">
                        <a:effectLst/>
                        <a:latin typeface="Times New Roman"/>
                        <a:ea typeface="Times New Roman"/>
                      </a:endParaRPr>
                    </a:p>
                  </a:txBody>
                  <a:tcPr marL="68580" marR="68580" marT="0" marB="0" anchor="ctr"/>
                </a:tc>
                <a:tc>
                  <a:txBody>
                    <a:bodyPr/>
                    <a:lstStyle/>
                    <a:p>
                      <a:pPr marL="457200" marR="0" indent="-457200" algn="r">
                        <a:spcBef>
                          <a:spcPts val="0"/>
                        </a:spcBef>
                        <a:spcAft>
                          <a:spcPts val="0"/>
                        </a:spcAft>
                      </a:pPr>
                      <a:r>
                        <a:rPr lang="en-US" sz="1800" b="1" i="1" dirty="0">
                          <a:solidFill>
                            <a:srgbClr val="000000"/>
                          </a:solidFill>
                          <a:effectLst/>
                          <a:latin typeface="Times New Roman"/>
                          <a:ea typeface="Times New Roman"/>
                        </a:rPr>
                        <a:t>48,132 </a:t>
                      </a:r>
                      <a:endParaRPr lang="en-US" sz="18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667620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382000" cy="838200"/>
          </a:xfrm>
        </p:spPr>
        <p:txBody>
          <a:bodyPr/>
          <a:lstStyle/>
          <a:p>
            <a:r>
              <a:rPr lang="en-US" sz="2400" b="1" dirty="0"/>
              <a:t>Method 2: Cash Flow Method - Gross  Tax</a:t>
            </a:r>
            <a:endParaRPr lang="en-US" sz="2400" dirty="0"/>
          </a:p>
        </p:txBody>
      </p:sp>
      <p:sp>
        <p:nvSpPr>
          <p:cNvPr id="5" name="Rectangle 1"/>
          <p:cNvSpPr>
            <a:spLocks noChangeArrowheads="1"/>
          </p:cNvSpPr>
          <p:nvPr/>
        </p:nvSpPr>
        <p:spPr bwMode="auto">
          <a:xfrm>
            <a:off x="2951163" y="26749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US" sz="1000" b="1" smtClean="0">
                <a:solidFill>
                  <a:srgbClr val="000000"/>
                </a:solidFill>
                <a:ea typeface="Times New Roman" pitchFamily="18" charset="0"/>
                <a:cs typeface="Arial" pitchFamily="34" charset="0"/>
              </a:rPr>
              <a:t>EXAMPLE: VARIOUS TAX TREATMENTS</a:t>
            </a:r>
            <a:endParaRPr lang="en-US" smtClean="0">
              <a:solidFill>
                <a:prstClr val="black"/>
              </a:solidFill>
              <a:cs typeface="Arial"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24763593"/>
              </p:ext>
            </p:extLst>
          </p:nvPr>
        </p:nvGraphicFramePr>
        <p:xfrm>
          <a:off x="381000" y="990600"/>
          <a:ext cx="8534399" cy="5486401"/>
        </p:xfrm>
        <a:graphic>
          <a:graphicData uri="http://schemas.openxmlformats.org/drawingml/2006/table">
            <a:tbl>
              <a:tblPr firstRow="1" bandRow="1">
                <a:tableStyleId>{5C22544A-7EE6-4342-B048-85BDC9FD1C3A}</a:tableStyleId>
              </a:tblPr>
              <a:tblGrid>
                <a:gridCol w="2921686"/>
                <a:gridCol w="1076411"/>
                <a:gridCol w="1614616"/>
                <a:gridCol w="1214806"/>
                <a:gridCol w="1706880"/>
              </a:tblGrid>
              <a:tr h="532800">
                <a:tc>
                  <a:txBody>
                    <a:bodyPr/>
                    <a:lstStyle/>
                    <a:p>
                      <a:pPr marL="0" marR="0">
                        <a:spcBef>
                          <a:spcPts val="0"/>
                        </a:spcBef>
                        <a:spcAft>
                          <a:spcPts val="0"/>
                        </a:spcAft>
                      </a:pPr>
                      <a:r>
                        <a:rPr lang="en-US" sz="1800" b="1" i="0" dirty="0">
                          <a:solidFill>
                            <a:schemeClr val="bg1"/>
                          </a:solidFill>
                          <a:effectLst/>
                          <a:latin typeface="+mj-lt"/>
                          <a:ea typeface="Times New Roman"/>
                        </a:rPr>
                        <a:t>Year</a:t>
                      </a:r>
                      <a:endParaRPr lang="en-US" sz="1800" i="0" dirty="0">
                        <a:solidFill>
                          <a:schemeClr val="bg1"/>
                        </a:solidFill>
                        <a:effectLst/>
                        <a:latin typeface="+mj-lt"/>
                        <a:ea typeface="Times New Roman"/>
                      </a:endParaRPr>
                    </a:p>
                  </a:txBody>
                  <a:tcPr marL="68580" marR="68580" marT="0" marB="0" anchor="ctr"/>
                </a:tc>
                <a:tc>
                  <a:txBody>
                    <a:bodyPr/>
                    <a:lstStyle/>
                    <a:p>
                      <a:pPr marL="0" marR="0" algn="r">
                        <a:spcBef>
                          <a:spcPts val="0"/>
                        </a:spcBef>
                        <a:spcAft>
                          <a:spcPts val="0"/>
                        </a:spcAft>
                      </a:pPr>
                      <a:r>
                        <a:rPr lang="en-US" sz="1800" b="1" i="0">
                          <a:solidFill>
                            <a:schemeClr val="bg1"/>
                          </a:solidFill>
                          <a:effectLst/>
                          <a:latin typeface="+mj-lt"/>
                          <a:ea typeface="Times New Roman"/>
                        </a:rPr>
                        <a:t>0</a:t>
                      </a:r>
                      <a:endParaRPr lang="en-US" sz="1800" i="0">
                        <a:solidFill>
                          <a:schemeClr val="bg1"/>
                        </a:solidFill>
                        <a:effectLst/>
                        <a:latin typeface="+mj-lt"/>
                        <a:ea typeface="Times New Roman"/>
                      </a:endParaRPr>
                    </a:p>
                  </a:txBody>
                  <a:tcPr marL="68580" marR="68580" marT="0" marB="0" anchor="ctr"/>
                </a:tc>
                <a:tc>
                  <a:txBody>
                    <a:bodyPr/>
                    <a:lstStyle/>
                    <a:p>
                      <a:pPr marL="0" marR="0" algn="r">
                        <a:spcBef>
                          <a:spcPts val="0"/>
                        </a:spcBef>
                        <a:spcAft>
                          <a:spcPts val="0"/>
                        </a:spcAft>
                      </a:pPr>
                      <a:r>
                        <a:rPr lang="en-US" sz="1800" b="1" i="0">
                          <a:solidFill>
                            <a:schemeClr val="bg1"/>
                          </a:solidFill>
                          <a:effectLst/>
                          <a:latin typeface="+mj-lt"/>
                          <a:ea typeface="Times New Roman"/>
                        </a:rPr>
                        <a:t>1</a:t>
                      </a:r>
                      <a:endParaRPr lang="en-US" sz="1800" i="0">
                        <a:solidFill>
                          <a:schemeClr val="bg1"/>
                        </a:solidFill>
                        <a:effectLst/>
                        <a:latin typeface="+mj-lt"/>
                        <a:ea typeface="Times New Roman"/>
                      </a:endParaRPr>
                    </a:p>
                  </a:txBody>
                  <a:tcPr marL="68580" marR="68580" marT="0" marB="0" anchor="ctr"/>
                </a:tc>
                <a:tc>
                  <a:txBody>
                    <a:bodyPr/>
                    <a:lstStyle/>
                    <a:p>
                      <a:pPr marL="0" marR="0" algn="r">
                        <a:spcBef>
                          <a:spcPts val="0"/>
                        </a:spcBef>
                        <a:spcAft>
                          <a:spcPts val="0"/>
                        </a:spcAft>
                      </a:pPr>
                      <a:r>
                        <a:rPr lang="en-US" sz="1800" b="1" i="0">
                          <a:solidFill>
                            <a:schemeClr val="bg1"/>
                          </a:solidFill>
                          <a:effectLst/>
                          <a:latin typeface="+mj-lt"/>
                          <a:ea typeface="Times New Roman"/>
                        </a:rPr>
                        <a:t>2</a:t>
                      </a:r>
                      <a:endParaRPr lang="en-US" sz="1800" i="0">
                        <a:solidFill>
                          <a:schemeClr val="bg1"/>
                        </a:solidFill>
                        <a:effectLst/>
                        <a:latin typeface="+mj-lt"/>
                        <a:ea typeface="Times New Roman"/>
                      </a:endParaRPr>
                    </a:p>
                  </a:txBody>
                  <a:tcPr marL="68580" marR="68580" marT="0" marB="0" anchor="ctr"/>
                </a:tc>
                <a:tc>
                  <a:txBody>
                    <a:bodyPr/>
                    <a:lstStyle/>
                    <a:p>
                      <a:pPr marL="0" marR="0" algn="r">
                        <a:spcBef>
                          <a:spcPts val="0"/>
                        </a:spcBef>
                        <a:spcAft>
                          <a:spcPts val="0"/>
                        </a:spcAft>
                      </a:pPr>
                      <a:r>
                        <a:rPr lang="en-US" sz="1800" b="1" i="0" dirty="0">
                          <a:solidFill>
                            <a:schemeClr val="bg1"/>
                          </a:solidFill>
                          <a:effectLst/>
                          <a:latin typeface="+mj-lt"/>
                          <a:ea typeface="Times New Roman"/>
                        </a:rPr>
                        <a:t>3</a:t>
                      </a:r>
                      <a:endParaRPr lang="en-US" sz="1800" i="0" dirty="0">
                        <a:solidFill>
                          <a:schemeClr val="bg1"/>
                        </a:solidFill>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a:solidFill>
                            <a:srgbClr val="000000"/>
                          </a:solidFill>
                          <a:effectLst/>
                          <a:latin typeface="+mj-lt"/>
                          <a:ea typeface="Times New Roman"/>
                        </a:rPr>
                        <a:t>Asset</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(30,000)</a:t>
                      </a:r>
                      <a:endParaRPr lang="en-US" sz="1600">
                        <a:effectLst/>
                        <a:latin typeface="+mj-lt"/>
                        <a:ea typeface="Times New Roman"/>
                      </a:endParaRPr>
                    </a:p>
                  </a:txBody>
                  <a:tcPr marL="68580" marR="68580" marT="0" marB="0" anchor="ctr"/>
                </a:tc>
                <a:tc>
                  <a:txBody>
                    <a:bodyPr/>
                    <a:lstStyle/>
                    <a:p>
                      <a:endParaRPr lang="en-US" sz="1600">
                        <a:effectLst/>
                        <a:latin typeface="+mj-lt"/>
                      </a:endParaRPr>
                    </a:p>
                  </a:txBody>
                  <a:tcPr marL="68580" marR="68580" marT="0" marB="0" anchor="ctr"/>
                </a:tc>
                <a:tc>
                  <a:txBody>
                    <a:bodyPr/>
                    <a:lstStyle/>
                    <a:p>
                      <a:endParaRPr lang="en-US" sz="1600">
                        <a:effectLst/>
                        <a:latin typeface="+mj-lt"/>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16,000 </a:t>
                      </a:r>
                      <a:endParaRPr lang="en-US" sz="1600">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dirty="0">
                          <a:solidFill>
                            <a:srgbClr val="000000"/>
                          </a:solidFill>
                          <a:effectLst/>
                          <a:latin typeface="+mj-lt"/>
                          <a:ea typeface="Times New Roman"/>
                        </a:rPr>
                        <a:t>Working Capital</a:t>
                      </a:r>
                      <a:endParaRPr lang="en-US" sz="1600" dirty="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(12,000)</a:t>
                      </a:r>
                      <a:endParaRPr lang="en-US" sz="1600">
                        <a:effectLst/>
                        <a:latin typeface="+mj-lt"/>
                        <a:ea typeface="Times New Roman"/>
                      </a:endParaRPr>
                    </a:p>
                  </a:txBody>
                  <a:tcPr marL="68580" marR="68580" marT="0" marB="0" anchor="ctr"/>
                </a:tc>
                <a:tc>
                  <a:txBody>
                    <a:bodyPr/>
                    <a:lstStyle/>
                    <a:p>
                      <a:endParaRPr lang="en-US" sz="1600">
                        <a:effectLst/>
                        <a:latin typeface="+mj-lt"/>
                      </a:endParaRPr>
                    </a:p>
                  </a:txBody>
                  <a:tcPr marL="68580" marR="68580" marT="0" marB="0" anchor="ctr"/>
                </a:tc>
                <a:tc>
                  <a:txBody>
                    <a:bodyPr/>
                    <a:lstStyle/>
                    <a:p>
                      <a:endParaRPr lang="en-US" sz="1600">
                        <a:effectLst/>
                        <a:latin typeface="+mj-lt"/>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12,000 </a:t>
                      </a:r>
                      <a:endParaRPr lang="en-US" sz="1600">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a:solidFill>
                            <a:srgbClr val="000000"/>
                          </a:solidFill>
                          <a:effectLst/>
                          <a:latin typeface="+mj-lt"/>
                          <a:ea typeface="Times New Roman"/>
                        </a:rPr>
                        <a:t>Contribution</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27,000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31,500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36,000 </a:t>
                      </a:r>
                      <a:endParaRPr lang="en-US" sz="1600">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a:solidFill>
                            <a:srgbClr val="000000"/>
                          </a:solidFill>
                          <a:effectLst/>
                          <a:latin typeface="+mj-lt"/>
                          <a:ea typeface="Times New Roman"/>
                        </a:rPr>
                        <a:t> Cash Fixed Cost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(10,000)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(10,000)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(10,000)</a:t>
                      </a:r>
                      <a:endParaRPr lang="en-US" sz="1600">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a:solidFill>
                            <a:srgbClr val="000000"/>
                          </a:solidFill>
                          <a:effectLst/>
                          <a:latin typeface="+mj-lt"/>
                          <a:ea typeface="Times New Roman"/>
                        </a:rPr>
                        <a:t> Insurance Premium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(4,000)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(3,600)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(3,240)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a:t>
                      </a:r>
                      <a:endParaRPr lang="en-US" sz="1600">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a:solidFill>
                            <a:srgbClr val="000000"/>
                          </a:solidFill>
                          <a:effectLst/>
                          <a:latin typeface="+mj-lt"/>
                          <a:ea typeface="Times New Roman"/>
                        </a:rPr>
                        <a:t>Tax: Accounting Profit (M 1)</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(2,100)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(3,930)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(5,676)</a:t>
                      </a:r>
                      <a:endParaRPr lang="en-US" sz="1600">
                        <a:effectLst/>
                        <a:latin typeface="+mj-lt"/>
                        <a:ea typeface="Times New Roman"/>
                      </a:endParaRPr>
                    </a:p>
                  </a:txBody>
                  <a:tcPr marL="68580" marR="68580" marT="0" marB="0" anchor="ctr"/>
                </a:tc>
              </a:tr>
              <a:tr h="691201">
                <a:tc>
                  <a:txBody>
                    <a:bodyPr/>
                    <a:lstStyle/>
                    <a:p>
                      <a:pPr marL="0" marR="0">
                        <a:spcBef>
                          <a:spcPts val="0"/>
                        </a:spcBef>
                        <a:spcAft>
                          <a:spcPts val="0"/>
                        </a:spcAft>
                      </a:pPr>
                      <a:r>
                        <a:rPr lang="en-US" sz="1600">
                          <a:solidFill>
                            <a:srgbClr val="000000"/>
                          </a:solidFill>
                          <a:effectLst/>
                          <a:latin typeface="+mj-lt"/>
                          <a:ea typeface="Times New Roman"/>
                        </a:rPr>
                        <a:t>Tax on Disposal </a:t>
                      </a:r>
                      <a:r>
                        <a:rPr lang="en-US" sz="1600" b="1">
                          <a:solidFill>
                            <a:srgbClr val="000000"/>
                          </a:solidFill>
                          <a:effectLst/>
                          <a:latin typeface="+mj-lt"/>
                          <a:ea typeface="Times New Roman"/>
                        </a:rPr>
                        <a:t>(W 1)</a:t>
                      </a:r>
                      <a:endParaRPr lang="en-US" sz="1600">
                        <a:effectLst/>
                        <a:latin typeface="+mj-lt"/>
                        <a:ea typeface="Times New Roman"/>
                      </a:endParaRPr>
                    </a:p>
                  </a:txBody>
                  <a:tcPr marL="68580" marR="68580" marT="0" marB="0" anchor="ctr"/>
                </a:tc>
                <a:tc>
                  <a:txBody>
                    <a:bodyPr/>
                    <a:lstStyle/>
                    <a:p>
                      <a:endParaRPr lang="en-US" sz="1600" dirty="0">
                        <a:effectLst/>
                        <a:latin typeface="+mj-lt"/>
                      </a:endParaRPr>
                    </a:p>
                  </a:txBody>
                  <a:tcPr marL="68580" marR="68580" marT="0" marB="0" anchor="ctr"/>
                </a:tc>
                <a:tc>
                  <a:txBody>
                    <a:bodyPr/>
                    <a:lstStyle/>
                    <a:p>
                      <a:endParaRPr lang="en-US" sz="1600">
                        <a:effectLst/>
                        <a:latin typeface="+mj-lt"/>
                      </a:endParaRPr>
                    </a:p>
                  </a:txBody>
                  <a:tcPr marL="68580" marR="68580" marT="0" marB="0" anchor="ctr"/>
                </a:tc>
                <a:tc>
                  <a:txBody>
                    <a:bodyPr/>
                    <a:lstStyle/>
                    <a:p>
                      <a:endParaRPr lang="en-US" sz="1600">
                        <a:effectLst/>
                        <a:latin typeface="+mj-lt"/>
                      </a:endParaRPr>
                    </a:p>
                  </a:txBody>
                  <a:tcPr marL="68580" marR="68580" marT="0" marB="0" anchor="ctr"/>
                </a:tc>
                <a:tc>
                  <a:txBody>
                    <a:bodyPr/>
                    <a:lstStyle/>
                    <a:p>
                      <a:pPr marL="0" marR="0" algn="r">
                        <a:spcBef>
                          <a:spcPts val="0"/>
                        </a:spcBef>
                        <a:spcAft>
                          <a:spcPts val="0"/>
                        </a:spcAft>
                      </a:pPr>
                      <a:r>
                        <a:rPr lang="en-US" sz="1600">
                          <a:solidFill>
                            <a:srgbClr val="000000"/>
                          </a:solidFill>
                          <a:effectLst/>
                          <a:latin typeface="+mj-lt"/>
                          <a:ea typeface="Times New Roman"/>
                        </a:rPr>
                        <a:t> (192)</a:t>
                      </a:r>
                      <a:endParaRPr lang="en-US" sz="1600">
                        <a:effectLst/>
                        <a:latin typeface="+mj-lt"/>
                        <a:ea typeface="Times New Roman"/>
                      </a:endParaRPr>
                    </a:p>
                  </a:txBody>
                  <a:tcPr marL="68580" marR="68580" marT="0" marB="0" anchor="ctr"/>
                </a:tc>
              </a:tr>
              <a:tr h="532800">
                <a:tc>
                  <a:txBody>
                    <a:bodyPr/>
                    <a:lstStyle/>
                    <a:p>
                      <a:pPr marL="0" marR="0">
                        <a:spcBef>
                          <a:spcPts val="0"/>
                        </a:spcBef>
                        <a:spcAft>
                          <a:spcPts val="0"/>
                        </a:spcAft>
                      </a:pPr>
                      <a:r>
                        <a:rPr lang="en-US" sz="1600" b="1" i="1">
                          <a:solidFill>
                            <a:srgbClr val="000000"/>
                          </a:solidFill>
                          <a:effectLst/>
                          <a:latin typeface="+mj-lt"/>
                          <a:ea typeface="Times New Roman"/>
                        </a:rPr>
                        <a:t>NET CASH FLOWS</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b="1" i="1">
                          <a:solidFill>
                            <a:srgbClr val="000000"/>
                          </a:solidFill>
                          <a:effectLst/>
                          <a:latin typeface="+mj-lt"/>
                          <a:ea typeface="Times New Roman"/>
                        </a:rPr>
                        <a:t>(46,000)</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b="1" i="1">
                          <a:solidFill>
                            <a:srgbClr val="000000"/>
                          </a:solidFill>
                          <a:effectLst/>
                          <a:latin typeface="+mj-lt"/>
                          <a:ea typeface="Times New Roman"/>
                        </a:rPr>
                        <a:t> 11,300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b="1" i="1">
                          <a:solidFill>
                            <a:srgbClr val="000000"/>
                          </a:solidFill>
                          <a:effectLst/>
                          <a:latin typeface="+mj-lt"/>
                          <a:ea typeface="Times New Roman"/>
                        </a:rPr>
                        <a:t> 14,330 </a:t>
                      </a:r>
                      <a:endParaRPr lang="en-US" sz="1600">
                        <a:effectLst/>
                        <a:latin typeface="+mj-lt"/>
                        <a:ea typeface="Times New Roman"/>
                      </a:endParaRPr>
                    </a:p>
                  </a:txBody>
                  <a:tcPr marL="68580" marR="68580" marT="0" marB="0" anchor="ctr"/>
                </a:tc>
                <a:tc>
                  <a:txBody>
                    <a:bodyPr/>
                    <a:lstStyle/>
                    <a:p>
                      <a:pPr marL="0" marR="0" algn="r">
                        <a:spcBef>
                          <a:spcPts val="0"/>
                        </a:spcBef>
                        <a:spcAft>
                          <a:spcPts val="0"/>
                        </a:spcAft>
                      </a:pPr>
                      <a:r>
                        <a:rPr lang="en-US" sz="1600" b="1" i="1">
                          <a:solidFill>
                            <a:srgbClr val="000000"/>
                          </a:solidFill>
                          <a:effectLst/>
                          <a:latin typeface="+mj-lt"/>
                          <a:ea typeface="Times New Roman"/>
                        </a:rPr>
                        <a:t>48,132 </a:t>
                      </a:r>
                      <a:endParaRPr lang="en-US" sz="1600">
                        <a:effectLst/>
                        <a:latin typeface="+mj-lt"/>
                        <a:ea typeface="Times New Roman"/>
                      </a:endParaRPr>
                    </a:p>
                  </a:txBody>
                  <a:tcPr marL="68580" marR="68580" marT="0" marB="0" anchor="ctr"/>
                </a:tc>
              </a:tr>
              <a:tr h="532800">
                <a:tc gridSpan="5">
                  <a:txBody>
                    <a:bodyPr/>
                    <a:lstStyle/>
                    <a:p>
                      <a:pPr marL="0" marR="0">
                        <a:spcBef>
                          <a:spcPts val="0"/>
                        </a:spcBef>
                        <a:spcAft>
                          <a:spcPts val="0"/>
                        </a:spcAft>
                      </a:pPr>
                      <a:r>
                        <a:rPr lang="en-US" sz="1600" b="1" i="1" dirty="0">
                          <a:solidFill>
                            <a:srgbClr val="000000"/>
                          </a:solidFill>
                          <a:effectLst/>
                          <a:latin typeface="+mj-lt"/>
                          <a:ea typeface="Times New Roman"/>
                        </a:rPr>
                        <a:t>Note: Accounting Profit would be computed separately as W2</a:t>
                      </a:r>
                      <a:endParaRPr lang="en-US" sz="1600" dirty="0">
                        <a:effectLst/>
                        <a:latin typeface="+mj-lt"/>
                        <a:ea typeface="Times New Roman"/>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sz="1600" dirty="0">
                        <a:effectLst/>
                        <a:latin typeface="+mj-lt"/>
                      </a:endParaRPr>
                    </a:p>
                  </a:txBody>
                  <a:tcPr marL="68580" marR="68580" marT="0" marB="0" anchor="ctr"/>
                </a:tc>
                <a:tc hMerge="1">
                  <a:txBody>
                    <a:bodyPr/>
                    <a:lstStyle/>
                    <a:p>
                      <a:endParaRPr lang="en-US" sz="1600" dirty="0">
                        <a:effectLst/>
                        <a:latin typeface="+mj-lt"/>
                      </a:endParaRPr>
                    </a:p>
                  </a:txBody>
                  <a:tcPr marL="68580" marR="68580" marT="0" marB="0" anchor="ctr"/>
                </a:tc>
              </a:tr>
            </a:tbl>
          </a:graphicData>
        </a:graphic>
      </p:graphicFrame>
    </p:spTree>
    <p:extLst>
      <p:ext uri="{BB962C8B-B14F-4D97-AF65-F5344CB8AC3E}">
        <p14:creationId xmlns:p14="http://schemas.microsoft.com/office/powerpoint/2010/main" val="216334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533400"/>
          </a:xfrm>
        </p:spPr>
        <p:txBody>
          <a:bodyPr/>
          <a:lstStyle/>
          <a:p>
            <a:r>
              <a:rPr lang="en-US" sz="2000" b="1" u="sng" dirty="0"/>
              <a:t>INTRODUCTION TO FINANCIAL </a:t>
            </a:r>
            <a:r>
              <a:rPr lang="en-US" sz="2000" b="1" u="sng" dirty="0" smtClean="0"/>
              <a:t>INSTRUMENTS</a:t>
            </a:r>
            <a:endParaRPr lang="en-US" sz="2000" dirty="0"/>
          </a:p>
        </p:txBody>
      </p:sp>
      <p:sp>
        <p:nvSpPr>
          <p:cNvPr id="3" name="Content Placeholder 2"/>
          <p:cNvSpPr>
            <a:spLocks noGrp="1"/>
          </p:cNvSpPr>
          <p:nvPr>
            <p:ph idx="1"/>
          </p:nvPr>
        </p:nvSpPr>
        <p:spPr>
          <a:xfrm>
            <a:off x="533400" y="762000"/>
            <a:ext cx="8229600" cy="990600"/>
          </a:xfrm>
        </p:spPr>
        <p:txBody>
          <a:bodyPr/>
          <a:lstStyle/>
          <a:p>
            <a:pPr marL="0" indent="0" algn="just">
              <a:buNone/>
            </a:pPr>
            <a:r>
              <a:rPr lang="en-US" sz="1800" i="1" dirty="0"/>
              <a:t>Only Basics of the topic to be touched. Level 1 testing by ICAP. Major challenge is developing understanding of the issues involved (most of them not in practice in Pakistan). Minimum Material covered in the Handbook.</a:t>
            </a:r>
            <a:endParaRPr lang="en-US" sz="1800" dirty="0"/>
          </a:p>
          <a:p>
            <a:pPr algn="just"/>
            <a:endParaRPr lang="en-US" sz="2800" dirty="0"/>
          </a:p>
        </p:txBody>
      </p:sp>
      <p:sp>
        <p:nvSpPr>
          <p:cNvPr id="4" name="Title 1"/>
          <p:cNvSpPr txBox="1">
            <a:spLocks/>
          </p:cNvSpPr>
          <p:nvPr/>
        </p:nvSpPr>
        <p:spPr bwMode="auto">
          <a:xfrm>
            <a:off x="533400" y="1865086"/>
            <a:ext cx="8001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2000" b="1" dirty="0">
                <a:solidFill>
                  <a:prstClr val="black"/>
                </a:solidFill>
              </a:rPr>
              <a:t>CLASS WORK</a:t>
            </a:r>
            <a:endParaRPr lang="en-US" sz="2000" dirty="0">
              <a:solidFill>
                <a:prstClr val="black"/>
              </a:solidFill>
            </a:endParaRPr>
          </a:p>
        </p:txBody>
      </p:sp>
      <p:sp>
        <p:nvSpPr>
          <p:cNvPr id="5" name="Content Placeholder 2"/>
          <p:cNvSpPr txBox="1">
            <a:spLocks/>
          </p:cNvSpPr>
          <p:nvPr/>
        </p:nvSpPr>
        <p:spPr bwMode="auto">
          <a:xfrm>
            <a:off x="533400" y="2398486"/>
            <a:ext cx="8229600" cy="392611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lgn="just">
              <a:buClr>
                <a:prstClr val="black"/>
              </a:buClr>
              <a:buFontTx/>
              <a:buNone/>
            </a:pPr>
            <a:r>
              <a:rPr lang="en-US" sz="1800" dirty="0">
                <a:solidFill>
                  <a:prstClr val="black"/>
                </a:solidFill>
              </a:rPr>
              <a:t>Unity Limited (UL) has obtained a loan of </a:t>
            </a:r>
            <a:r>
              <a:rPr lang="en-US" sz="1800" dirty="0" err="1">
                <a:solidFill>
                  <a:prstClr val="black"/>
                </a:solidFill>
              </a:rPr>
              <a:t>Rs</a:t>
            </a:r>
            <a:r>
              <a:rPr lang="en-US" sz="1800" dirty="0">
                <a:solidFill>
                  <a:prstClr val="black"/>
                </a:solidFill>
              </a:rPr>
              <a:t>. 250 million from Eastern Investment Limited (EIL) for 5 years. The loan carries a floating (variable) rate of interest which is paid annually. The existing rate is 10%. </a:t>
            </a:r>
          </a:p>
          <a:p>
            <a:pPr marL="0" indent="0" algn="just">
              <a:buClr>
                <a:prstClr val="black"/>
              </a:buClr>
              <a:buFontTx/>
              <a:buNone/>
            </a:pPr>
            <a:r>
              <a:rPr lang="en-US" sz="1800" dirty="0" smtClean="0">
                <a:solidFill>
                  <a:prstClr val="black"/>
                </a:solidFill>
              </a:rPr>
              <a:t>To </a:t>
            </a:r>
            <a:r>
              <a:rPr lang="en-US" sz="1800" dirty="0">
                <a:solidFill>
                  <a:prstClr val="black"/>
                </a:solidFill>
              </a:rPr>
              <a:t>avoid losses on account of any extra-ordinary increase in interest rate, UL bought an interest rate cap at 12% from </a:t>
            </a:r>
            <a:r>
              <a:rPr lang="en-US" sz="1800" dirty="0" err="1">
                <a:solidFill>
                  <a:prstClr val="black"/>
                </a:solidFill>
              </a:rPr>
              <a:t>Sawera</a:t>
            </a:r>
            <a:r>
              <a:rPr lang="en-US" sz="1800" dirty="0">
                <a:solidFill>
                  <a:prstClr val="black"/>
                </a:solidFill>
              </a:rPr>
              <a:t> Bank Limited (SBL). In addition, they also agreed to a floor at 8</a:t>
            </a:r>
            <a:r>
              <a:rPr lang="en-US" sz="1800" dirty="0" smtClean="0">
                <a:solidFill>
                  <a:prstClr val="black"/>
                </a:solidFill>
              </a:rPr>
              <a:t>%.</a:t>
            </a:r>
          </a:p>
          <a:p>
            <a:pPr marL="0" indent="0" algn="just">
              <a:buClr>
                <a:prstClr val="black"/>
              </a:buClr>
              <a:buFontTx/>
              <a:buNone/>
            </a:pPr>
            <a:endParaRPr lang="en-US" sz="1800" dirty="0">
              <a:solidFill>
                <a:prstClr val="black"/>
              </a:solidFill>
            </a:endParaRPr>
          </a:p>
          <a:p>
            <a:pPr marL="0" indent="0" algn="just">
              <a:buClr>
                <a:prstClr val="black"/>
              </a:buClr>
              <a:buFontTx/>
              <a:buNone/>
            </a:pPr>
            <a:r>
              <a:rPr lang="en-US" sz="1800" b="1" dirty="0">
                <a:solidFill>
                  <a:prstClr val="black"/>
                </a:solidFill>
              </a:rPr>
              <a:t>Required: </a:t>
            </a:r>
            <a:endParaRPr lang="en-US" sz="1800" dirty="0">
              <a:solidFill>
                <a:prstClr val="black"/>
              </a:solidFill>
            </a:endParaRPr>
          </a:p>
          <a:p>
            <a:pPr marL="0" indent="0" algn="just">
              <a:buClr>
                <a:prstClr val="black"/>
              </a:buClr>
              <a:buFontTx/>
              <a:buNone/>
            </a:pPr>
            <a:r>
              <a:rPr lang="en-US" sz="1800" dirty="0">
                <a:solidFill>
                  <a:prstClr val="black"/>
                </a:solidFill>
              </a:rPr>
              <a:t>Compute the interest which UL would pay to EIL and the amounts which UL and SBL would pay to settle their obligations towards each other, if the interest rate on the due date is:</a:t>
            </a:r>
          </a:p>
          <a:p>
            <a:pPr marL="0" indent="0" algn="just">
              <a:buClr>
                <a:prstClr val="black"/>
              </a:buClr>
              <a:buFontTx/>
              <a:buNone/>
            </a:pPr>
            <a:r>
              <a:rPr lang="en-US" sz="1800" b="1" dirty="0">
                <a:solidFill>
                  <a:prstClr val="black"/>
                </a:solidFill>
              </a:rPr>
              <a:t>(a) </a:t>
            </a:r>
            <a:r>
              <a:rPr lang="en-US" sz="1800" dirty="0">
                <a:solidFill>
                  <a:prstClr val="black"/>
                </a:solidFill>
              </a:rPr>
              <a:t>	13% per annum		</a:t>
            </a:r>
            <a:r>
              <a:rPr lang="en-US" sz="1800" dirty="0" smtClean="0">
                <a:solidFill>
                  <a:prstClr val="black"/>
                </a:solidFill>
              </a:rPr>
              <a:t>				</a:t>
            </a:r>
            <a:r>
              <a:rPr lang="en-US" sz="1800" b="1" dirty="0" smtClean="0">
                <a:solidFill>
                  <a:prstClr val="black"/>
                </a:solidFill>
              </a:rPr>
              <a:t>(</a:t>
            </a:r>
            <a:r>
              <a:rPr lang="en-US" sz="1800" b="1" dirty="0">
                <a:solidFill>
                  <a:prstClr val="black"/>
                </a:solidFill>
              </a:rPr>
              <a:t>02)</a:t>
            </a:r>
            <a:endParaRPr lang="en-US" sz="1800" dirty="0">
              <a:solidFill>
                <a:prstClr val="black"/>
              </a:solidFill>
            </a:endParaRPr>
          </a:p>
          <a:p>
            <a:pPr marL="0" indent="0" algn="just">
              <a:buClr>
                <a:prstClr val="black"/>
              </a:buClr>
              <a:buFontTx/>
              <a:buNone/>
            </a:pPr>
            <a:r>
              <a:rPr lang="en-US" sz="1800" b="1" dirty="0">
                <a:solidFill>
                  <a:prstClr val="black"/>
                </a:solidFill>
              </a:rPr>
              <a:t>(b) </a:t>
            </a:r>
            <a:r>
              <a:rPr lang="en-US" sz="1800" dirty="0">
                <a:solidFill>
                  <a:prstClr val="black"/>
                </a:solidFill>
              </a:rPr>
              <a:t>	6% per annum	</a:t>
            </a:r>
            <a:r>
              <a:rPr lang="en-US" sz="1800" dirty="0" smtClean="0">
                <a:solidFill>
                  <a:prstClr val="black"/>
                </a:solidFill>
              </a:rPr>
              <a:t>					</a:t>
            </a:r>
            <a:r>
              <a:rPr lang="en-US" sz="1800" b="1" dirty="0" smtClean="0">
                <a:solidFill>
                  <a:prstClr val="black"/>
                </a:solidFill>
              </a:rPr>
              <a:t>(</a:t>
            </a:r>
            <a:r>
              <a:rPr lang="en-US" sz="1800" b="1" dirty="0">
                <a:solidFill>
                  <a:prstClr val="black"/>
                </a:solidFill>
              </a:rPr>
              <a:t>02)</a:t>
            </a:r>
            <a:endParaRPr lang="en-US" sz="1800" dirty="0">
              <a:solidFill>
                <a:prstClr val="black"/>
              </a:solidFill>
            </a:endParaRPr>
          </a:p>
          <a:p>
            <a:pPr algn="just">
              <a:buClr>
                <a:prstClr val="black"/>
              </a:buClr>
            </a:pPr>
            <a:endParaRPr lang="en-US" sz="2800" dirty="0">
              <a:solidFill>
                <a:prstClr val="black"/>
              </a:solidFill>
            </a:endParaRPr>
          </a:p>
        </p:txBody>
      </p:sp>
    </p:spTree>
    <p:extLst>
      <p:ext uri="{BB962C8B-B14F-4D97-AF65-F5344CB8AC3E}">
        <p14:creationId xmlns:p14="http://schemas.microsoft.com/office/powerpoint/2010/main" val="66319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anim calcmode="lin" valueType="num">
                                      <p:cBhvr>
                                        <p:cTn id="2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1000"/>
                                        <p:tgtEl>
                                          <p:spTgt spid="5">
                                            <p:txEl>
                                              <p:pRg st="1" end="1"/>
                                            </p:txEl>
                                          </p:spTgt>
                                        </p:tgtEl>
                                      </p:cBhvr>
                                    </p:animEffect>
                                    <p:anim calcmode="lin" valueType="num">
                                      <p:cBhvr>
                                        <p:cTn id="29"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1000"/>
                                        <p:tgtEl>
                                          <p:spTgt spid="5">
                                            <p:txEl>
                                              <p:pRg st="3" end="3"/>
                                            </p:txEl>
                                          </p:spTgt>
                                        </p:tgtEl>
                                      </p:cBhvr>
                                    </p:animEffect>
                                    <p:anim calcmode="lin" valueType="num">
                                      <p:cBhvr>
                                        <p:cTn id="36"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anim calcmode="lin" valueType="num">
                                      <p:cBhvr>
                                        <p:cTn id="4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fade">
                                      <p:cBhvr>
                                        <p:cTn id="49" dur="1000"/>
                                        <p:tgtEl>
                                          <p:spTgt spid="5">
                                            <p:txEl>
                                              <p:pRg st="5" end="5"/>
                                            </p:txEl>
                                          </p:spTgt>
                                        </p:tgtEl>
                                      </p:cBhvr>
                                    </p:animEffect>
                                    <p:anim calcmode="lin" valueType="num">
                                      <p:cBhvr>
                                        <p:cTn id="5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xEl>
                                              <p:pRg st="6" end="6"/>
                                            </p:txEl>
                                          </p:spTgt>
                                        </p:tgtEl>
                                        <p:attrNameLst>
                                          <p:attrName>style.visibility</p:attrName>
                                        </p:attrNameLst>
                                      </p:cBhvr>
                                      <p:to>
                                        <p:strVal val="visible"/>
                                      </p:to>
                                    </p:set>
                                    <p:animEffect transition="in" filter="fade">
                                      <p:cBhvr>
                                        <p:cTn id="56" dur="1000"/>
                                        <p:tgtEl>
                                          <p:spTgt spid="5">
                                            <p:txEl>
                                              <p:pRg st="6" end="6"/>
                                            </p:txEl>
                                          </p:spTgt>
                                        </p:tgtEl>
                                      </p:cBhvr>
                                    </p:animEffect>
                                    <p:anim calcmode="lin" valueType="num">
                                      <p:cBhvr>
                                        <p:cTn id="57"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1371600"/>
          </a:xfrm>
        </p:spPr>
        <p:txBody>
          <a:bodyPr/>
          <a:lstStyle/>
          <a:p>
            <a:r>
              <a:rPr lang="en-US" sz="2000" b="1" dirty="0" smtClean="0"/>
              <a:t>ANSWER</a:t>
            </a:r>
            <a:br>
              <a:rPr lang="en-US" sz="2000" b="1" dirty="0" smtClean="0"/>
            </a:br>
            <a:r>
              <a:rPr lang="en-US" sz="2000" b="1" dirty="0" smtClean="0"/>
              <a:t/>
            </a:r>
            <a:br>
              <a:rPr lang="en-US" sz="2000" b="1" dirty="0" smtClean="0"/>
            </a:br>
            <a:r>
              <a:rPr lang="en-US" sz="2000" b="1" dirty="0" smtClean="0"/>
              <a:t>UNITY LIMITED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95659569"/>
              </p:ext>
            </p:extLst>
          </p:nvPr>
        </p:nvGraphicFramePr>
        <p:xfrm>
          <a:off x="381000" y="1752599"/>
          <a:ext cx="8153400" cy="3962400"/>
        </p:xfrm>
        <a:graphic>
          <a:graphicData uri="http://schemas.openxmlformats.org/drawingml/2006/table">
            <a:tbl>
              <a:tblPr firstRow="1" bandRow="1">
                <a:tableStyleId>{5C22544A-7EE6-4342-B048-85BDC9FD1C3A}</a:tableStyleId>
              </a:tblPr>
              <a:tblGrid>
                <a:gridCol w="6538104"/>
                <a:gridCol w="1615296"/>
              </a:tblGrid>
              <a:tr h="660400">
                <a:tc>
                  <a:txBody>
                    <a:bodyPr/>
                    <a:lstStyle/>
                    <a:p>
                      <a:pPr marL="0" marR="0">
                        <a:lnSpc>
                          <a:spcPts val="1000"/>
                        </a:lnSpc>
                        <a:spcBef>
                          <a:spcPts val="600"/>
                        </a:spcBef>
                        <a:spcAft>
                          <a:spcPts val="0"/>
                        </a:spcAft>
                      </a:pPr>
                      <a:r>
                        <a:rPr lang="en-US" sz="1800" b="1" dirty="0">
                          <a:effectLst/>
                          <a:latin typeface="Times New Roman"/>
                          <a:ea typeface="Times New Roman"/>
                        </a:rPr>
                        <a:t>Amounts payable by UL to EIL:</a:t>
                      </a:r>
                      <a:endParaRPr lang="en-US" sz="1800" dirty="0">
                        <a:effectLst/>
                        <a:latin typeface="Times New Roman"/>
                        <a:ea typeface="Times New Roman"/>
                      </a:endParaRPr>
                    </a:p>
                  </a:txBody>
                  <a:tcPr marL="68580" marR="68580" marT="0" marB="0" anchor="ctr"/>
                </a:tc>
                <a:tc>
                  <a:txBody>
                    <a:bodyPr/>
                    <a:lstStyle/>
                    <a:p>
                      <a:pPr marL="0" marR="0">
                        <a:lnSpc>
                          <a:spcPts val="1000"/>
                        </a:lnSpc>
                        <a:spcBef>
                          <a:spcPts val="600"/>
                        </a:spcBef>
                        <a:spcAft>
                          <a:spcPts val="0"/>
                        </a:spcAft>
                      </a:pPr>
                      <a:r>
                        <a:rPr lang="en-US" sz="1800" b="1" dirty="0">
                          <a:effectLst/>
                          <a:latin typeface="Times New Roman"/>
                          <a:ea typeface="Times New Roman"/>
                        </a:rPr>
                        <a:t>Rs. in million</a:t>
                      </a:r>
                      <a:endParaRPr lang="en-US" sz="1800" dirty="0">
                        <a:effectLst/>
                        <a:latin typeface="Times New Roman"/>
                        <a:ea typeface="Times New Roman"/>
                      </a:endParaRPr>
                    </a:p>
                  </a:txBody>
                  <a:tcPr marL="68580" marR="68580" marT="0" marB="0" anchor="ctr"/>
                </a:tc>
              </a:tr>
              <a:tr h="660400">
                <a:tc>
                  <a:txBody>
                    <a:bodyPr/>
                    <a:lstStyle/>
                    <a:p>
                      <a:pPr marL="0" marR="0">
                        <a:lnSpc>
                          <a:spcPts val="1000"/>
                        </a:lnSpc>
                        <a:spcBef>
                          <a:spcPts val="600"/>
                        </a:spcBef>
                        <a:spcAft>
                          <a:spcPts val="0"/>
                        </a:spcAft>
                        <a:tabLst>
                          <a:tab pos="4629150" algn="r"/>
                        </a:tabLst>
                      </a:pPr>
                      <a:r>
                        <a:rPr lang="en-US" sz="1800" dirty="0">
                          <a:effectLst/>
                          <a:latin typeface="Times New Roman"/>
                          <a:ea typeface="Times New Roman"/>
                        </a:rPr>
                        <a:t>Interest rate is 13%	 250×13% </a:t>
                      </a:r>
                    </a:p>
                  </a:txBody>
                  <a:tcPr marL="68580" marR="68580" marT="0" marB="0" anchor="ctr"/>
                </a:tc>
                <a:tc>
                  <a:txBody>
                    <a:bodyPr/>
                    <a:lstStyle/>
                    <a:p>
                      <a:pPr marL="0" marR="102870" algn="r">
                        <a:lnSpc>
                          <a:spcPts val="1000"/>
                        </a:lnSpc>
                        <a:spcBef>
                          <a:spcPts val="600"/>
                        </a:spcBef>
                        <a:spcAft>
                          <a:spcPts val="0"/>
                        </a:spcAft>
                      </a:pPr>
                      <a:r>
                        <a:rPr lang="en-US" sz="1800">
                          <a:effectLst/>
                          <a:latin typeface="Times New Roman"/>
                          <a:ea typeface="Times New Roman"/>
                        </a:rPr>
                        <a:t>32.50</a:t>
                      </a:r>
                    </a:p>
                  </a:txBody>
                  <a:tcPr marL="68580" marR="68580" marT="0" marB="0" anchor="ctr"/>
                </a:tc>
              </a:tr>
              <a:tr h="660400">
                <a:tc>
                  <a:txBody>
                    <a:bodyPr/>
                    <a:lstStyle/>
                    <a:p>
                      <a:pPr marL="0" marR="0">
                        <a:lnSpc>
                          <a:spcPts val="1000"/>
                        </a:lnSpc>
                        <a:spcBef>
                          <a:spcPts val="600"/>
                        </a:spcBef>
                        <a:spcAft>
                          <a:spcPts val="0"/>
                        </a:spcAft>
                        <a:tabLst>
                          <a:tab pos="4629150" algn="r"/>
                        </a:tabLst>
                      </a:pPr>
                      <a:r>
                        <a:rPr lang="en-US" sz="1800" dirty="0">
                          <a:effectLst/>
                          <a:latin typeface="Times New Roman"/>
                          <a:ea typeface="Times New Roman"/>
                        </a:rPr>
                        <a:t>Interest rate is 6%	250×6% </a:t>
                      </a:r>
                    </a:p>
                  </a:txBody>
                  <a:tcPr marL="68580" marR="68580" marT="0" marB="0" anchor="ctr"/>
                </a:tc>
                <a:tc>
                  <a:txBody>
                    <a:bodyPr/>
                    <a:lstStyle/>
                    <a:p>
                      <a:pPr marL="0" marR="102870" algn="r">
                        <a:lnSpc>
                          <a:spcPts val="1000"/>
                        </a:lnSpc>
                        <a:spcBef>
                          <a:spcPts val="600"/>
                        </a:spcBef>
                        <a:spcAft>
                          <a:spcPts val="0"/>
                        </a:spcAft>
                      </a:pPr>
                      <a:r>
                        <a:rPr lang="en-US" sz="1800">
                          <a:effectLst/>
                          <a:latin typeface="Times New Roman"/>
                          <a:ea typeface="Times New Roman"/>
                        </a:rPr>
                        <a:t>15.00</a:t>
                      </a:r>
                    </a:p>
                  </a:txBody>
                  <a:tcPr marL="68580" marR="68580" marT="0" marB="0" anchor="ctr"/>
                </a:tc>
              </a:tr>
              <a:tr h="660400">
                <a:tc>
                  <a:txBody>
                    <a:bodyPr/>
                    <a:lstStyle/>
                    <a:p>
                      <a:pPr marL="0" marR="0">
                        <a:lnSpc>
                          <a:spcPts val="1000"/>
                        </a:lnSpc>
                        <a:spcBef>
                          <a:spcPts val="600"/>
                        </a:spcBef>
                        <a:spcAft>
                          <a:spcPts val="0"/>
                        </a:spcAft>
                      </a:pPr>
                      <a:r>
                        <a:rPr lang="en-US" sz="1800" b="1" dirty="0">
                          <a:effectLst/>
                          <a:latin typeface="Times New Roman"/>
                          <a:ea typeface="Times New Roman"/>
                        </a:rPr>
                        <a:t>Settlement between UL and SBL:</a:t>
                      </a:r>
                      <a:endParaRPr lang="en-US" sz="1800" dirty="0">
                        <a:effectLst/>
                        <a:latin typeface="Times New Roman"/>
                        <a:ea typeface="Times New Roman"/>
                      </a:endParaRPr>
                    </a:p>
                  </a:txBody>
                  <a:tcPr marL="68580" marR="68580" marT="0" marB="0" anchor="ctr"/>
                </a:tc>
                <a:tc>
                  <a:txBody>
                    <a:bodyPr/>
                    <a:lstStyle/>
                    <a:p>
                      <a:pPr marL="0" marR="102870" algn="r">
                        <a:lnSpc>
                          <a:spcPts val="1000"/>
                        </a:lnSpc>
                        <a:spcBef>
                          <a:spcPts val="600"/>
                        </a:spcBef>
                        <a:spcAft>
                          <a:spcPts val="0"/>
                        </a:spcAft>
                      </a:pPr>
                      <a:r>
                        <a:rPr lang="en-US" sz="1800" b="1">
                          <a:effectLst/>
                          <a:latin typeface="Times New Roman"/>
                          <a:ea typeface="Times New Roman"/>
                        </a:rPr>
                        <a:t> </a:t>
                      </a:r>
                      <a:endParaRPr lang="en-US" sz="1800">
                        <a:effectLst/>
                        <a:latin typeface="Times New Roman"/>
                        <a:ea typeface="Times New Roman"/>
                      </a:endParaRPr>
                    </a:p>
                  </a:txBody>
                  <a:tcPr marL="68580" marR="68580" marT="0" marB="0" anchor="ctr"/>
                </a:tc>
              </a:tr>
              <a:tr h="660400">
                <a:tc>
                  <a:txBody>
                    <a:bodyPr/>
                    <a:lstStyle/>
                    <a:p>
                      <a:pPr marL="0" marR="0">
                        <a:lnSpc>
                          <a:spcPts val="1000"/>
                        </a:lnSpc>
                        <a:spcBef>
                          <a:spcPts val="600"/>
                        </a:spcBef>
                        <a:spcAft>
                          <a:spcPts val="0"/>
                        </a:spcAft>
                        <a:tabLst>
                          <a:tab pos="4686300" algn="r"/>
                        </a:tabLst>
                      </a:pPr>
                      <a:r>
                        <a:rPr lang="en-US" sz="1800" dirty="0">
                          <a:effectLst/>
                          <a:latin typeface="Times New Roman"/>
                          <a:ea typeface="Times New Roman"/>
                        </a:rPr>
                        <a:t>Interest rate is 13% Payable by SBL to UL 	(13%-12%)×250 </a:t>
                      </a:r>
                    </a:p>
                  </a:txBody>
                  <a:tcPr marL="68580" marR="68580" marT="0" marB="0" anchor="ctr"/>
                </a:tc>
                <a:tc>
                  <a:txBody>
                    <a:bodyPr/>
                    <a:lstStyle/>
                    <a:p>
                      <a:pPr marL="0" marR="102870" algn="r">
                        <a:lnSpc>
                          <a:spcPts val="1000"/>
                        </a:lnSpc>
                        <a:spcBef>
                          <a:spcPts val="600"/>
                        </a:spcBef>
                        <a:spcAft>
                          <a:spcPts val="0"/>
                        </a:spcAft>
                      </a:pPr>
                      <a:r>
                        <a:rPr lang="en-US" sz="1800">
                          <a:effectLst/>
                          <a:latin typeface="Times New Roman"/>
                          <a:ea typeface="Times New Roman"/>
                        </a:rPr>
                        <a:t>2.50</a:t>
                      </a:r>
                    </a:p>
                  </a:txBody>
                  <a:tcPr marL="68580" marR="68580" marT="0" marB="0" anchor="ctr"/>
                </a:tc>
              </a:tr>
              <a:tr h="660400">
                <a:tc>
                  <a:txBody>
                    <a:bodyPr/>
                    <a:lstStyle/>
                    <a:p>
                      <a:pPr marL="0" marR="0">
                        <a:lnSpc>
                          <a:spcPts val="1000"/>
                        </a:lnSpc>
                        <a:spcBef>
                          <a:spcPts val="600"/>
                        </a:spcBef>
                        <a:spcAft>
                          <a:spcPts val="0"/>
                        </a:spcAft>
                      </a:pPr>
                      <a:r>
                        <a:rPr lang="en-US" sz="1800" dirty="0">
                          <a:effectLst/>
                          <a:latin typeface="Times New Roman"/>
                          <a:ea typeface="Times New Roman"/>
                        </a:rPr>
                        <a:t>Interest rate is 6% Payable by UL to SBL (8%-6%)×250 </a:t>
                      </a:r>
                    </a:p>
                  </a:txBody>
                  <a:tcPr marL="68580" marR="68580" marT="0" marB="0" anchor="ctr"/>
                </a:tc>
                <a:tc>
                  <a:txBody>
                    <a:bodyPr/>
                    <a:lstStyle/>
                    <a:p>
                      <a:pPr marL="0" marR="102870" algn="r">
                        <a:lnSpc>
                          <a:spcPts val="1000"/>
                        </a:lnSpc>
                        <a:spcBef>
                          <a:spcPts val="600"/>
                        </a:spcBef>
                        <a:spcAft>
                          <a:spcPts val="0"/>
                        </a:spcAft>
                      </a:pPr>
                      <a:r>
                        <a:rPr lang="en-US" sz="1800" dirty="0">
                          <a:effectLst/>
                          <a:latin typeface="Times New Roman"/>
                          <a:ea typeface="Times New Roman"/>
                        </a:rPr>
                        <a:t>5.00</a:t>
                      </a:r>
                    </a:p>
                  </a:txBody>
                  <a:tcPr marL="68580" marR="68580" marT="0" marB="0" anchor="ctr"/>
                </a:tc>
              </a:tr>
            </a:tbl>
          </a:graphicData>
        </a:graphic>
      </p:graphicFrame>
    </p:spTree>
    <p:extLst>
      <p:ext uri="{BB962C8B-B14F-4D97-AF65-F5344CB8AC3E}">
        <p14:creationId xmlns:p14="http://schemas.microsoft.com/office/powerpoint/2010/main" val="317763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457200"/>
            <a:ext cx="4383087" cy="563562"/>
          </a:xfrm>
        </p:spPr>
        <p:txBody>
          <a:bodyPr/>
          <a:lstStyle/>
          <a:p>
            <a:r>
              <a:rPr lang="en-US" sz="2000" b="1" u="sng" dirty="0"/>
              <a:t>SUSTAINABILITY REPORTING</a:t>
            </a:r>
            <a:r>
              <a:rPr lang="en-US" b="1" dirty="0"/>
              <a:t/>
            </a:r>
            <a:br>
              <a:rPr lang="en-US" b="1" dirty="0"/>
            </a:br>
            <a:endParaRPr lang="en-US" dirty="0"/>
          </a:p>
        </p:txBody>
      </p:sp>
      <p:sp>
        <p:nvSpPr>
          <p:cNvPr id="3" name="Content Placeholder 2"/>
          <p:cNvSpPr>
            <a:spLocks noGrp="1"/>
          </p:cNvSpPr>
          <p:nvPr>
            <p:ph idx="1"/>
          </p:nvPr>
        </p:nvSpPr>
        <p:spPr>
          <a:xfrm>
            <a:off x="304800" y="685800"/>
            <a:ext cx="8610600" cy="5638800"/>
          </a:xfrm>
        </p:spPr>
        <p:txBody>
          <a:bodyPr/>
          <a:lstStyle/>
          <a:p>
            <a:pPr marL="0" indent="0" algn="just">
              <a:buNone/>
            </a:pPr>
            <a:r>
              <a:rPr lang="en-US" sz="1700" i="1" dirty="0"/>
              <a:t>Only Basics of the topic to be touched. Level 1 testing by ICAP. Major challenge is developing understanding of the issues involved (most of them not in practice in Pakistan). Minimum material covered in the Handbook.</a:t>
            </a:r>
            <a:endParaRPr lang="en-US" sz="1700" dirty="0"/>
          </a:p>
          <a:p>
            <a:pPr marL="0" indent="0" algn="just" hangingPunct="0">
              <a:buNone/>
            </a:pPr>
            <a:r>
              <a:rPr lang="en-US" sz="1700" dirty="0"/>
              <a:t>According to the Global Reporting Initiative (GRI), sustainability report is published by a company or organisation about the economic, environmental and social impacts caused by its everyday activities. The report also presents the organisation's values and governance model. It demonstrates the link between its strategy and its commitment to a sustainable global economy</a:t>
            </a:r>
            <a:r>
              <a:rPr lang="en-US" sz="1700" dirty="0" smtClean="0"/>
              <a:t>.</a:t>
            </a:r>
          </a:p>
          <a:p>
            <a:pPr marL="0" indent="0" algn="just" hangingPunct="0">
              <a:buNone/>
            </a:pPr>
            <a:endParaRPr lang="en-US" sz="1700" dirty="0"/>
          </a:p>
          <a:p>
            <a:pPr marL="0" indent="0" algn="just">
              <a:buNone/>
            </a:pPr>
            <a:r>
              <a:rPr lang="en-US" sz="1700" b="1" dirty="0"/>
              <a:t>Internal benefits of sustainability reporting can include:</a:t>
            </a:r>
            <a:endParaRPr lang="en-US" sz="1700" dirty="0"/>
          </a:p>
          <a:p>
            <a:pPr marL="400050" lvl="0" indent="-400050" algn="just" hangingPunct="0">
              <a:buFont typeface="+mj-lt"/>
              <a:buAutoNum type="romanLcPeriod"/>
            </a:pPr>
            <a:r>
              <a:rPr lang="en-US" sz="1700" dirty="0"/>
              <a:t>It increases understanding of risk and opportunities. </a:t>
            </a:r>
          </a:p>
          <a:p>
            <a:pPr marL="400050" lvl="0" indent="-400050" algn="just" hangingPunct="0">
              <a:buFont typeface="+mj-lt"/>
              <a:buAutoNum type="romanLcPeriod"/>
            </a:pPr>
            <a:r>
              <a:rPr lang="en-US" sz="1700" dirty="0"/>
              <a:t>It emphasises the link between financial and non-financial performance. </a:t>
            </a:r>
          </a:p>
          <a:p>
            <a:pPr marL="400050" lvl="0" indent="-400050" algn="just" hangingPunct="0">
              <a:buFont typeface="+mj-lt"/>
              <a:buAutoNum type="romanLcPeriod"/>
            </a:pPr>
            <a:r>
              <a:rPr lang="en-US" sz="1700" dirty="0"/>
              <a:t>It provides supports in the development of long term management strategy and policy, and business plans. </a:t>
            </a:r>
          </a:p>
          <a:p>
            <a:pPr marL="400050" lvl="0" indent="-400050" algn="just" hangingPunct="0">
              <a:buFont typeface="+mj-lt"/>
              <a:buAutoNum type="romanLcPeriod"/>
            </a:pPr>
            <a:r>
              <a:rPr lang="en-US" sz="1700" dirty="0"/>
              <a:t>It helps in streamlining processes, reducing costs and improving efficiency. </a:t>
            </a:r>
          </a:p>
          <a:p>
            <a:pPr marL="400050" lvl="0" indent="-400050" algn="just" hangingPunct="0">
              <a:buFont typeface="+mj-lt"/>
              <a:buAutoNum type="romanLcPeriod"/>
            </a:pPr>
            <a:r>
              <a:rPr lang="en-US" sz="1700" dirty="0"/>
              <a:t>It helps in benchmarking and assessing sustainability of performance with respect to laws, norms, codes, performance standards, and voluntary initiatives. </a:t>
            </a:r>
          </a:p>
          <a:p>
            <a:pPr marL="400050" lvl="0" indent="-400050" algn="just" hangingPunct="0">
              <a:buFont typeface="+mj-lt"/>
              <a:buAutoNum type="romanLcPeriod"/>
            </a:pPr>
            <a:r>
              <a:rPr lang="en-US" sz="1700" dirty="0"/>
              <a:t>It helps in avoiding being implicated in publicized environmental, social and governance failures. </a:t>
            </a:r>
          </a:p>
          <a:p>
            <a:pPr marL="400050" lvl="0" indent="-400050" algn="just" hangingPunct="0">
              <a:buFont typeface="+mj-lt"/>
              <a:buAutoNum type="romanLcPeriod"/>
            </a:pPr>
            <a:r>
              <a:rPr lang="en-US" sz="1700" dirty="0"/>
              <a:t>It helps in comparing performance internally, and between organisations and sectors. </a:t>
            </a:r>
          </a:p>
        </p:txBody>
      </p:sp>
    </p:spTree>
    <p:extLst>
      <p:ext uri="{BB962C8B-B14F-4D97-AF65-F5344CB8AC3E}">
        <p14:creationId xmlns:p14="http://schemas.microsoft.com/office/powerpoint/2010/main" val="230150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943" y="152400"/>
            <a:ext cx="8795657" cy="381000"/>
          </a:xfrm>
        </p:spPr>
        <p:txBody>
          <a:bodyPr/>
          <a:lstStyle/>
          <a:p>
            <a:pPr algn="ctr"/>
            <a:r>
              <a:rPr lang="en-US" sz="2000" b="1" u="sng" dirty="0"/>
              <a:t>SHORT TERM DECISION </a:t>
            </a:r>
            <a:r>
              <a:rPr lang="en-US" sz="2000" b="1" u="sng" dirty="0" smtClean="0"/>
              <a:t>MAKING</a:t>
            </a:r>
            <a:endParaRPr lang="en-US" dirty="0"/>
          </a:p>
        </p:txBody>
      </p:sp>
      <p:sp>
        <p:nvSpPr>
          <p:cNvPr id="3" name="Content Placeholder 2"/>
          <p:cNvSpPr>
            <a:spLocks noGrp="1"/>
          </p:cNvSpPr>
          <p:nvPr>
            <p:ph idx="1"/>
          </p:nvPr>
        </p:nvSpPr>
        <p:spPr>
          <a:xfrm>
            <a:off x="304800" y="685800"/>
            <a:ext cx="6019799" cy="457200"/>
          </a:xfrm>
        </p:spPr>
        <p:txBody>
          <a:bodyPr/>
          <a:lstStyle/>
          <a:p>
            <a:pPr marL="0" indent="0">
              <a:buNone/>
            </a:pPr>
            <a:r>
              <a:rPr lang="en-US" sz="2000" b="1" dirty="0" smtClean="0"/>
              <a:t>EXAMPLE</a:t>
            </a:r>
            <a:endParaRPr lang="en-US" sz="2000" dirty="0"/>
          </a:p>
        </p:txBody>
      </p:sp>
      <p:sp>
        <p:nvSpPr>
          <p:cNvPr id="4" name="Content Placeholder 2"/>
          <p:cNvSpPr txBox="1">
            <a:spLocks/>
          </p:cNvSpPr>
          <p:nvPr/>
        </p:nvSpPr>
        <p:spPr bwMode="auto">
          <a:xfrm>
            <a:off x="301171" y="1143000"/>
            <a:ext cx="8382000" cy="76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600" dirty="0">
                <a:solidFill>
                  <a:prstClr val="black"/>
                </a:solidFill>
              </a:rPr>
              <a:t>Product	</a:t>
            </a:r>
            <a:r>
              <a:rPr lang="en-US" sz="1600" dirty="0" smtClean="0">
                <a:solidFill>
                  <a:prstClr val="black"/>
                </a:solidFill>
              </a:rPr>
              <a:t>	Alpha</a:t>
            </a:r>
            <a:r>
              <a:rPr lang="en-US" sz="1600" dirty="0">
                <a:solidFill>
                  <a:prstClr val="black"/>
                </a:solidFill>
              </a:rPr>
              <a:t>	</a:t>
            </a:r>
            <a:r>
              <a:rPr lang="en-US" sz="1600" dirty="0" smtClean="0">
                <a:solidFill>
                  <a:prstClr val="black"/>
                </a:solidFill>
              </a:rPr>
              <a:t>	Variable </a:t>
            </a:r>
            <a:r>
              <a:rPr lang="en-US" sz="1600" dirty="0">
                <a:solidFill>
                  <a:prstClr val="black"/>
                </a:solidFill>
              </a:rPr>
              <a:t>cost	</a:t>
            </a:r>
            <a:r>
              <a:rPr lang="en-US" sz="1600" dirty="0" smtClean="0">
                <a:solidFill>
                  <a:prstClr val="black"/>
                </a:solidFill>
              </a:rPr>
              <a:t>Rs.6 </a:t>
            </a:r>
            <a:r>
              <a:rPr lang="en-US" sz="1600" dirty="0" err="1">
                <a:solidFill>
                  <a:prstClr val="black"/>
                </a:solidFill>
              </a:rPr>
              <a:t>p.u</a:t>
            </a:r>
            <a:r>
              <a:rPr lang="en-US" sz="1600" dirty="0">
                <a:solidFill>
                  <a:prstClr val="black"/>
                </a:solidFill>
              </a:rPr>
              <a:t>.</a:t>
            </a:r>
          </a:p>
          <a:p>
            <a:pPr marL="0" indent="0">
              <a:buClr>
                <a:prstClr val="black"/>
              </a:buClr>
              <a:buFontTx/>
              <a:buNone/>
            </a:pPr>
            <a:r>
              <a:rPr lang="en-US" sz="1600" dirty="0">
                <a:solidFill>
                  <a:prstClr val="black"/>
                </a:solidFill>
              </a:rPr>
              <a:t>Selling price	</a:t>
            </a:r>
            <a:r>
              <a:rPr lang="en-US" sz="1600" dirty="0" smtClean="0">
                <a:solidFill>
                  <a:prstClr val="black"/>
                </a:solidFill>
              </a:rPr>
              <a:t>Rs.10 </a:t>
            </a:r>
            <a:r>
              <a:rPr lang="en-US" sz="1600" dirty="0" err="1">
                <a:solidFill>
                  <a:prstClr val="black"/>
                </a:solidFill>
              </a:rPr>
              <a:t>p.u</a:t>
            </a:r>
            <a:r>
              <a:rPr lang="en-US" sz="1600" dirty="0">
                <a:solidFill>
                  <a:prstClr val="black"/>
                </a:solidFill>
              </a:rPr>
              <a:t>.	Fixed cost	</a:t>
            </a:r>
            <a:r>
              <a:rPr lang="en-US" sz="1600" dirty="0" smtClean="0">
                <a:solidFill>
                  <a:prstClr val="black"/>
                </a:solidFill>
              </a:rPr>
              <a:t>Rs.10,000</a:t>
            </a:r>
            <a:endParaRPr lang="en-US" sz="1600" dirty="0">
              <a:solidFill>
                <a:prstClr val="black"/>
              </a:solidFill>
            </a:endParaRPr>
          </a:p>
          <a:p>
            <a:pPr marL="0" indent="0">
              <a:buClr>
                <a:prstClr val="black"/>
              </a:buClr>
              <a:buFontTx/>
              <a:buNone/>
            </a:pPr>
            <a:r>
              <a:rPr lang="en-US" sz="1600" dirty="0">
                <a:solidFill>
                  <a:prstClr val="black"/>
                </a:solidFill>
              </a:rPr>
              <a:t> </a:t>
            </a:r>
          </a:p>
          <a:p>
            <a:pPr>
              <a:buClr>
                <a:prstClr val="black"/>
              </a:buClr>
            </a:pPr>
            <a:endParaRPr lang="en-US" dirty="0">
              <a:solidFill>
                <a:prstClr val="black"/>
              </a:solidFill>
            </a:endParaRPr>
          </a:p>
        </p:txBody>
      </p:sp>
      <p:sp>
        <p:nvSpPr>
          <p:cNvPr id="6" name="Content Placeholder 2"/>
          <p:cNvSpPr txBox="1">
            <a:spLocks/>
          </p:cNvSpPr>
          <p:nvPr/>
        </p:nvSpPr>
        <p:spPr bwMode="auto">
          <a:xfrm>
            <a:off x="301170" y="1875972"/>
            <a:ext cx="8538029" cy="44268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600" b="1" dirty="0">
                <a:solidFill>
                  <a:prstClr val="black"/>
                </a:solidFill>
              </a:rPr>
              <a:t>NUMERIC TABLE</a:t>
            </a:r>
            <a:endParaRPr lang="en-US" sz="1600" dirty="0">
              <a:solidFill>
                <a:prstClr val="black"/>
              </a:solidFill>
            </a:endParaRPr>
          </a:p>
          <a:p>
            <a:pPr>
              <a:buClr>
                <a:prstClr val="black"/>
              </a:buClr>
            </a:pPr>
            <a:endParaRPr lang="en-US" dirty="0">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38600190"/>
              </p:ext>
            </p:extLst>
          </p:nvPr>
        </p:nvGraphicFramePr>
        <p:xfrm>
          <a:off x="234043" y="2438400"/>
          <a:ext cx="8605159" cy="3944564"/>
        </p:xfrm>
        <a:graphic>
          <a:graphicData uri="http://schemas.openxmlformats.org/drawingml/2006/table">
            <a:tbl>
              <a:tblPr firstRow="1" bandRow="1">
                <a:tableStyleId>{5C22544A-7EE6-4342-B048-85BDC9FD1C3A}</a:tableStyleId>
              </a:tblPr>
              <a:tblGrid>
                <a:gridCol w="1823357"/>
                <a:gridCol w="1066800"/>
                <a:gridCol w="838200"/>
                <a:gridCol w="1066800"/>
                <a:gridCol w="914400"/>
                <a:gridCol w="990600"/>
                <a:gridCol w="999390"/>
                <a:gridCol w="905612"/>
              </a:tblGrid>
              <a:tr h="762000">
                <a:tc>
                  <a:txBody>
                    <a:bodyPr/>
                    <a:lstStyle/>
                    <a:p>
                      <a:pPr marL="0" marR="0">
                        <a:spcBef>
                          <a:spcPts val="300"/>
                        </a:spcBef>
                        <a:spcAft>
                          <a:spcPts val="0"/>
                        </a:spcAft>
                      </a:pPr>
                      <a:r>
                        <a:rPr lang="en-US" sz="1400" b="1" dirty="0">
                          <a:solidFill>
                            <a:schemeClr val="bg1"/>
                          </a:solidFill>
                          <a:effectLst/>
                          <a:latin typeface="Times New Roman"/>
                          <a:ea typeface="Calibri"/>
                          <a:cs typeface="Arial"/>
                        </a:rPr>
                        <a:t>Operating Level</a:t>
                      </a:r>
                      <a:endParaRPr lang="en-US" sz="1400" dirty="0">
                        <a:solidFill>
                          <a:schemeClr val="bg1"/>
                        </a:solidFill>
                        <a:effectLst/>
                        <a:latin typeface="Times New Roman"/>
                        <a:ea typeface="Times New Roman"/>
                        <a:cs typeface="Arial"/>
                      </a:endParaRPr>
                    </a:p>
                    <a:p>
                      <a:pPr marL="0" marR="0">
                        <a:spcBef>
                          <a:spcPts val="300"/>
                        </a:spcBef>
                        <a:spcAft>
                          <a:spcPts val="0"/>
                        </a:spcAft>
                      </a:pPr>
                      <a:r>
                        <a:rPr lang="en-US" sz="1400" b="1" dirty="0">
                          <a:solidFill>
                            <a:schemeClr val="bg1"/>
                          </a:solidFill>
                          <a:effectLst/>
                          <a:latin typeface="Times New Roman"/>
                          <a:ea typeface="Calibri"/>
                          <a:cs typeface="Arial"/>
                        </a:rPr>
                        <a:t>(Units)</a:t>
                      </a:r>
                      <a:endParaRPr lang="en-US" sz="1400" dirty="0">
                        <a:solidFill>
                          <a:schemeClr val="bg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dirty="0">
                          <a:solidFill>
                            <a:schemeClr val="bg1"/>
                          </a:solidFill>
                          <a:effectLst/>
                          <a:latin typeface="Times New Roman"/>
                          <a:ea typeface="Calibri"/>
                          <a:cs typeface="Arial"/>
                        </a:rPr>
                        <a:t>0</a:t>
                      </a:r>
                      <a:endParaRPr lang="en-US" sz="1400" dirty="0">
                        <a:solidFill>
                          <a:schemeClr val="bg1"/>
                        </a:solidFill>
                        <a:effectLst/>
                        <a:latin typeface="Times New Roman"/>
                        <a:ea typeface="Times New Roman"/>
                        <a:cs typeface="Arial"/>
                      </a:endParaRPr>
                    </a:p>
                  </a:txBody>
                  <a:tcPr marL="68580" marR="68580" marT="0" marB="0" anchor="ctr"/>
                </a:tc>
                <a:tc gridSpan="2">
                  <a:txBody>
                    <a:bodyPr/>
                    <a:lstStyle/>
                    <a:p>
                      <a:pPr marL="0" marR="0" algn="ctr">
                        <a:spcBef>
                          <a:spcPts val="300"/>
                        </a:spcBef>
                        <a:spcAft>
                          <a:spcPts val="0"/>
                        </a:spcAft>
                      </a:pPr>
                      <a:r>
                        <a:rPr lang="en-US" sz="1400" b="1" dirty="0">
                          <a:solidFill>
                            <a:schemeClr val="bg1"/>
                          </a:solidFill>
                          <a:effectLst/>
                          <a:latin typeface="Times New Roman"/>
                          <a:ea typeface="Calibri"/>
                          <a:cs typeface="Arial"/>
                        </a:rPr>
                        <a:t>1,000</a:t>
                      </a:r>
                      <a:endParaRPr lang="en-US" sz="1400" dirty="0">
                        <a:solidFill>
                          <a:schemeClr val="bg1"/>
                        </a:solidFill>
                        <a:effectLst/>
                        <a:latin typeface="Times New Roman"/>
                        <a:ea typeface="Times New Roman"/>
                        <a:cs typeface="Arial"/>
                      </a:endParaRPr>
                    </a:p>
                  </a:txBody>
                  <a:tcPr marL="68580" marR="68580" marT="0" marB="0" anchor="ctr"/>
                </a:tc>
                <a:tc hMerge="1">
                  <a:txBody>
                    <a:bodyPr/>
                    <a:lstStyle/>
                    <a:p>
                      <a:endParaRPr lang="en-US"/>
                    </a:p>
                  </a:txBody>
                  <a:tcPr/>
                </a:tc>
                <a:tc gridSpan="2">
                  <a:txBody>
                    <a:bodyPr/>
                    <a:lstStyle/>
                    <a:p>
                      <a:pPr marL="0" marR="0" algn="ctr">
                        <a:spcBef>
                          <a:spcPts val="300"/>
                        </a:spcBef>
                        <a:spcAft>
                          <a:spcPts val="0"/>
                        </a:spcAft>
                      </a:pPr>
                      <a:r>
                        <a:rPr lang="en-US" sz="1400" b="1" dirty="0">
                          <a:solidFill>
                            <a:schemeClr val="bg1"/>
                          </a:solidFill>
                          <a:effectLst/>
                          <a:latin typeface="Times New Roman"/>
                          <a:ea typeface="Calibri"/>
                          <a:cs typeface="Arial"/>
                        </a:rPr>
                        <a:t>2,000</a:t>
                      </a:r>
                      <a:endParaRPr lang="en-US" sz="1400" dirty="0">
                        <a:solidFill>
                          <a:schemeClr val="bg1"/>
                        </a:solidFill>
                        <a:effectLst/>
                        <a:latin typeface="Times New Roman"/>
                        <a:ea typeface="Times New Roman"/>
                        <a:cs typeface="Arial"/>
                      </a:endParaRPr>
                    </a:p>
                  </a:txBody>
                  <a:tcPr marL="68580" marR="68580" marT="0" marB="0" anchor="ctr"/>
                </a:tc>
                <a:tc hMerge="1">
                  <a:txBody>
                    <a:bodyPr/>
                    <a:lstStyle/>
                    <a:p>
                      <a:endParaRPr lang="en-US"/>
                    </a:p>
                  </a:txBody>
                  <a:tcPr/>
                </a:tc>
                <a:tc gridSpan="2">
                  <a:txBody>
                    <a:bodyPr/>
                    <a:lstStyle/>
                    <a:p>
                      <a:pPr marL="0" marR="0" algn="ctr">
                        <a:spcBef>
                          <a:spcPts val="300"/>
                        </a:spcBef>
                        <a:spcAft>
                          <a:spcPts val="0"/>
                        </a:spcAft>
                      </a:pPr>
                      <a:r>
                        <a:rPr lang="en-US" sz="1400" b="1" dirty="0">
                          <a:solidFill>
                            <a:schemeClr val="bg1"/>
                          </a:solidFill>
                          <a:effectLst/>
                          <a:latin typeface="Times New Roman"/>
                          <a:ea typeface="Calibri"/>
                          <a:cs typeface="Arial"/>
                        </a:rPr>
                        <a:t>2,500</a:t>
                      </a:r>
                      <a:endParaRPr lang="en-US" sz="1400" dirty="0">
                        <a:solidFill>
                          <a:schemeClr val="bg1"/>
                        </a:solidFill>
                        <a:effectLst/>
                        <a:latin typeface="Times New Roman"/>
                        <a:ea typeface="Times New Roman"/>
                        <a:cs typeface="Arial"/>
                      </a:endParaRPr>
                    </a:p>
                  </a:txBody>
                  <a:tcPr marL="68580" marR="68580" marT="0" marB="0" anchor="ctr"/>
                </a:tc>
                <a:tc hMerge="1">
                  <a:txBody>
                    <a:bodyPr/>
                    <a:lstStyle/>
                    <a:p>
                      <a:endParaRPr lang="en-US"/>
                    </a:p>
                  </a:txBody>
                  <a:tcPr/>
                </a:tc>
              </a:tr>
              <a:tr h="454652">
                <a:tc>
                  <a:txBody>
                    <a:bodyPr/>
                    <a:lstStyle/>
                    <a:p>
                      <a:pPr marL="0" marR="0" algn="ctr">
                        <a:spcBef>
                          <a:spcPts val="300"/>
                        </a:spcBef>
                        <a:spcAft>
                          <a:spcPts val="0"/>
                        </a:spcAft>
                      </a:pPr>
                      <a:r>
                        <a:rPr lang="en-US" sz="1400" b="1" dirty="0">
                          <a:solidFill>
                            <a:schemeClr val="tx1"/>
                          </a:solidFill>
                          <a:effectLst/>
                          <a:latin typeface="Times New Roman"/>
                          <a:ea typeface="Calibri"/>
                          <a:cs typeface="Arial"/>
                        </a:rPr>
                        <a:t> </a:t>
                      </a:r>
                      <a:endParaRPr lang="en-US" sz="1400" b="1" dirty="0">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dirty="0">
                          <a:solidFill>
                            <a:schemeClr val="tx1"/>
                          </a:solidFill>
                          <a:effectLst/>
                          <a:latin typeface="Times New Roman"/>
                          <a:ea typeface="Calibri"/>
                          <a:cs typeface="Arial"/>
                        </a:rPr>
                        <a:t>Total</a:t>
                      </a:r>
                      <a:endParaRPr lang="en-US" sz="1400" b="1" dirty="0">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dirty="0">
                          <a:solidFill>
                            <a:schemeClr val="tx1"/>
                          </a:solidFill>
                          <a:effectLst/>
                          <a:latin typeface="Times New Roman"/>
                          <a:ea typeface="Calibri"/>
                          <a:cs typeface="Arial"/>
                        </a:rPr>
                        <a:t>Per unit</a:t>
                      </a:r>
                      <a:endParaRPr lang="en-US" sz="1400" b="1" dirty="0">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dirty="0" smtClean="0">
                          <a:solidFill>
                            <a:schemeClr val="tx1"/>
                          </a:solidFill>
                          <a:effectLst/>
                          <a:latin typeface="Times New Roman"/>
                          <a:ea typeface="Calibri"/>
                          <a:cs typeface="Arial"/>
                        </a:rPr>
                        <a:t>Total</a:t>
                      </a:r>
                      <a:endParaRPr lang="en-US" sz="1400" b="1" dirty="0">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a:solidFill>
                            <a:schemeClr val="tx1"/>
                          </a:solidFill>
                          <a:effectLst/>
                          <a:latin typeface="Times New Roman"/>
                          <a:ea typeface="Calibri"/>
                          <a:cs typeface="Arial"/>
                        </a:rPr>
                        <a:t>Per unit</a:t>
                      </a:r>
                      <a:endParaRPr lang="en-US" sz="1400" b="1">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a:solidFill>
                            <a:schemeClr val="tx1"/>
                          </a:solidFill>
                          <a:effectLst/>
                          <a:latin typeface="Times New Roman"/>
                          <a:ea typeface="Calibri"/>
                          <a:cs typeface="Arial"/>
                        </a:rPr>
                        <a:t>Total</a:t>
                      </a:r>
                      <a:endParaRPr lang="en-US" sz="1400" b="1">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dirty="0">
                          <a:solidFill>
                            <a:schemeClr val="tx1"/>
                          </a:solidFill>
                          <a:effectLst/>
                          <a:latin typeface="Times New Roman"/>
                          <a:ea typeface="Calibri"/>
                          <a:cs typeface="Arial"/>
                        </a:rPr>
                        <a:t>Per unit</a:t>
                      </a:r>
                      <a:endParaRPr lang="en-US" sz="1400" b="1" dirty="0">
                        <a:solidFill>
                          <a:schemeClr val="tx1"/>
                        </a:solidFill>
                        <a:effectLst/>
                        <a:latin typeface="Times New Roman"/>
                        <a:ea typeface="Times New Roman"/>
                        <a:cs typeface="Arial"/>
                      </a:endParaRPr>
                    </a:p>
                  </a:txBody>
                  <a:tcPr marL="68580" marR="68580" marT="0" marB="0" anchor="ctr"/>
                </a:tc>
                <a:tc>
                  <a:txBody>
                    <a:bodyPr/>
                    <a:lstStyle/>
                    <a:p>
                      <a:pPr marL="0" marR="0" algn="ctr">
                        <a:spcBef>
                          <a:spcPts val="300"/>
                        </a:spcBef>
                        <a:spcAft>
                          <a:spcPts val="0"/>
                        </a:spcAft>
                      </a:pPr>
                      <a:r>
                        <a:rPr lang="en-US" sz="1400" b="1" dirty="0">
                          <a:solidFill>
                            <a:schemeClr val="tx1"/>
                          </a:solidFill>
                          <a:effectLst/>
                          <a:latin typeface="Times New Roman"/>
                          <a:ea typeface="Calibri"/>
                          <a:cs typeface="Arial"/>
                        </a:rPr>
                        <a:t>Total</a:t>
                      </a:r>
                      <a:endParaRPr lang="en-US" sz="1400" b="1" dirty="0">
                        <a:solidFill>
                          <a:schemeClr val="tx1"/>
                        </a:solidFill>
                        <a:effectLst/>
                        <a:latin typeface="Times New Roman"/>
                        <a:ea typeface="Times New Roman"/>
                        <a:cs typeface="Arial"/>
                      </a:endParaRPr>
                    </a:p>
                  </a:txBody>
                  <a:tcPr marL="68580" marR="68580" marT="0" marB="0" anchor="ctr"/>
                </a:tc>
              </a:tr>
              <a:tr h="454652">
                <a:tc>
                  <a:txBody>
                    <a:bodyPr/>
                    <a:lstStyle/>
                    <a:p>
                      <a:pPr marL="0" marR="0">
                        <a:spcBef>
                          <a:spcPts val="300"/>
                        </a:spcBef>
                        <a:spcAft>
                          <a:spcPts val="0"/>
                        </a:spcAft>
                      </a:pPr>
                      <a:r>
                        <a:rPr lang="en-US" sz="1400">
                          <a:solidFill>
                            <a:srgbClr val="000000"/>
                          </a:solidFill>
                          <a:effectLst/>
                          <a:latin typeface="Times New Roman"/>
                          <a:ea typeface="Calibri"/>
                          <a:cs typeface="Arial"/>
                        </a:rPr>
                        <a:t>Sales</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dirty="0">
                          <a:solidFill>
                            <a:srgbClr val="000000"/>
                          </a:solidFill>
                          <a:effectLst/>
                          <a:latin typeface="Times New Roman"/>
                          <a:ea typeface="Calibri"/>
                          <a:cs typeface="Arial"/>
                        </a:rPr>
                        <a:t>-</a:t>
                      </a:r>
                      <a:endParaRPr lang="en-US" sz="1400" dirty="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98145" algn="l"/>
                        </a:tabLst>
                      </a:pPr>
                      <a:r>
                        <a:rPr lang="en-US" sz="1400">
                          <a:solidFill>
                            <a:srgbClr val="000000"/>
                          </a:solidFill>
                          <a:effectLst/>
                          <a:latin typeface="Times New Roman"/>
                          <a:ea typeface="Calibri"/>
                          <a:cs typeface="Arial"/>
                        </a:rPr>
                        <a:t>10</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a:solidFill>
                            <a:srgbClr val="000000"/>
                          </a:solidFill>
                          <a:effectLst/>
                          <a:latin typeface="Times New Roman"/>
                          <a:ea typeface="Calibri"/>
                          <a:cs typeface="Arial"/>
                        </a:rPr>
                        <a:t>10</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88620" algn="l"/>
                        </a:tabLst>
                      </a:pPr>
                      <a:r>
                        <a:rPr lang="en-US" sz="1400" dirty="0">
                          <a:solidFill>
                            <a:srgbClr val="000000"/>
                          </a:solidFill>
                          <a:effectLst/>
                          <a:latin typeface="Times New Roman"/>
                          <a:ea typeface="Calibri"/>
                          <a:cs typeface="Arial"/>
                        </a:rPr>
                        <a:t>20,000</a:t>
                      </a:r>
                      <a:endParaRPr lang="en-US" sz="1400" dirty="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88620" algn="l"/>
                        </a:tabLst>
                      </a:pPr>
                      <a:r>
                        <a:rPr lang="en-US" sz="1400" dirty="0">
                          <a:solidFill>
                            <a:srgbClr val="000000"/>
                          </a:solidFill>
                          <a:effectLst/>
                          <a:latin typeface="Times New Roman"/>
                          <a:ea typeface="Calibri"/>
                          <a:cs typeface="Arial"/>
                        </a:rPr>
                        <a:t>10</a:t>
                      </a:r>
                      <a:endParaRPr lang="en-US" sz="1400" dirty="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88620" algn="l"/>
                        </a:tabLst>
                      </a:pPr>
                      <a:r>
                        <a:rPr lang="en-US" sz="1400">
                          <a:solidFill>
                            <a:srgbClr val="000000"/>
                          </a:solidFill>
                          <a:effectLst/>
                          <a:latin typeface="Times New Roman"/>
                          <a:ea typeface="Calibri"/>
                          <a:cs typeface="Arial"/>
                        </a:rPr>
                        <a:t>25,000</a:t>
                      </a:r>
                      <a:endParaRPr lang="en-US" sz="1400">
                        <a:effectLst/>
                        <a:latin typeface="Times New Roman"/>
                        <a:ea typeface="Times New Roman"/>
                        <a:cs typeface="Arial"/>
                      </a:endParaRPr>
                    </a:p>
                  </a:txBody>
                  <a:tcPr marL="68580" marR="68580" marT="0" marB="0" anchor="ctr"/>
                </a:tc>
              </a:tr>
              <a:tr h="454652">
                <a:tc>
                  <a:txBody>
                    <a:bodyPr/>
                    <a:lstStyle/>
                    <a:p>
                      <a:pPr marL="0" marR="0">
                        <a:spcBef>
                          <a:spcPts val="300"/>
                        </a:spcBef>
                        <a:spcAft>
                          <a:spcPts val="0"/>
                        </a:spcAft>
                      </a:pPr>
                      <a:r>
                        <a:rPr lang="en-US" sz="1400">
                          <a:solidFill>
                            <a:srgbClr val="000000"/>
                          </a:solidFill>
                          <a:effectLst/>
                          <a:latin typeface="Times New Roman"/>
                          <a:ea typeface="Calibri"/>
                          <a:cs typeface="Arial"/>
                        </a:rPr>
                        <a:t>Less: Var. Cost</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a:solidFill>
                            <a:srgbClr val="000000"/>
                          </a:solidFill>
                          <a:effectLst/>
                          <a:latin typeface="Times New Roman"/>
                          <a:ea typeface="Calibri"/>
                          <a:cs typeface="Arial"/>
                        </a:rPr>
                        <a:t>-</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98145" algn="l"/>
                        </a:tabLst>
                      </a:pPr>
                      <a:r>
                        <a:rPr lang="en-US" sz="1400">
                          <a:solidFill>
                            <a:srgbClr val="000000"/>
                          </a:solidFill>
                          <a:effectLst/>
                          <a:latin typeface="Times New Roman"/>
                          <a:ea typeface="Calibri"/>
                          <a:cs typeface="Arial"/>
                        </a:rPr>
                        <a:t>(6)</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pPr>
                      <a:r>
                        <a:rPr lang="en-US" sz="1400">
                          <a:solidFill>
                            <a:srgbClr val="000000"/>
                          </a:solidFill>
                          <a:effectLst/>
                          <a:latin typeface="Times New Roman"/>
                          <a:ea typeface="Calibri"/>
                          <a:cs typeface="Arial"/>
                        </a:rPr>
                        <a:t>(6,000)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(6)</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 pos="388620" algn="l"/>
                        </a:tabLst>
                      </a:pPr>
                      <a:r>
                        <a:rPr lang="en-US" sz="1400">
                          <a:solidFill>
                            <a:srgbClr val="000000"/>
                          </a:solidFill>
                          <a:effectLst/>
                          <a:latin typeface="Times New Roman"/>
                          <a:ea typeface="Calibri"/>
                          <a:cs typeface="Arial"/>
                        </a:rPr>
                        <a:t>(12,000)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(6)</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(15000)</a:t>
                      </a:r>
                      <a:endParaRPr lang="en-US" sz="1400">
                        <a:effectLst/>
                        <a:latin typeface="Times New Roman"/>
                        <a:ea typeface="Times New Roman"/>
                        <a:cs typeface="Arial"/>
                      </a:endParaRPr>
                    </a:p>
                  </a:txBody>
                  <a:tcPr marL="68580" marR="68580" marT="0" marB="0" anchor="ctr"/>
                </a:tc>
              </a:tr>
              <a:tr h="454652">
                <a:tc>
                  <a:txBody>
                    <a:bodyPr/>
                    <a:lstStyle/>
                    <a:p>
                      <a:pPr marL="0" marR="0">
                        <a:spcBef>
                          <a:spcPts val="300"/>
                        </a:spcBef>
                        <a:spcAft>
                          <a:spcPts val="0"/>
                        </a:spcAft>
                      </a:pPr>
                      <a:r>
                        <a:rPr lang="en-US" sz="1400">
                          <a:solidFill>
                            <a:srgbClr val="000000"/>
                          </a:solidFill>
                          <a:effectLst/>
                          <a:latin typeface="Times New Roman"/>
                          <a:ea typeface="Calibri"/>
                          <a:cs typeface="Arial"/>
                        </a:rPr>
                        <a:t>Contribution</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a:solidFill>
                            <a:srgbClr val="000000"/>
                          </a:solidFill>
                          <a:effectLst/>
                          <a:latin typeface="Times New Roman"/>
                          <a:ea typeface="Calibri"/>
                          <a:cs typeface="Arial"/>
                        </a:rPr>
                        <a:t>-</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02895" algn="l"/>
                        </a:tabLst>
                      </a:pPr>
                      <a:r>
                        <a:rPr lang="en-US" sz="1400">
                          <a:solidFill>
                            <a:srgbClr val="000000"/>
                          </a:solidFill>
                          <a:effectLst/>
                          <a:latin typeface="Times New Roman"/>
                          <a:ea typeface="Calibri"/>
                          <a:cs typeface="Arial"/>
                        </a:rPr>
                        <a:t>4</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pPr>
                      <a:r>
                        <a:rPr lang="en-US" sz="1400">
                          <a:solidFill>
                            <a:srgbClr val="000000"/>
                          </a:solidFill>
                          <a:effectLst/>
                          <a:latin typeface="Times New Roman"/>
                          <a:ea typeface="Calibri"/>
                          <a:cs typeface="Arial"/>
                        </a:rPr>
                        <a:t>4000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4</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 pos="388620" algn="l"/>
                        </a:tabLst>
                      </a:pPr>
                      <a:r>
                        <a:rPr lang="en-US" sz="1400">
                          <a:solidFill>
                            <a:srgbClr val="000000"/>
                          </a:solidFill>
                          <a:effectLst/>
                          <a:latin typeface="Times New Roman"/>
                          <a:ea typeface="Calibri"/>
                          <a:cs typeface="Arial"/>
                        </a:rPr>
                        <a:t>8000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4</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r>
              <a:tr h="454652">
                <a:tc>
                  <a:txBody>
                    <a:bodyPr/>
                    <a:lstStyle/>
                    <a:p>
                      <a:pPr marL="0" marR="0">
                        <a:spcBef>
                          <a:spcPts val="300"/>
                        </a:spcBef>
                        <a:spcAft>
                          <a:spcPts val="0"/>
                        </a:spcAft>
                      </a:pPr>
                      <a:r>
                        <a:rPr lang="en-US" sz="1400">
                          <a:solidFill>
                            <a:srgbClr val="000000"/>
                          </a:solidFill>
                          <a:effectLst/>
                          <a:latin typeface="Times New Roman"/>
                          <a:ea typeface="Calibri"/>
                          <a:cs typeface="Arial"/>
                        </a:rPr>
                        <a:t>Less: Fixed Cost</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02895" algn="l"/>
                        </a:tabLst>
                      </a:pPr>
                      <a:r>
                        <a:rPr lang="en-US" sz="1400">
                          <a:solidFill>
                            <a:srgbClr val="000000"/>
                          </a:solidFill>
                          <a:effectLst/>
                          <a:latin typeface="Times New Roman"/>
                          <a:ea typeface="Calibri"/>
                          <a:cs typeface="Arial"/>
                        </a:rPr>
                        <a:t>(10)</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(5)</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 pos="388620" algn="l"/>
                        </a:tabLs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(4)</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r>
              <a:tr h="454652">
                <a:tc>
                  <a:txBody>
                    <a:bodyPr/>
                    <a:lstStyle/>
                    <a:p>
                      <a:pPr marL="0" marR="0">
                        <a:spcBef>
                          <a:spcPts val="300"/>
                        </a:spcBef>
                        <a:spcAft>
                          <a:spcPts val="0"/>
                        </a:spcAft>
                      </a:pPr>
                      <a:r>
                        <a:rPr lang="en-US" sz="1400" b="1">
                          <a:solidFill>
                            <a:srgbClr val="000000"/>
                          </a:solidFill>
                          <a:effectLst/>
                          <a:latin typeface="Times New Roman"/>
                          <a:ea typeface="Calibri"/>
                          <a:cs typeface="Arial"/>
                        </a:rPr>
                        <a:t>Profit/ (Loss)</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b="1">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98145" algn="l"/>
                        </a:tabLst>
                      </a:pPr>
                      <a:r>
                        <a:rPr lang="en-US" sz="1400" b="1">
                          <a:solidFill>
                            <a:srgbClr val="000000"/>
                          </a:solidFill>
                          <a:effectLst/>
                          <a:latin typeface="Times New Roman"/>
                          <a:ea typeface="Calibri"/>
                          <a:cs typeface="Arial"/>
                        </a:rPr>
                        <a:t>(6)</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pPr>
                      <a:r>
                        <a:rPr lang="en-US" sz="1400" b="1">
                          <a:solidFill>
                            <a:srgbClr val="000000"/>
                          </a:solidFill>
                          <a:effectLst/>
                          <a:latin typeface="Times New Roman"/>
                          <a:ea typeface="Calibri"/>
                          <a:cs typeface="Arial"/>
                        </a:rPr>
                        <a:t>(6,000)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b="1">
                          <a:solidFill>
                            <a:srgbClr val="000000"/>
                          </a:solidFill>
                          <a:effectLst/>
                          <a:latin typeface="Times New Roman"/>
                          <a:ea typeface="Calibri"/>
                          <a:cs typeface="Arial"/>
                        </a:rPr>
                        <a:t>(1)</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 pos="388620" algn="l"/>
                        </a:tabLst>
                      </a:pPr>
                      <a:r>
                        <a:rPr lang="en-US" sz="1400" b="1">
                          <a:solidFill>
                            <a:srgbClr val="000000"/>
                          </a:solidFill>
                          <a:effectLst/>
                          <a:latin typeface="Times New Roman"/>
                          <a:ea typeface="Calibri"/>
                          <a:cs typeface="Arial"/>
                        </a:rPr>
                        <a:t>(2,000)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b="1">
                          <a:solidFill>
                            <a:srgbClr val="000000"/>
                          </a:solidFill>
                          <a:effectLst/>
                          <a:latin typeface="Times New Roman"/>
                          <a:ea typeface="Calibri"/>
                          <a:cs typeface="Arial"/>
                        </a:rPr>
                        <a:t>0</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Lst>
                      </a:pPr>
                      <a:r>
                        <a:rPr lang="en-US" sz="1400" b="1">
                          <a:solidFill>
                            <a:srgbClr val="000000"/>
                          </a:solidFill>
                          <a:effectLst/>
                          <a:latin typeface="Times New Roman"/>
                          <a:ea typeface="Calibri"/>
                          <a:cs typeface="Arial"/>
                        </a:rPr>
                        <a:t>-</a:t>
                      </a:r>
                      <a:endParaRPr lang="en-US" sz="1400">
                        <a:effectLst/>
                        <a:latin typeface="Times New Roman"/>
                        <a:ea typeface="Times New Roman"/>
                        <a:cs typeface="Arial"/>
                      </a:endParaRPr>
                    </a:p>
                  </a:txBody>
                  <a:tcPr marL="68580" marR="68580" marT="0" marB="0" anchor="ctr"/>
                </a:tc>
              </a:tr>
              <a:tr h="454652">
                <a:tc>
                  <a:txBody>
                    <a:bodyPr/>
                    <a:lstStyle/>
                    <a:p>
                      <a:pPr marL="0" marR="0">
                        <a:spcBef>
                          <a:spcPts val="300"/>
                        </a:spcBef>
                        <a:spcAft>
                          <a:spcPts val="0"/>
                        </a:spcAft>
                      </a:pPr>
                      <a:r>
                        <a:rPr lang="en-US" sz="1400">
                          <a:solidFill>
                            <a:srgbClr val="000000"/>
                          </a:solidFill>
                          <a:effectLst/>
                          <a:latin typeface="Times New Roman"/>
                          <a:ea typeface="Calibri"/>
                          <a:cs typeface="Arial"/>
                        </a:rPr>
                        <a:t>Total cost</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pPr>
                      <a:r>
                        <a:rPr lang="en-US" sz="1400">
                          <a:solidFill>
                            <a:srgbClr val="000000"/>
                          </a:solidFill>
                          <a:effectLst/>
                          <a:latin typeface="Times New Roman"/>
                          <a:ea typeface="Calibri"/>
                          <a:cs typeface="Arial"/>
                        </a:rPr>
                        <a:t>10,000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98145" algn="l"/>
                        </a:tabLst>
                      </a:pPr>
                      <a:r>
                        <a:rPr lang="en-US" sz="1400">
                          <a:solidFill>
                            <a:srgbClr val="000000"/>
                          </a:solidFill>
                          <a:effectLst/>
                          <a:latin typeface="Times New Roman"/>
                          <a:ea typeface="Calibri"/>
                          <a:cs typeface="Arial"/>
                        </a:rPr>
                        <a:t>16</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pPr>
                      <a:r>
                        <a:rPr lang="en-US" sz="1400">
                          <a:solidFill>
                            <a:srgbClr val="000000"/>
                          </a:solidFill>
                          <a:effectLst/>
                          <a:latin typeface="Times New Roman"/>
                          <a:ea typeface="Calibri"/>
                          <a:cs typeface="Arial"/>
                        </a:rPr>
                        <a:t>16,000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11</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 pos="388620" algn="l"/>
                        </a:tabLst>
                      </a:pPr>
                      <a:r>
                        <a:rPr lang="en-US" sz="1400">
                          <a:solidFill>
                            <a:srgbClr val="000000"/>
                          </a:solidFill>
                          <a:effectLst/>
                          <a:latin typeface="Times New Roman"/>
                          <a:ea typeface="Calibri"/>
                          <a:cs typeface="Arial"/>
                        </a:rPr>
                        <a:t>22,000</a:t>
                      </a:r>
                      <a:endParaRPr lang="en-US" sz="1400">
                        <a:effectLst/>
                        <a:latin typeface="Times New Roman"/>
                        <a:ea typeface="Times New Roman"/>
                        <a:cs typeface="Arial"/>
                      </a:endParaRPr>
                    </a:p>
                  </a:txBody>
                  <a:tcPr marL="68580" marR="68580" marT="0" marB="0" anchor="ctr"/>
                </a:tc>
                <a:tc>
                  <a:txBody>
                    <a:bodyPr/>
                    <a:lstStyle/>
                    <a:p>
                      <a:pPr marL="0" marR="0" algn="r">
                        <a:spcBef>
                          <a:spcPts val="300"/>
                        </a:spcBef>
                        <a:spcAft>
                          <a:spcPts val="0"/>
                        </a:spcAft>
                        <a:tabLst>
                          <a:tab pos="313690" algn="l"/>
                        </a:tabLst>
                      </a:pPr>
                      <a:r>
                        <a:rPr lang="en-US" sz="1400">
                          <a:solidFill>
                            <a:srgbClr val="000000"/>
                          </a:solidFill>
                          <a:effectLst/>
                          <a:latin typeface="Times New Roman"/>
                          <a:ea typeface="Calibri"/>
                          <a:cs typeface="Arial"/>
                        </a:rPr>
                        <a:t>10</a:t>
                      </a:r>
                      <a:endParaRPr lang="en-US" sz="1400">
                        <a:effectLst/>
                        <a:latin typeface="Times New Roman"/>
                        <a:ea typeface="Times New Roman"/>
                        <a:cs typeface="Arial"/>
                      </a:endParaRPr>
                    </a:p>
                  </a:txBody>
                  <a:tcPr marL="68580" marR="68580" marT="0" marB="0"/>
                </a:tc>
                <a:tc>
                  <a:txBody>
                    <a:bodyPr/>
                    <a:lstStyle/>
                    <a:p>
                      <a:pPr marL="0" marR="0" algn="r">
                        <a:spcBef>
                          <a:spcPts val="300"/>
                        </a:spcBef>
                        <a:spcAft>
                          <a:spcPts val="0"/>
                        </a:spcAft>
                        <a:tabLst>
                          <a:tab pos="313690" algn="l"/>
                        </a:tabLst>
                      </a:pPr>
                      <a:r>
                        <a:rPr lang="en-US" sz="1400" dirty="0">
                          <a:solidFill>
                            <a:srgbClr val="000000"/>
                          </a:solidFill>
                          <a:effectLst/>
                          <a:latin typeface="Times New Roman"/>
                          <a:ea typeface="Calibri"/>
                          <a:cs typeface="Arial"/>
                        </a:rPr>
                        <a:t>25,000</a:t>
                      </a:r>
                      <a:endParaRPr lang="en-US" sz="1400" dirty="0">
                        <a:effectLst/>
                        <a:latin typeface="Times New Roman"/>
                        <a:ea typeface="Times New Roman"/>
                        <a:cs typeface="Arial"/>
                      </a:endParaRPr>
                    </a:p>
                  </a:txBody>
                  <a:tcPr marL="68580" marR="68580" marT="0" marB="0" anchor="ctr"/>
                </a:tc>
              </a:tr>
            </a:tbl>
          </a:graphicData>
        </a:graphic>
      </p:graphicFrame>
    </p:spTree>
    <p:extLst>
      <p:ext uri="{BB962C8B-B14F-4D97-AF65-F5344CB8AC3E}">
        <p14:creationId xmlns:p14="http://schemas.microsoft.com/office/powerpoint/2010/main" val="3311801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34400" cy="6248400"/>
          </a:xfrm>
        </p:spPr>
        <p:txBody>
          <a:bodyPr/>
          <a:lstStyle/>
          <a:p>
            <a:pPr marL="0" indent="0">
              <a:spcAft>
                <a:spcPts val="600"/>
              </a:spcAft>
              <a:buNone/>
            </a:pPr>
            <a:r>
              <a:rPr lang="en-US" sz="1800" b="1" dirty="0"/>
              <a:t>Underlying </a:t>
            </a:r>
            <a:r>
              <a:rPr lang="en-US" sz="1800" b="1" dirty="0" smtClean="0"/>
              <a:t>assumptions:</a:t>
            </a:r>
            <a:endParaRPr lang="en-US" sz="1800" dirty="0"/>
          </a:p>
          <a:p>
            <a:pPr lvl="0">
              <a:spcAft>
                <a:spcPts val="600"/>
              </a:spcAft>
              <a:buFont typeface="+mj-lt"/>
              <a:buAutoNum type="alphaLcParenR"/>
            </a:pPr>
            <a:r>
              <a:rPr lang="en-US" sz="1800" dirty="0"/>
              <a:t>It is assumed that the behavior of costs and revenues are always determined with reasonable accuracy</a:t>
            </a:r>
          </a:p>
          <a:p>
            <a:pPr lvl="0">
              <a:spcAft>
                <a:spcPts val="600"/>
              </a:spcAft>
              <a:buFont typeface="+mj-lt"/>
              <a:buAutoNum type="alphaLcParenR"/>
            </a:pPr>
            <a:r>
              <a:rPr lang="en-US" sz="1800" dirty="0"/>
              <a:t>By and large all costs can be classified as fixed or variable.</a:t>
            </a:r>
          </a:p>
          <a:p>
            <a:pPr lvl="0">
              <a:spcAft>
                <a:spcPts val="600"/>
              </a:spcAft>
              <a:buFont typeface="+mj-lt"/>
              <a:buAutoNum type="alphaLcParenR"/>
            </a:pPr>
            <a:r>
              <a:rPr lang="en-US" sz="1800" dirty="0"/>
              <a:t>Variable costs change at a linear rate.</a:t>
            </a:r>
          </a:p>
          <a:p>
            <a:pPr lvl="0">
              <a:spcAft>
                <a:spcPts val="600"/>
              </a:spcAft>
              <a:buFont typeface="+mj-lt"/>
              <a:buAutoNum type="alphaLcParenR"/>
            </a:pPr>
            <a:r>
              <a:rPr lang="en-US" sz="1800" dirty="0"/>
              <a:t>Fixed costs do no change in the relevant range.</a:t>
            </a:r>
          </a:p>
          <a:p>
            <a:pPr lvl="0">
              <a:spcAft>
                <a:spcPts val="600"/>
              </a:spcAft>
              <a:buFont typeface="+mj-lt"/>
              <a:buAutoNum type="alphaLcParenR"/>
            </a:pPr>
            <a:r>
              <a:rPr lang="en-US" sz="1800" dirty="0"/>
              <a:t>Selling prices are to be left unchanged as sales volume increases.</a:t>
            </a:r>
          </a:p>
          <a:p>
            <a:pPr lvl="0">
              <a:spcAft>
                <a:spcPts val="600"/>
              </a:spcAft>
              <a:buFont typeface="+mj-lt"/>
              <a:buAutoNum type="alphaLcParenR"/>
            </a:pPr>
            <a:r>
              <a:rPr lang="en-US" sz="1800" dirty="0"/>
              <a:t>It is assumed that the firm continues to sell a single product, or the given sales mix will be unchanged as volume changes over the relevant range. </a:t>
            </a:r>
          </a:p>
          <a:p>
            <a:pPr lvl="0">
              <a:spcAft>
                <a:spcPts val="600"/>
              </a:spcAft>
              <a:buFont typeface="+mj-lt"/>
              <a:buAutoNum type="alphaLcParenR"/>
            </a:pPr>
            <a:r>
              <a:rPr lang="en-US" sz="1800" dirty="0"/>
              <a:t>Stocks are kept either constant or at zero level. Therefore it is assumed that production equals sales.</a:t>
            </a:r>
          </a:p>
          <a:p>
            <a:pPr lvl="0">
              <a:spcAft>
                <a:spcPts val="600"/>
              </a:spcAft>
              <a:buFont typeface="+mj-lt"/>
              <a:buAutoNum type="alphaLcParenR"/>
            </a:pPr>
            <a:r>
              <a:rPr lang="en-US" sz="1800" dirty="0"/>
              <a:t>The period of time selected is short and it is assumed that time value of money is not significant. </a:t>
            </a:r>
          </a:p>
          <a:p>
            <a:pPr lvl="0">
              <a:spcAft>
                <a:spcPts val="600"/>
              </a:spcAft>
              <a:buFont typeface="+mj-lt"/>
              <a:buAutoNum type="alphaLcParenR"/>
            </a:pPr>
            <a:r>
              <a:rPr lang="en-US" sz="1800" dirty="0"/>
              <a:t>Prices of cost factors are to be unchanged.</a:t>
            </a:r>
          </a:p>
          <a:p>
            <a:pPr lvl="0">
              <a:spcAft>
                <a:spcPts val="600"/>
              </a:spcAft>
              <a:buFont typeface="+mj-lt"/>
              <a:buAutoNum type="alphaLcParenR"/>
            </a:pPr>
            <a:r>
              <a:rPr lang="en-US" sz="1800" dirty="0"/>
              <a:t>It is assumed that the manufacturing facilities anticipated for the purpose of the analysis do not change. </a:t>
            </a:r>
          </a:p>
          <a:p>
            <a:pPr>
              <a:spcAft>
                <a:spcPts val="600"/>
              </a:spcAft>
              <a:buFont typeface="+mj-lt"/>
              <a:buAutoNum type="alphaLcParenR"/>
            </a:pPr>
            <a:r>
              <a:rPr lang="en-US" sz="1800" dirty="0"/>
              <a:t>The most important assumption of all is that volume is the only factor affecting costs. </a:t>
            </a:r>
          </a:p>
        </p:txBody>
      </p:sp>
    </p:spTree>
    <p:extLst>
      <p:ext uri="{BB962C8B-B14F-4D97-AF65-F5344CB8AC3E}">
        <p14:creationId xmlns:p14="http://schemas.microsoft.com/office/powerpoint/2010/main" val="52676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91575" cy="715962"/>
          </a:xfrm>
        </p:spPr>
        <p:txBody>
          <a:bodyPr/>
          <a:lstStyle/>
          <a:p>
            <a:pPr algn="ctr"/>
            <a:r>
              <a:rPr lang="en-US" b="1" dirty="0"/>
              <a:t>KEY </a:t>
            </a:r>
            <a:r>
              <a:rPr lang="en-US" b="1" dirty="0" smtClean="0"/>
              <a:t>POINT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1219200"/>
                <a:ext cx="8639175" cy="4906963"/>
              </a:xfrm>
            </p:spPr>
            <p:txBody>
              <a:bodyPr/>
              <a:lstStyle/>
              <a:p>
                <a:pPr marL="0" indent="0">
                  <a:buNone/>
                </a:pPr>
                <a:r>
                  <a:rPr lang="en-US" sz="2200" dirty="0"/>
                  <a:t>Inventory Formulae (Other than EOQ)</a:t>
                </a:r>
              </a:p>
              <a:p>
                <a:pPr lvl="0"/>
                <a:r>
                  <a:rPr lang="en-US" sz="2200" dirty="0"/>
                  <a:t>Reorder Level (ROL) point = Maximum usage x Maximum Lead Time</a:t>
                </a:r>
              </a:p>
              <a:p>
                <a:pPr lvl="0"/>
                <a:r>
                  <a:rPr lang="en-US" sz="2200" dirty="0"/>
                  <a:t>Maximum Inventory Level  = ROL + EOQ – (Minimum Usage x Minimum Lead Time)</a:t>
                </a:r>
              </a:p>
              <a:p>
                <a:pPr lvl="0"/>
                <a:r>
                  <a:rPr lang="en-US" sz="2200" dirty="0"/>
                  <a:t>Safety Stock (Minimum Inventory Level) = ROL – (Average Usage x Average Lead Time)</a:t>
                </a:r>
              </a:p>
              <a:p>
                <a:pPr lvl="0"/>
                <a:r>
                  <a:rPr lang="en-US" sz="2200" dirty="0"/>
                  <a:t>Average Inventory Level = </a:t>
                </a:r>
                <a14:m>
                  <m:oMath xmlns:m="http://schemas.openxmlformats.org/officeDocument/2006/math">
                    <m:f>
                      <m:fPr>
                        <m:ctrlPr>
                          <a:rPr lang="en-US" sz="2200" i="1">
                            <a:latin typeface="Cambria Math"/>
                          </a:rPr>
                        </m:ctrlPr>
                      </m:fPr>
                      <m:num>
                        <m:r>
                          <m:rPr>
                            <m:nor/>
                          </m:rPr>
                          <a:rPr lang="en-US" sz="2200"/>
                          <m:t>Order</m:t>
                        </m:r>
                        <m:r>
                          <m:rPr>
                            <m:nor/>
                          </m:rPr>
                          <a:rPr lang="en-US" sz="2200"/>
                          <m:t> </m:t>
                        </m:r>
                        <m:r>
                          <m:rPr>
                            <m:nor/>
                          </m:rPr>
                          <a:rPr lang="en-US" sz="2200"/>
                          <m:t>Size</m:t>
                        </m:r>
                      </m:num>
                      <m:den>
                        <m:r>
                          <m:rPr>
                            <m:nor/>
                          </m:rPr>
                          <a:rPr lang="en-US" sz="2200"/>
                          <m:t>2</m:t>
                        </m:r>
                      </m:den>
                    </m:f>
                  </m:oMath>
                </a14:m>
                <a:r>
                  <a:rPr lang="en-US" sz="2200" dirty="0"/>
                  <a:t> + Safety Stock</a:t>
                </a:r>
              </a:p>
              <a:p>
                <a:pPr marL="0" indent="0">
                  <a:buNone/>
                </a:pPr>
                <a:r>
                  <a:rPr lang="en-US" sz="2200" b="1" dirty="0"/>
                  <a:t>Note:</a:t>
                </a:r>
                <a:r>
                  <a:rPr lang="en-US" sz="2200" dirty="0"/>
                  <a:t>	Ensure consistency in periods of usage / Lead Time </a:t>
                </a:r>
                <a:r>
                  <a:rPr lang="en-US" sz="2200" dirty="0" smtClean="0"/>
                  <a:t>e.g. </a:t>
                </a:r>
                <a:r>
                  <a:rPr lang="en-US" sz="2200" dirty="0"/>
                  <a:t>Days, Weeks, Months, etc.</a:t>
                </a:r>
              </a:p>
              <a:p>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1219200"/>
                <a:ext cx="8639175" cy="4906963"/>
              </a:xfrm>
              <a:blipFill rotWithShape="1">
                <a:blip r:embed="rId2"/>
                <a:stretch>
                  <a:fillRect l="-917" t="-621"/>
                </a:stretch>
              </a:blipFill>
            </p:spPr>
            <p:txBody>
              <a:bodyPr/>
              <a:lstStyle/>
              <a:p>
                <a:r>
                  <a:rPr lang="en-US">
                    <a:noFill/>
                  </a:rPr>
                  <a:t> </a:t>
                </a:r>
              </a:p>
            </p:txBody>
          </p:sp>
        </mc:Fallback>
      </mc:AlternateContent>
    </p:spTree>
    <p:extLst>
      <p:ext uri="{BB962C8B-B14F-4D97-AF65-F5344CB8AC3E}">
        <p14:creationId xmlns:p14="http://schemas.microsoft.com/office/powerpoint/2010/main" val="349818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077200" cy="457200"/>
          </a:xfrm>
        </p:spPr>
        <p:txBody>
          <a:bodyPr/>
          <a:lstStyle/>
          <a:p>
            <a:r>
              <a:rPr lang="en-US" sz="2000" b="1" dirty="0"/>
              <a:t>KEY </a:t>
            </a:r>
            <a:r>
              <a:rPr lang="en-US" sz="2000" b="1" dirty="0" smtClean="0"/>
              <a:t>POINT</a:t>
            </a:r>
            <a:endParaRPr lang="en-US" sz="2000" dirty="0"/>
          </a:p>
        </p:txBody>
      </p:sp>
      <p:sp>
        <p:nvSpPr>
          <p:cNvPr id="3" name="Content Placeholder 2"/>
          <p:cNvSpPr>
            <a:spLocks noGrp="1"/>
          </p:cNvSpPr>
          <p:nvPr>
            <p:ph idx="1"/>
          </p:nvPr>
        </p:nvSpPr>
        <p:spPr>
          <a:xfrm>
            <a:off x="457200" y="838201"/>
            <a:ext cx="8305800" cy="5410199"/>
          </a:xfrm>
        </p:spPr>
        <p:txBody>
          <a:bodyPr/>
          <a:lstStyle/>
          <a:p>
            <a:pPr lvl="0" algn="just">
              <a:lnSpc>
                <a:spcPct val="150000"/>
              </a:lnSpc>
              <a:buFont typeface="Wingdings" pitchFamily="2" charset="2"/>
              <a:buChar char="ü"/>
            </a:pPr>
            <a:r>
              <a:rPr lang="en-US" sz="1800" dirty="0"/>
              <a:t>Total Contribution = Total Sales -  Total Variable Cost (also for PU)</a:t>
            </a:r>
          </a:p>
          <a:p>
            <a:pPr lvl="0" algn="just">
              <a:lnSpc>
                <a:spcPct val="150000"/>
              </a:lnSpc>
              <a:buFont typeface="Wingdings" pitchFamily="2" charset="2"/>
              <a:buChar char="ü"/>
            </a:pPr>
            <a:r>
              <a:rPr lang="en-US" sz="1800" dirty="0"/>
              <a:t>Total (/ Target) Contribution = Total Profit / (Loss) + Fixed Cost</a:t>
            </a:r>
          </a:p>
          <a:p>
            <a:pPr lvl="0" algn="just">
              <a:lnSpc>
                <a:spcPct val="150000"/>
              </a:lnSpc>
              <a:buFont typeface="Wingdings" pitchFamily="2" charset="2"/>
              <a:buChar char="ü"/>
            </a:pPr>
            <a:r>
              <a:rPr lang="en-US" sz="1800" dirty="0"/>
              <a:t>Total Contribution = CPU * Operating Level</a:t>
            </a:r>
          </a:p>
          <a:p>
            <a:pPr lvl="0" algn="just">
              <a:lnSpc>
                <a:spcPct val="150000"/>
              </a:lnSpc>
              <a:buFont typeface="Wingdings" pitchFamily="2" charset="2"/>
              <a:buChar char="ü"/>
            </a:pPr>
            <a:r>
              <a:rPr lang="en-US" sz="1800" dirty="0"/>
              <a:t>Target Profit = Target Contribution  - Fixed Cost</a:t>
            </a:r>
          </a:p>
          <a:p>
            <a:pPr lvl="0" algn="just">
              <a:lnSpc>
                <a:spcPct val="150000"/>
              </a:lnSpc>
              <a:buFont typeface="Wingdings" pitchFamily="2" charset="2"/>
              <a:buChar char="ü"/>
            </a:pPr>
            <a:r>
              <a:rPr lang="en-US" sz="1800" dirty="0"/>
              <a:t>Target Operating Level (to achiever Target Profit = Target Contribution / </a:t>
            </a:r>
            <a:r>
              <a:rPr lang="en-US" sz="1800" dirty="0" smtClean="0"/>
              <a:t>CPU</a:t>
            </a:r>
            <a:r>
              <a:rPr lang="en-US" sz="1800" b="1" dirty="0"/>
              <a:t> </a:t>
            </a:r>
            <a:endParaRPr lang="en-US" sz="1800" dirty="0"/>
          </a:p>
          <a:p>
            <a:pPr marL="457200" indent="0" algn="just">
              <a:lnSpc>
                <a:spcPct val="150000"/>
              </a:lnSpc>
              <a:buNone/>
            </a:pPr>
            <a:r>
              <a:rPr lang="en-US" sz="1800" dirty="0" smtClean="0"/>
              <a:t>B/E </a:t>
            </a:r>
            <a:r>
              <a:rPr lang="en-US" sz="1800" dirty="0"/>
              <a:t>(No) with:</a:t>
            </a:r>
          </a:p>
          <a:p>
            <a:pPr lvl="1" algn="just">
              <a:lnSpc>
                <a:spcPct val="150000"/>
              </a:lnSpc>
              <a:buFont typeface="Wingdings" pitchFamily="2" charset="2"/>
              <a:buChar char="ü"/>
            </a:pPr>
            <a:r>
              <a:rPr lang="en-US" sz="1800" dirty="0"/>
              <a:t>Fixed Cost – Direct - Same Proportion</a:t>
            </a:r>
          </a:p>
          <a:p>
            <a:pPr lvl="1" algn="just">
              <a:lnSpc>
                <a:spcPct val="150000"/>
              </a:lnSpc>
              <a:buFont typeface="Wingdings" pitchFamily="2" charset="2"/>
              <a:buChar char="ü"/>
            </a:pPr>
            <a:r>
              <a:rPr lang="en-US" sz="1800" dirty="0"/>
              <a:t>Selling Price per unit -  Inverse</a:t>
            </a:r>
          </a:p>
          <a:p>
            <a:pPr lvl="1" algn="just">
              <a:lnSpc>
                <a:spcPct val="150000"/>
              </a:lnSpc>
              <a:buFont typeface="Wingdings" pitchFamily="2" charset="2"/>
              <a:buChar char="ü"/>
            </a:pPr>
            <a:r>
              <a:rPr lang="en-US" sz="1800" dirty="0"/>
              <a:t>Variable Cost per unit – Direct</a:t>
            </a:r>
          </a:p>
          <a:p>
            <a:pPr marL="457200" lvl="1" indent="0" algn="just">
              <a:lnSpc>
                <a:spcPct val="150000"/>
              </a:lnSpc>
              <a:buNone/>
            </a:pPr>
            <a:r>
              <a:rPr lang="en-US" sz="1800" dirty="0"/>
              <a:t>(Contribution is called contribution as this is contribution towards fixed cost)</a:t>
            </a:r>
          </a:p>
          <a:p>
            <a:pPr marL="0" indent="0" algn="just">
              <a:lnSpc>
                <a:spcPct val="150000"/>
              </a:lnSpc>
              <a:buNone/>
            </a:pPr>
            <a:r>
              <a:rPr lang="en-US" sz="1800" b="1" dirty="0"/>
              <a:t> </a:t>
            </a:r>
            <a:endParaRPr lang="en-US" sz="1800" dirty="0"/>
          </a:p>
          <a:p>
            <a:pPr algn="just"/>
            <a:endParaRPr lang="en-US" sz="2000" dirty="0"/>
          </a:p>
        </p:txBody>
      </p:sp>
    </p:spTree>
    <p:extLst>
      <p:ext uri="{BB962C8B-B14F-4D97-AF65-F5344CB8AC3E}">
        <p14:creationId xmlns:p14="http://schemas.microsoft.com/office/powerpoint/2010/main" val="311220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1000"/>
                                        <p:tgtEl>
                                          <p:spTgt spid="3">
                                            <p:txEl>
                                              <p:pRg st="7" end="7"/>
                                            </p:txEl>
                                          </p:spTgt>
                                        </p:tgtEl>
                                      </p:cBhvr>
                                    </p:animEffect>
                                    <p:anim calcmode="lin" valueType="num">
                                      <p:cBhvr>
                                        <p:cTn id="5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fade">
                                      <p:cBhvr>
                                        <p:cTn id="57" dur="1000"/>
                                        <p:tgtEl>
                                          <p:spTgt spid="3">
                                            <p:txEl>
                                              <p:pRg st="8" end="8"/>
                                            </p:txEl>
                                          </p:spTgt>
                                        </p:tgtEl>
                                      </p:cBhvr>
                                    </p:animEffect>
                                    <p:anim calcmode="lin" valueType="num">
                                      <p:cBhvr>
                                        <p:cTn id="5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animEffect transition="in" filter="fade">
                                      <p:cBhvr>
                                        <p:cTn id="62" dur="1000"/>
                                        <p:tgtEl>
                                          <p:spTgt spid="3">
                                            <p:txEl>
                                              <p:pRg st="9" end="9"/>
                                            </p:txEl>
                                          </p:spTgt>
                                        </p:tgtEl>
                                      </p:cBhvr>
                                    </p:animEffect>
                                    <p:anim calcmode="lin" valueType="num">
                                      <p:cBhvr>
                                        <p:cTn id="6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
                                            <p:txEl>
                                              <p:pRg st="10" end="10"/>
                                            </p:txEl>
                                          </p:spTgt>
                                        </p:tgtEl>
                                        <p:attrNameLst>
                                          <p:attrName>style.visibility</p:attrName>
                                        </p:attrNameLst>
                                      </p:cBhvr>
                                      <p:to>
                                        <p:strVal val="visible"/>
                                      </p:to>
                                    </p:set>
                                    <p:animEffect transition="in" filter="fade">
                                      <p:cBhvr>
                                        <p:cTn id="69" dur="1000"/>
                                        <p:tgtEl>
                                          <p:spTgt spid="3">
                                            <p:txEl>
                                              <p:pRg st="10" end="10"/>
                                            </p:txEl>
                                          </p:spTgt>
                                        </p:tgtEl>
                                      </p:cBhvr>
                                    </p:animEffect>
                                    <p:anim calcmode="lin" valueType="num">
                                      <p:cBhvr>
                                        <p:cTn id="70"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3697287" cy="563562"/>
          </a:xfrm>
        </p:spPr>
        <p:txBody>
          <a:bodyPr/>
          <a:lstStyle/>
          <a:p>
            <a:r>
              <a:rPr lang="en-US" sz="2000" b="1" dirty="0"/>
              <a:t>KEY POINT</a:t>
            </a:r>
            <a:r>
              <a:rPr lang="en-US" dirty="0"/>
              <a:t/>
            </a:r>
            <a:br>
              <a:rPr lang="en-US" dirty="0"/>
            </a:br>
            <a:endParaRPr lang="en-US" dirty="0"/>
          </a:p>
        </p:txBody>
      </p:sp>
      <p:sp>
        <p:nvSpPr>
          <p:cNvPr id="3" name="Content Placeholder 2"/>
          <p:cNvSpPr>
            <a:spLocks noGrp="1"/>
          </p:cNvSpPr>
          <p:nvPr>
            <p:ph idx="1"/>
          </p:nvPr>
        </p:nvSpPr>
        <p:spPr>
          <a:xfrm>
            <a:off x="76200" y="838201"/>
            <a:ext cx="8991600" cy="3886200"/>
          </a:xfrm>
        </p:spPr>
        <p:txBody>
          <a:bodyPr/>
          <a:lstStyle/>
          <a:p>
            <a:pPr lvl="1">
              <a:lnSpc>
                <a:spcPct val="150000"/>
              </a:lnSpc>
              <a:buFont typeface="Wingdings" pitchFamily="2" charset="2"/>
              <a:buChar char="ü"/>
            </a:pPr>
            <a:r>
              <a:rPr lang="en-US" sz="1600" dirty="0"/>
              <a:t>P &amp; L w.r.t. B/E (No.) “P / (L) = Units above / (below) B/E * CPU”. Conclusion: At B/E all Fixed Cost is absorbed therefore the contribution generated after B/E will be profit and Vice Versa</a:t>
            </a:r>
          </a:p>
          <a:p>
            <a:pPr lvl="1">
              <a:lnSpc>
                <a:spcPct val="150000"/>
              </a:lnSpc>
              <a:buFont typeface="Wingdings" pitchFamily="2" charset="2"/>
              <a:buChar char="ü"/>
            </a:pPr>
            <a:r>
              <a:rPr lang="en-US" sz="1600" dirty="0"/>
              <a:t>C/S Ratio or C/M Ratio or P/V Ratio = Contribution / Sales * 100 (Can be computed on per unit or totals at any level)</a:t>
            </a:r>
          </a:p>
          <a:p>
            <a:pPr lvl="1">
              <a:lnSpc>
                <a:spcPct val="150000"/>
              </a:lnSpc>
              <a:buFont typeface="Wingdings" pitchFamily="2" charset="2"/>
              <a:buChar char="ü"/>
            </a:pPr>
            <a:r>
              <a:rPr lang="en-US" sz="1600" dirty="0"/>
              <a:t>B/E (</a:t>
            </a:r>
            <a:r>
              <a:rPr lang="en-US" sz="1600" dirty="0" err="1"/>
              <a:t>Rs</a:t>
            </a:r>
            <a:r>
              <a:rPr lang="en-US" sz="1600" dirty="0"/>
              <a:t>.) computed by “B/E – No. * SP-PU” or “Fixed Cost / CS Ratio”</a:t>
            </a:r>
          </a:p>
          <a:p>
            <a:pPr lvl="1">
              <a:lnSpc>
                <a:spcPct val="150000"/>
              </a:lnSpc>
              <a:buFont typeface="Wingdings" pitchFamily="2" charset="2"/>
              <a:buChar char="ü"/>
            </a:pPr>
            <a:r>
              <a:rPr lang="en-US" sz="1600" dirty="0"/>
              <a:t>Sales to Target P &amp; L w.r.t C/S Ratio is “Target Contribution /  CS Ratio”</a:t>
            </a:r>
          </a:p>
          <a:p>
            <a:pPr lvl="1">
              <a:lnSpc>
                <a:spcPct val="150000"/>
              </a:lnSpc>
              <a:buFont typeface="Wingdings" pitchFamily="2" charset="2"/>
              <a:buChar char="ü"/>
            </a:pPr>
            <a:r>
              <a:rPr lang="en-US" sz="1600" dirty="0"/>
              <a:t>Reverse of C/S Ratio is Variable Cost to Sales Ratio</a:t>
            </a:r>
          </a:p>
          <a:p>
            <a:pPr lvl="1">
              <a:lnSpc>
                <a:spcPct val="150000"/>
              </a:lnSpc>
              <a:buFont typeface="Wingdings" pitchFamily="2" charset="2"/>
              <a:buChar char="ü"/>
            </a:pPr>
            <a:r>
              <a:rPr lang="en-US" sz="1600" dirty="0"/>
              <a:t>Target Profit for “Shareholders” is PAT. PBT needs to be grossed-up for this.</a:t>
            </a:r>
          </a:p>
          <a:p>
            <a:pPr marL="0" indent="0">
              <a:buNone/>
            </a:pPr>
            <a:r>
              <a:rPr lang="en-US" sz="1600" dirty="0" smtClean="0"/>
              <a:t>	MOS </a:t>
            </a:r>
            <a:r>
              <a:rPr lang="en-US" sz="1600" dirty="0"/>
              <a:t>= Budgeted Sales – Break Even </a:t>
            </a:r>
            <a:r>
              <a:rPr lang="en-US" sz="1600" dirty="0" smtClean="0"/>
              <a:t>Sales</a:t>
            </a:r>
          </a:p>
          <a:p>
            <a:pPr marL="0" indent="0">
              <a:buNone/>
            </a:pPr>
            <a:endParaRPr lang="en-US" sz="1600" dirty="0"/>
          </a:p>
          <a:p>
            <a:pPr marL="0" indent="0">
              <a:buNone/>
            </a:pPr>
            <a:r>
              <a:rPr lang="en-US" sz="1600" dirty="0"/>
              <a:t>Reverse of MOS ratio is risk percentage. The higher the MOS is, the better it is and vice versa.</a:t>
            </a:r>
          </a:p>
          <a:p>
            <a:pPr marL="0" indent="0">
              <a:buNone/>
            </a:pPr>
            <a:r>
              <a:rPr lang="en-US" sz="1600" dirty="0"/>
              <a:t>Reverse of MOS ratio signifies the risk exposure of the company.</a:t>
            </a:r>
          </a:p>
          <a:p>
            <a:endParaRPr lang="en-US" dirty="0"/>
          </a:p>
        </p:txBody>
      </p:sp>
    </p:spTree>
    <p:extLst>
      <p:ext uri="{BB962C8B-B14F-4D97-AF65-F5344CB8AC3E}">
        <p14:creationId xmlns:p14="http://schemas.microsoft.com/office/powerpoint/2010/main" val="1227411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fade">
                                      <p:cBhvr>
                                        <p:cTn id="59" dur="1000"/>
                                        <p:tgtEl>
                                          <p:spTgt spid="3">
                                            <p:txEl>
                                              <p:pRg st="9" end="9"/>
                                            </p:txEl>
                                          </p:spTgt>
                                        </p:tgtEl>
                                      </p:cBhvr>
                                    </p:animEffect>
                                    <p:anim calcmode="lin" valueType="num">
                                      <p:cBhvr>
                                        <p:cTn id="6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4840287" cy="685800"/>
          </a:xfrm>
        </p:spPr>
        <p:txBody>
          <a:bodyPr/>
          <a:lstStyle/>
          <a:p>
            <a:r>
              <a:rPr lang="en-US" sz="2000" b="1" dirty="0"/>
              <a:t>MULTI PRODUCT BREAK EVEN</a:t>
            </a:r>
            <a:r>
              <a:rPr lang="en-US" dirty="0"/>
              <a:t/>
            </a:r>
            <a:br>
              <a:rPr lang="en-US" dirty="0"/>
            </a:br>
            <a:endParaRPr lang="en-US" dirty="0"/>
          </a:p>
        </p:txBody>
      </p:sp>
      <p:sp>
        <p:nvSpPr>
          <p:cNvPr id="3" name="Content Placeholder 2"/>
          <p:cNvSpPr>
            <a:spLocks noGrp="1"/>
          </p:cNvSpPr>
          <p:nvPr>
            <p:ph idx="1"/>
          </p:nvPr>
        </p:nvSpPr>
        <p:spPr>
          <a:xfrm>
            <a:off x="457200" y="990600"/>
            <a:ext cx="8458200" cy="5714999"/>
          </a:xfrm>
        </p:spPr>
        <p:txBody>
          <a:bodyPr/>
          <a:lstStyle/>
          <a:p>
            <a:pPr marL="0" indent="0">
              <a:lnSpc>
                <a:spcPct val="125000"/>
              </a:lnSpc>
              <a:buNone/>
            </a:pPr>
            <a:r>
              <a:rPr lang="en-US" sz="1700" dirty="0"/>
              <a:t>It should be Corporate / Divisional / Branch / Investment Centre Break Even. Product-wise Break Even not possible as Product-wise Fixed Cost is not possible to incur / compute.</a:t>
            </a:r>
          </a:p>
          <a:p>
            <a:pPr marL="0" indent="0">
              <a:lnSpc>
                <a:spcPct val="125000"/>
              </a:lnSpc>
              <a:buNone/>
            </a:pPr>
            <a:r>
              <a:rPr lang="en-US" sz="1700" dirty="0"/>
              <a:t>The Trick is to compute CPU and C/S based on a “Standard Mix” per “Standard Set” and uses these thereafter.</a:t>
            </a:r>
          </a:p>
          <a:p>
            <a:pPr lvl="1">
              <a:lnSpc>
                <a:spcPct val="125000"/>
              </a:lnSpc>
              <a:buFont typeface="Wingdings" pitchFamily="2" charset="2"/>
              <a:buChar char="ü"/>
            </a:pPr>
            <a:r>
              <a:rPr lang="en-US" sz="1700" dirty="0"/>
              <a:t>If required in units divide Corporate Fixed Cost with CPU as computed above. This will be Corporate B/E – No. of Sets. Will be segregated among products based on their “Standard Mix”. If this is the only requirement OR both Break Evens (i.e. in Quantity and Amount required), we may calculate CPU of “Standard Mix” by calculating CPU for each product and multiplying it thereafter with Standard </a:t>
            </a:r>
            <a:r>
              <a:rPr lang="en-US" sz="1700" dirty="0" smtClean="0"/>
              <a:t>Proportions</a:t>
            </a:r>
            <a:endParaRPr lang="en-US" sz="1700" dirty="0"/>
          </a:p>
          <a:p>
            <a:pPr lvl="1">
              <a:lnSpc>
                <a:spcPct val="125000"/>
              </a:lnSpc>
              <a:buFont typeface="Wingdings" pitchFamily="2" charset="2"/>
              <a:buChar char="ü"/>
            </a:pPr>
            <a:r>
              <a:rPr lang="en-US" sz="1700" dirty="0"/>
              <a:t>If required in Amount; either we will multiply the break-even quantities computed above with their respective selling price OR we will divide Corporate Fixed Cost with the C/S Ratio computed above for “Standard Mix”. This will be Corporate B/E – </a:t>
            </a:r>
            <a:r>
              <a:rPr lang="en-US" sz="1700" dirty="0" err="1"/>
              <a:t>Rs</a:t>
            </a:r>
            <a:r>
              <a:rPr lang="en-US" sz="1700" dirty="0"/>
              <a:t>. for Sets. Will be segregated among products based on their “Standard Revenue Mix” as computed above for a “Standard Mix</a:t>
            </a:r>
            <a:r>
              <a:rPr lang="en-US" sz="1700" dirty="0" smtClean="0"/>
              <a:t>”</a:t>
            </a:r>
            <a:endParaRPr lang="en-US" sz="1700" dirty="0"/>
          </a:p>
        </p:txBody>
      </p:sp>
    </p:spTree>
    <p:extLst>
      <p:ext uri="{BB962C8B-B14F-4D97-AF65-F5344CB8AC3E}">
        <p14:creationId xmlns:p14="http://schemas.microsoft.com/office/powerpoint/2010/main" val="163077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077200" cy="762000"/>
          </a:xfrm>
        </p:spPr>
        <p:txBody>
          <a:bodyPr/>
          <a:lstStyle/>
          <a:p>
            <a:r>
              <a:rPr lang="en-US" sz="2000" b="1" dirty="0" smtClean="0"/>
              <a:t>EXAMPLE</a:t>
            </a:r>
            <a:endParaRPr lang="en-US" dirty="0"/>
          </a:p>
        </p:txBody>
      </p:sp>
      <p:sp>
        <p:nvSpPr>
          <p:cNvPr id="3" name="Content Placeholder 2"/>
          <p:cNvSpPr>
            <a:spLocks noGrp="1"/>
          </p:cNvSpPr>
          <p:nvPr>
            <p:ph idx="1"/>
          </p:nvPr>
        </p:nvSpPr>
        <p:spPr>
          <a:xfrm>
            <a:off x="381000" y="990600"/>
            <a:ext cx="8382000" cy="3124200"/>
          </a:xfrm>
        </p:spPr>
        <p:txBody>
          <a:bodyPr/>
          <a:lstStyle/>
          <a:p>
            <a:pPr marL="0" indent="0">
              <a:lnSpc>
                <a:spcPct val="150000"/>
              </a:lnSpc>
              <a:buNone/>
            </a:pPr>
            <a:r>
              <a:rPr lang="en-US" sz="1800" b="1" dirty="0"/>
              <a:t>Furniture</a:t>
            </a:r>
            <a:r>
              <a:rPr lang="en-US" sz="1800" dirty="0"/>
              <a:t> – 1 Table &lt;&gt; 4 Chair</a:t>
            </a:r>
          </a:p>
          <a:p>
            <a:pPr marL="0" indent="0">
              <a:lnSpc>
                <a:spcPct val="150000"/>
              </a:lnSpc>
              <a:buNone/>
            </a:pPr>
            <a:r>
              <a:rPr lang="en-US" sz="1800" dirty="0"/>
              <a:t>Table: SP-</a:t>
            </a:r>
            <a:r>
              <a:rPr lang="en-US" sz="1800" dirty="0" err="1"/>
              <a:t>p.u</a:t>
            </a:r>
            <a:r>
              <a:rPr lang="en-US" sz="1800" dirty="0"/>
              <a:t>. 110, VC-</a:t>
            </a:r>
            <a:r>
              <a:rPr lang="en-US" sz="1800" dirty="0" err="1"/>
              <a:t>p.u</a:t>
            </a:r>
            <a:r>
              <a:rPr lang="en-US" sz="1800" dirty="0"/>
              <a:t>. 61</a:t>
            </a:r>
          </a:p>
          <a:p>
            <a:pPr marL="0" indent="0">
              <a:lnSpc>
                <a:spcPct val="150000"/>
              </a:lnSpc>
              <a:buNone/>
            </a:pPr>
            <a:r>
              <a:rPr lang="en-US" sz="1800" dirty="0"/>
              <a:t>Chair: SP-</a:t>
            </a:r>
            <a:r>
              <a:rPr lang="en-US" sz="1800" dirty="0" err="1"/>
              <a:t>p.u</a:t>
            </a:r>
            <a:r>
              <a:rPr lang="en-US" sz="1800" dirty="0"/>
              <a:t>. 35, VC-</a:t>
            </a:r>
            <a:r>
              <a:rPr lang="en-US" sz="1800" dirty="0" err="1"/>
              <a:t>p.u</a:t>
            </a:r>
            <a:r>
              <a:rPr lang="en-US" sz="1800" dirty="0"/>
              <a:t>. 21</a:t>
            </a:r>
          </a:p>
          <a:p>
            <a:pPr marL="0" indent="0">
              <a:lnSpc>
                <a:spcPct val="150000"/>
              </a:lnSpc>
              <a:buNone/>
            </a:pPr>
            <a:r>
              <a:rPr lang="en-US" sz="1800" dirty="0"/>
              <a:t>Corporate FC: </a:t>
            </a:r>
            <a:r>
              <a:rPr lang="en-US" sz="1800" dirty="0" err="1"/>
              <a:t>Rs</a:t>
            </a:r>
            <a:r>
              <a:rPr lang="en-US" sz="1800" dirty="0"/>
              <a:t>. 84,000 in </a:t>
            </a:r>
            <a:r>
              <a:rPr lang="en-US" sz="1800" dirty="0" smtClean="0"/>
              <a:t>total</a:t>
            </a:r>
            <a:r>
              <a:rPr lang="en-US" sz="1800" b="1" dirty="0"/>
              <a:t> </a:t>
            </a:r>
            <a:endParaRPr lang="en-US" sz="1800" dirty="0"/>
          </a:p>
          <a:p>
            <a:pPr marL="0" indent="0" algn="just">
              <a:buNone/>
            </a:pPr>
            <a:endParaRPr lang="en-US" sz="1800" b="1" dirty="0" smtClean="0"/>
          </a:p>
          <a:p>
            <a:pPr marL="0" indent="0" algn="just">
              <a:buNone/>
            </a:pPr>
            <a:r>
              <a:rPr lang="en-US" sz="1800" b="1" dirty="0" smtClean="0"/>
              <a:t>The </a:t>
            </a:r>
            <a:r>
              <a:rPr lang="en-US" sz="1800" b="1" dirty="0"/>
              <a:t>Break Even number of Tables and Chairs to be sold would be computed as follows:</a:t>
            </a:r>
            <a:endParaRPr lang="en-US" sz="1800" dirty="0"/>
          </a:p>
          <a:p>
            <a:endParaRPr lang="en-US" sz="2800" dirty="0"/>
          </a:p>
        </p:txBody>
      </p:sp>
    </p:spTree>
    <p:extLst>
      <p:ext uri="{BB962C8B-B14F-4D97-AF65-F5344CB8AC3E}">
        <p14:creationId xmlns:p14="http://schemas.microsoft.com/office/powerpoint/2010/main" val="238616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153400" cy="990600"/>
          </a:xfrm>
        </p:spPr>
        <p:txBody>
          <a:bodyPr/>
          <a:lstStyle/>
          <a:p>
            <a:r>
              <a:rPr lang="en-US" sz="1800" b="1" dirty="0" smtClean="0"/>
              <a:t>Solution</a:t>
            </a:r>
            <a:br>
              <a:rPr lang="en-US" sz="1800" b="1" dirty="0" smtClean="0"/>
            </a:br>
            <a:r>
              <a:rPr lang="en-US" sz="1800" dirty="0"/>
              <a:t/>
            </a:r>
            <a:br>
              <a:rPr lang="en-US" sz="1800" dirty="0"/>
            </a:br>
            <a:r>
              <a:rPr lang="en-US" sz="1800" dirty="0"/>
              <a:t>We will perform calculations for one standard Batch / Set / </a:t>
            </a:r>
            <a:r>
              <a:rPr lang="en-US" sz="1800" dirty="0" smtClean="0"/>
              <a:t>Mix</a:t>
            </a:r>
            <a:endParaRPr lang="en-US" sz="1800" dirty="0"/>
          </a:p>
        </p:txBody>
      </p:sp>
      <mc:AlternateContent xmlns:mc="http://schemas.openxmlformats.org/markup-compatibility/2006" xmlns:a14="http://schemas.microsoft.com/office/drawing/2010/main">
        <mc:Choice Requires="a14">
          <p:sp>
            <p:nvSpPr>
              <p:cNvPr id="5" name="Title 1"/>
              <p:cNvSpPr txBox="1">
                <a:spLocks/>
              </p:cNvSpPr>
              <p:nvPr/>
            </p:nvSpPr>
            <p:spPr bwMode="auto">
              <a:xfrm>
                <a:off x="210456" y="4038600"/>
                <a:ext cx="8628744" cy="2667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1800" dirty="0">
                    <a:solidFill>
                      <a:prstClr val="black"/>
                    </a:solidFill>
                  </a:rPr>
                  <a:t>The Contribution per Set is </a:t>
                </a:r>
                <a:r>
                  <a:rPr lang="en-US" sz="1800" dirty="0" err="1">
                    <a:solidFill>
                      <a:prstClr val="black"/>
                    </a:solidFill>
                  </a:rPr>
                  <a:t>Rs</a:t>
                </a:r>
                <a:r>
                  <a:rPr lang="en-US" sz="1800" dirty="0">
                    <a:solidFill>
                      <a:prstClr val="black"/>
                    </a:solidFill>
                  </a:rPr>
                  <a:t>. 105</a:t>
                </a:r>
              </a:p>
              <a:p>
                <a:pPr>
                  <a:buClr>
                    <a:prstClr val="black"/>
                  </a:buClr>
                </a:pPr>
                <a:r>
                  <a:rPr lang="en-US" sz="1800" dirty="0">
                    <a:solidFill>
                      <a:prstClr val="black"/>
                    </a:solidFill>
                  </a:rPr>
                  <a:t>Therefore B/E (Sets) = </a:t>
                </a:r>
                <a14:m>
                  <m:oMath xmlns:m="http://schemas.openxmlformats.org/officeDocument/2006/math">
                    <m:f>
                      <m:fPr>
                        <m:ctrlPr>
                          <a:rPr lang="en-US" sz="1800" i="1">
                            <a:solidFill>
                              <a:prstClr val="black"/>
                            </a:solidFill>
                            <a:latin typeface="Cambria Math"/>
                          </a:rPr>
                        </m:ctrlPr>
                      </m:fPr>
                      <m:num>
                        <m:r>
                          <a:rPr lang="en-US" sz="1800" i="1">
                            <a:solidFill>
                              <a:prstClr val="black"/>
                            </a:solidFill>
                            <a:latin typeface="Cambria Math"/>
                          </a:rPr>
                          <m:t>84,000</m:t>
                        </m:r>
                      </m:num>
                      <m:den>
                        <m:r>
                          <a:rPr lang="en-US" sz="1800" i="1">
                            <a:solidFill>
                              <a:prstClr val="black"/>
                            </a:solidFill>
                            <a:latin typeface="Cambria Math"/>
                          </a:rPr>
                          <m:t>105</m:t>
                        </m:r>
                      </m:den>
                    </m:f>
                  </m:oMath>
                </a14:m>
                <a:r>
                  <a:rPr lang="en-US" sz="1800" dirty="0">
                    <a:solidFill>
                      <a:prstClr val="black"/>
                    </a:solidFill>
                  </a:rPr>
                  <a:t> = 800 Sets</a:t>
                </a:r>
              </a:p>
              <a:p>
                <a:pPr>
                  <a:buClr>
                    <a:prstClr val="black"/>
                  </a:buClr>
                </a:pPr>
                <a:r>
                  <a:rPr lang="en-US" sz="1800" dirty="0">
                    <a:solidFill>
                      <a:prstClr val="black"/>
                    </a:solidFill>
                  </a:rPr>
                  <a:t>B/E </a:t>
                </a:r>
                <a:r>
                  <a:rPr lang="en-US" sz="1800" dirty="0" err="1">
                    <a:solidFill>
                      <a:prstClr val="black"/>
                    </a:solidFill>
                  </a:rPr>
                  <a:t>Rs</a:t>
                </a:r>
                <a:r>
                  <a:rPr lang="en-US" sz="1800" dirty="0">
                    <a:solidFill>
                      <a:prstClr val="black"/>
                    </a:solidFill>
                  </a:rPr>
                  <a:t>. = B/E (Sets) x SP – per Set</a:t>
                </a:r>
              </a:p>
              <a:p>
                <a:pPr>
                  <a:buClr>
                    <a:prstClr val="black"/>
                  </a:buClr>
                </a:pPr>
                <a:r>
                  <a:rPr lang="en-US" sz="1800" dirty="0">
                    <a:solidFill>
                      <a:prstClr val="black"/>
                    </a:solidFill>
                  </a:rPr>
                  <a:t>	= 800 x 250 = </a:t>
                </a:r>
                <a:r>
                  <a:rPr lang="en-US" sz="1800" dirty="0" err="1">
                    <a:solidFill>
                      <a:prstClr val="black"/>
                    </a:solidFill>
                  </a:rPr>
                  <a:t>Rs</a:t>
                </a:r>
                <a:r>
                  <a:rPr lang="en-US" sz="1800" dirty="0">
                    <a:solidFill>
                      <a:prstClr val="black"/>
                    </a:solidFill>
                  </a:rPr>
                  <a:t>. 200,000</a:t>
                </a:r>
              </a:p>
              <a:p>
                <a:pPr>
                  <a:buClr>
                    <a:prstClr val="black"/>
                  </a:buClr>
                </a:pPr>
                <a:r>
                  <a:rPr lang="en-US" sz="1800" dirty="0">
                    <a:solidFill>
                      <a:prstClr val="black"/>
                    </a:solidFill>
                  </a:rPr>
                  <a:t>		or</a:t>
                </a:r>
              </a:p>
              <a:p>
                <a:pPr>
                  <a:buClr>
                    <a:prstClr val="black"/>
                  </a:buClr>
                </a:pPr>
                <a:r>
                  <a:rPr lang="en-US" sz="1800" dirty="0">
                    <a:solidFill>
                      <a:prstClr val="black"/>
                    </a:solidFill>
                  </a:rPr>
                  <a:t>Contribution per Set </a:t>
                </a:r>
                <a:r>
                  <a:rPr lang="en-US" sz="1800" dirty="0" smtClean="0">
                    <a:solidFill>
                      <a:prstClr val="black"/>
                    </a:solidFill>
                  </a:rPr>
                  <a:t>= </a:t>
                </a:r>
                <a14:m>
                  <m:oMath xmlns:m="http://schemas.openxmlformats.org/officeDocument/2006/math">
                    <m:f>
                      <m:fPr>
                        <m:ctrlPr>
                          <a:rPr lang="en-US" sz="1800" i="1">
                            <a:solidFill>
                              <a:prstClr val="black"/>
                            </a:solidFill>
                            <a:latin typeface="Cambria Math"/>
                          </a:rPr>
                        </m:ctrlPr>
                      </m:fPr>
                      <m:num>
                        <m:r>
                          <a:rPr lang="en-US" sz="1800" i="1">
                            <a:solidFill>
                              <a:prstClr val="black"/>
                            </a:solidFill>
                            <a:latin typeface="Cambria Math"/>
                          </a:rPr>
                          <m:t>105</m:t>
                        </m:r>
                      </m:num>
                      <m:den>
                        <m:r>
                          <a:rPr lang="en-US" sz="1800" i="1">
                            <a:solidFill>
                              <a:prstClr val="black"/>
                            </a:solidFill>
                            <a:latin typeface="Cambria Math"/>
                          </a:rPr>
                          <m:t>250</m:t>
                        </m:r>
                      </m:den>
                    </m:f>
                  </m:oMath>
                </a14:m>
                <a:r>
                  <a:rPr lang="en-US" sz="1800" dirty="0">
                    <a:solidFill>
                      <a:prstClr val="black"/>
                    </a:solidFill>
                  </a:rPr>
                  <a:t> × 100 = 42%</a:t>
                </a:r>
              </a:p>
              <a:p>
                <a:pPr>
                  <a:buClr>
                    <a:prstClr val="black"/>
                  </a:buClr>
                </a:pPr>
                <a:r>
                  <a:rPr lang="en-US" sz="1800" dirty="0">
                    <a:solidFill>
                      <a:prstClr val="black"/>
                    </a:solidFill>
                  </a:rPr>
                  <a:t>B/E (</a:t>
                </a:r>
                <a:r>
                  <a:rPr lang="en-US" sz="1800" dirty="0" err="1">
                    <a:solidFill>
                      <a:prstClr val="black"/>
                    </a:solidFill>
                  </a:rPr>
                  <a:t>Rs</a:t>
                </a:r>
                <a:r>
                  <a:rPr lang="en-US" sz="1800" dirty="0">
                    <a:solidFill>
                      <a:prstClr val="black"/>
                    </a:solidFill>
                  </a:rPr>
                  <a:t>)	= = </a:t>
                </a:r>
                <a14:m>
                  <m:oMath xmlns:m="http://schemas.openxmlformats.org/officeDocument/2006/math">
                    <m:f>
                      <m:fPr>
                        <m:ctrlPr>
                          <a:rPr lang="en-US" sz="1800" i="1">
                            <a:solidFill>
                              <a:prstClr val="black"/>
                            </a:solidFill>
                            <a:latin typeface="Cambria Math"/>
                          </a:rPr>
                        </m:ctrlPr>
                      </m:fPr>
                      <m:num>
                        <m:r>
                          <a:rPr lang="en-US" sz="1800" i="1">
                            <a:solidFill>
                              <a:prstClr val="black"/>
                            </a:solidFill>
                            <a:latin typeface="Cambria Math"/>
                          </a:rPr>
                          <m:t>84,000</m:t>
                        </m:r>
                      </m:num>
                      <m:den>
                        <m:r>
                          <a:rPr lang="en-US" sz="1800" i="1">
                            <a:solidFill>
                              <a:prstClr val="black"/>
                            </a:solidFill>
                            <a:latin typeface="Cambria Math"/>
                          </a:rPr>
                          <m:t>42%</m:t>
                        </m:r>
                      </m:den>
                    </m:f>
                  </m:oMath>
                </a14:m>
                <a:r>
                  <a:rPr lang="en-US" sz="1800" dirty="0">
                    <a:solidFill>
                      <a:prstClr val="black"/>
                    </a:solidFill>
                  </a:rPr>
                  <a:t> = </a:t>
                </a:r>
                <a:r>
                  <a:rPr lang="en-US" sz="1800" dirty="0" err="1">
                    <a:solidFill>
                      <a:prstClr val="black"/>
                    </a:solidFill>
                  </a:rPr>
                  <a:t>Rs</a:t>
                </a:r>
                <a:r>
                  <a:rPr lang="en-US" sz="1800" dirty="0">
                    <a:solidFill>
                      <a:prstClr val="black"/>
                    </a:solidFill>
                  </a:rPr>
                  <a:t>. 200,000</a:t>
                </a:r>
              </a:p>
              <a:p>
                <a:pPr>
                  <a:buClr>
                    <a:prstClr val="black"/>
                  </a:buClr>
                </a:pPr>
                <a:r>
                  <a:rPr lang="en-US" sz="1800" dirty="0">
                    <a:solidFill>
                      <a:prstClr val="black"/>
                    </a:solidFill>
                  </a:rPr>
                  <a:t>This would be divided between Table &amp; Chair according to their sales value as per Standard Set computation.</a:t>
                </a:r>
              </a:p>
              <a:p>
                <a:pPr>
                  <a:buClr>
                    <a:prstClr val="black"/>
                  </a:buClr>
                </a:pPr>
                <a:r>
                  <a:rPr lang="en-US" sz="1600" b="1" dirty="0">
                    <a:solidFill>
                      <a:prstClr val="black"/>
                    </a:solidFill>
                  </a:rPr>
                  <a:t/>
                </a:r>
                <a:br>
                  <a:rPr lang="en-US" sz="1600" b="1" dirty="0">
                    <a:solidFill>
                      <a:prstClr val="black"/>
                    </a:solidFill>
                  </a:rPr>
                </a:br>
                <a:r>
                  <a:rPr lang="en-US" sz="1600" b="1" dirty="0">
                    <a:solidFill>
                      <a:prstClr val="black"/>
                    </a:solidFill>
                  </a:rPr>
                  <a:t> </a:t>
                </a:r>
                <a:endParaRPr lang="en-US" sz="1600" dirty="0">
                  <a:solidFill>
                    <a:prstClr val="black"/>
                  </a:solidFill>
                </a:endParaRPr>
              </a:p>
            </p:txBody>
          </p:sp>
        </mc:Choice>
        <mc:Fallback xmlns="">
          <p:sp>
            <p:nvSpPr>
              <p:cNvPr id="5" name="Title 1"/>
              <p:cNvSpPr txBox="1">
                <a:spLocks noRot="1" noChangeAspect="1" noMove="1" noResize="1" noEditPoints="1" noAdjustHandles="1" noChangeArrowheads="1" noChangeShapeType="1" noTextEdit="1"/>
              </p:cNvSpPr>
              <p:nvPr/>
            </p:nvSpPr>
            <p:spPr bwMode="auto">
              <a:xfrm>
                <a:off x="210456" y="4038600"/>
                <a:ext cx="8628744" cy="2667000"/>
              </a:xfrm>
              <a:prstGeom prst="rect">
                <a:avLst/>
              </a:prstGeom>
              <a:blipFill rotWithShape="1">
                <a:blip r:embed="rId2"/>
                <a:stretch>
                  <a:fillRect l="-636" t="-29062"/>
                </a:stretch>
              </a:blipFill>
              <a:ln w="9525">
                <a:noFill/>
                <a:miter lim="800000"/>
                <a:headEnd/>
                <a:tailEnd/>
              </a:ln>
              <a:effectLst/>
            </p:spPr>
            <p:txBody>
              <a:bodyPr/>
              <a:lstStyle/>
              <a:p>
                <a:r>
                  <a:rPr lang="en-US">
                    <a:noFill/>
                  </a:rPr>
                  <a:t> </a:t>
                </a:r>
              </a:p>
            </p:txBody>
          </p:sp>
        </mc:Fallback>
      </mc:AlternateContent>
      <p:graphicFrame>
        <p:nvGraphicFramePr>
          <p:cNvPr id="6" name="Content Placeholder 5"/>
          <p:cNvGraphicFramePr>
            <a:graphicFrameLocks noGrp="1"/>
          </p:cNvGraphicFramePr>
          <p:nvPr>
            <p:ph idx="1"/>
            <p:extLst>
              <p:ext uri="{D42A27DB-BD31-4B8C-83A1-F6EECF244321}">
                <p14:modId xmlns:p14="http://schemas.microsoft.com/office/powerpoint/2010/main" val="1200146469"/>
              </p:ext>
            </p:extLst>
          </p:nvPr>
        </p:nvGraphicFramePr>
        <p:xfrm>
          <a:off x="457200" y="1219200"/>
          <a:ext cx="7848600" cy="1981200"/>
        </p:xfrm>
        <a:graphic>
          <a:graphicData uri="http://schemas.openxmlformats.org/drawingml/2006/table">
            <a:tbl>
              <a:tblPr firstRow="1" bandRow="1">
                <a:tableStyleId>{5C22544A-7EE6-4342-B048-85BDC9FD1C3A}</a:tableStyleId>
              </a:tblPr>
              <a:tblGrid>
                <a:gridCol w="3048000"/>
                <a:gridCol w="1676400"/>
                <a:gridCol w="1676400"/>
                <a:gridCol w="1447800"/>
              </a:tblGrid>
              <a:tr h="335280">
                <a:tc>
                  <a:txBody>
                    <a:bodyPr/>
                    <a:lstStyle/>
                    <a:p>
                      <a:pPr marL="0" marR="0">
                        <a:spcBef>
                          <a:spcPts val="0"/>
                        </a:spcBef>
                        <a:spcAft>
                          <a:spcPts val="0"/>
                        </a:spcAft>
                      </a:pPr>
                      <a:r>
                        <a:rPr lang="en-US" sz="1600" dirty="0">
                          <a:solidFill>
                            <a:schemeClr val="bg1"/>
                          </a:solidFill>
                          <a:effectLst/>
                          <a:latin typeface="Calibri"/>
                          <a:ea typeface="Calibri"/>
                          <a:cs typeface="Arial"/>
                        </a:rPr>
                        <a:t> </a:t>
                      </a:r>
                      <a:endParaRPr lang="en-US" sz="1600" dirty="0">
                        <a:solidFill>
                          <a:schemeClr val="bg1"/>
                        </a:solidFill>
                        <a:effectLst/>
                        <a:latin typeface="Times New Roman"/>
                        <a:ea typeface="Times New Roman"/>
                        <a:cs typeface="Arial"/>
                      </a:endParaRPr>
                    </a:p>
                  </a:txBody>
                  <a:tcPr marL="68580" marR="68580" marT="0" marB="0" anchor="ctr"/>
                </a:tc>
                <a:tc>
                  <a:txBody>
                    <a:bodyPr/>
                    <a:lstStyle/>
                    <a:p>
                      <a:pPr marL="0" marR="0" algn="ctr">
                        <a:spcBef>
                          <a:spcPts val="0"/>
                        </a:spcBef>
                        <a:spcAft>
                          <a:spcPts val="0"/>
                        </a:spcAft>
                      </a:pPr>
                      <a:r>
                        <a:rPr lang="en-US" sz="1600" b="1">
                          <a:solidFill>
                            <a:schemeClr val="bg1"/>
                          </a:solidFill>
                          <a:effectLst/>
                          <a:latin typeface="Calibri"/>
                          <a:ea typeface="Calibri"/>
                          <a:cs typeface="Arial"/>
                        </a:rPr>
                        <a:t>Table</a:t>
                      </a:r>
                      <a:endParaRPr lang="en-US" sz="1600">
                        <a:solidFill>
                          <a:schemeClr val="bg1"/>
                        </a:solidFill>
                        <a:effectLst/>
                        <a:latin typeface="Times New Roman"/>
                        <a:ea typeface="Times New Roman"/>
                        <a:cs typeface="Arial"/>
                      </a:endParaRPr>
                    </a:p>
                  </a:txBody>
                  <a:tcPr marL="68580" marR="68580" marT="0" marB="0" anchor="ctr"/>
                </a:tc>
                <a:tc>
                  <a:txBody>
                    <a:bodyPr/>
                    <a:lstStyle/>
                    <a:p>
                      <a:pPr marL="0" marR="0" algn="ctr">
                        <a:spcBef>
                          <a:spcPts val="0"/>
                        </a:spcBef>
                        <a:spcAft>
                          <a:spcPts val="0"/>
                        </a:spcAft>
                      </a:pPr>
                      <a:r>
                        <a:rPr lang="en-US" sz="1600" b="1">
                          <a:solidFill>
                            <a:schemeClr val="bg1"/>
                          </a:solidFill>
                          <a:effectLst/>
                          <a:latin typeface="Calibri"/>
                          <a:ea typeface="Calibri"/>
                          <a:cs typeface="Arial"/>
                        </a:rPr>
                        <a:t>Chair</a:t>
                      </a:r>
                      <a:endParaRPr lang="en-US" sz="1600">
                        <a:solidFill>
                          <a:schemeClr val="bg1"/>
                        </a:solidFill>
                        <a:effectLst/>
                        <a:latin typeface="Times New Roman"/>
                        <a:ea typeface="Times New Roman"/>
                        <a:cs typeface="Arial"/>
                      </a:endParaRPr>
                    </a:p>
                  </a:txBody>
                  <a:tcPr marL="68580" marR="68580" marT="0" marB="0" anchor="ctr"/>
                </a:tc>
                <a:tc>
                  <a:txBody>
                    <a:bodyPr/>
                    <a:lstStyle/>
                    <a:p>
                      <a:pPr marL="0" marR="0" algn="ctr">
                        <a:spcBef>
                          <a:spcPts val="0"/>
                        </a:spcBef>
                        <a:spcAft>
                          <a:spcPts val="0"/>
                        </a:spcAft>
                      </a:pPr>
                      <a:r>
                        <a:rPr lang="en-US" sz="1600" b="1" dirty="0">
                          <a:solidFill>
                            <a:schemeClr val="bg1"/>
                          </a:solidFill>
                          <a:effectLst/>
                          <a:latin typeface="Calibri"/>
                          <a:ea typeface="Calibri"/>
                          <a:cs typeface="Arial"/>
                        </a:rPr>
                        <a:t>Total</a:t>
                      </a:r>
                      <a:endParaRPr lang="en-US" sz="1600" dirty="0">
                        <a:solidFill>
                          <a:schemeClr val="bg1"/>
                        </a:solidFill>
                        <a:effectLst/>
                        <a:latin typeface="Times New Roman"/>
                        <a:ea typeface="Times New Roman"/>
                        <a:cs typeface="Arial"/>
                      </a:endParaRPr>
                    </a:p>
                  </a:txBody>
                  <a:tcPr marL="68580" marR="68580" marT="0" marB="0" anchor="ctr"/>
                </a:tc>
              </a:tr>
              <a:tr h="335280">
                <a:tc>
                  <a:txBody>
                    <a:bodyPr/>
                    <a:lstStyle/>
                    <a:p>
                      <a:pPr marL="0" marR="0">
                        <a:spcBef>
                          <a:spcPts val="0"/>
                        </a:spcBef>
                        <a:spcAft>
                          <a:spcPts val="0"/>
                        </a:spcAft>
                      </a:pPr>
                      <a:r>
                        <a:rPr lang="en-US" sz="1600" dirty="0">
                          <a:solidFill>
                            <a:srgbClr val="000000"/>
                          </a:solidFill>
                          <a:effectLst/>
                          <a:latin typeface="Calibri"/>
                          <a:ea typeface="Calibri"/>
                          <a:cs typeface="Arial"/>
                        </a:rPr>
                        <a:t>Ratio</a:t>
                      </a:r>
                      <a:endParaRPr lang="en-US" sz="1600" dirty="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1</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4</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 </a:t>
                      </a:r>
                      <a:endParaRPr lang="en-US" sz="1600">
                        <a:effectLst/>
                        <a:latin typeface="Times New Roman"/>
                        <a:ea typeface="Times New Roman"/>
                        <a:cs typeface="Arial"/>
                      </a:endParaRPr>
                    </a:p>
                  </a:txBody>
                  <a:tcPr marL="68580" marR="68580" marT="0" marB="0" anchor="ctr"/>
                </a:tc>
              </a:tr>
              <a:tr h="335280">
                <a:tc>
                  <a:txBody>
                    <a:bodyPr/>
                    <a:lstStyle/>
                    <a:p>
                      <a:pPr marL="0" marR="0">
                        <a:spcBef>
                          <a:spcPts val="0"/>
                        </a:spcBef>
                        <a:spcAft>
                          <a:spcPts val="0"/>
                        </a:spcAft>
                      </a:pPr>
                      <a:r>
                        <a:rPr lang="en-US" sz="1600">
                          <a:solidFill>
                            <a:srgbClr val="000000"/>
                          </a:solidFill>
                          <a:effectLst/>
                          <a:latin typeface="Calibri"/>
                          <a:ea typeface="Calibri"/>
                          <a:cs typeface="Arial"/>
                        </a:rPr>
                        <a:t>Sales</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110</a:t>
                      </a:r>
                      <a:endParaRPr lang="en-US" sz="1600">
                        <a:effectLst/>
                        <a:latin typeface="Times New Roman"/>
                        <a:ea typeface="Times New Roman"/>
                        <a:cs typeface="Arial"/>
                      </a:endParaRPr>
                    </a:p>
                    <a:p>
                      <a:pPr marL="0" marR="156845" algn="r">
                        <a:spcBef>
                          <a:spcPts val="0"/>
                        </a:spcBef>
                        <a:spcAft>
                          <a:spcPts val="0"/>
                        </a:spcAft>
                      </a:pPr>
                      <a:r>
                        <a:rPr lang="en-US" sz="1600">
                          <a:solidFill>
                            <a:srgbClr val="000000"/>
                          </a:solidFill>
                          <a:effectLst/>
                          <a:latin typeface="Calibri"/>
                          <a:ea typeface="Calibri"/>
                          <a:cs typeface="Arial"/>
                        </a:rPr>
                        <a:t>(1 x 110)</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140</a:t>
                      </a:r>
                      <a:endParaRPr lang="en-US" sz="1600">
                        <a:effectLst/>
                        <a:latin typeface="Times New Roman"/>
                        <a:ea typeface="Times New Roman"/>
                        <a:cs typeface="Arial"/>
                      </a:endParaRPr>
                    </a:p>
                    <a:p>
                      <a:pPr marL="0" marR="156845" algn="r">
                        <a:spcBef>
                          <a:spcPts val="0"/>
                        </a:spcBef>
                        <a:spcAft>
                          <a:spcPts val="0"/>
                        </a:spcAft>
                      </a:pPr>
                      <a:r>
                        <a:rPr lang="en-US" sz="1600">
                          <a:solidFill>
                            <a:srgbClr val="000000"/>
                          </a:solidFill>
                          <a:effectLst/>
                          <a:latin typeface="Calibri"/>
                          <a:ea typeface="Calibri"/>
                          <a:cs typeface="Arial"/>
                        </a:rPr>
                        <a:t>(4 x 35)</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250</a:t>
                      </a:r>
                      <a:endParaRPr lang="en-US" sz="1600">
                        <a:effectLst/>
                        <a:latin typeface="Times New Roman"/>
                        <a:ea typeface="Times New Roman"/>
                        <a:cs typeface="Arial"/>
                      </a:endParaRPr>
                    </a:p>
                  </a:txBody>
                  <a:tcPr marL="68580" marR="68580" marT="0" marB="0" anchor="ctr"/>
                </a:tc>
              </a:tr>
              <a:tr h="335280">
                <a:tc>
                  <a:txBody>
                    <a:bodyPr/>
                    <a:lstStyle/>
                    <a:p>
                      <a:pPr marL="0" marR="0">
                        <a:spcBef>
                          <a:spcPts val="0"/>
                        </a:spcBef>
                        <a:spcAft>
                          <a:spcPts val="0"/>
                        </a:spcAft>
                      </a:pPr>
                      <a:r>
                        <a:rPr lang="en-US" sz="1600">
                          <a:solidFill>
                            <a:srgbClr val="000000"/>
                          </a:solidFill>
                          <a:effectLst/>
                          <a:latin typeface="Calibri"/>
                          <a:ea typeface="Calibri"/>
                          <a:cs typeface="Arial"/>
                        </a:rPr>
                        <a:t>VC</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61</a:t>
                      </a:r>
                      <a:endParaRPr lang="en-US" sz="1600">
                        <a:effectLst/>
                        <a:latin typeface="Times New Roman"/>
                        <a:ea typeface="Times New Roman"/>
                        <a:cs typeface="Arial"/>
                      </a:endParaRPr>
                    </a:p>
                    <a:p>
                      <a:pPr marL="0" marR="156845" algn="r">
                        <a:spcBef>
                          <a:spcPts val="0"/>
                        </a:spcBef>
                        <a:spcAft>
                          <a:spcPts val="0"/>
                        </a:spcAft>
                      </a:pPr>
                      <a:r>
                        <a:rPr lang="en-US" sz="1600">
                          <a:solidFill>
                            <a:srgbClr val="000000"/>
                          </a:solidFill>
                          <a:effectLst/>
                          <a:latin typeface="Calibri"/>
                          <a:ea typeface="Calibri"/>
                          <a:cs typeface="Arial"/>
                        </a:rPr>
                        <a:t>(1 x 61)</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84</a:t>
                      </a:r>
                      <a:endParaRPr lang="en-US" sz="1600">
                        <a:effectLst/>
                        <a:latin typeface="Times New Roman"/>
                        <a:ea typeface="Times New Roman"/>
                        <a:cs typeface="Arial"/>
                      </a:endParaRPr>
                    </a:p>
                    <a:p>
                      <a:pPr marL="0" marR="156845" algn="r">
                        <a:spcBef>
                          <a:spcPts val="0"/>
                        </a:spcBef>
                        <a:spcAft>
                          <a:spcPts val="0"/>
                        </a:spcAft>
                      </a:pPr>
                      <a:r>
                        <a:rPr lang="en-US" sz="1600">
                          <a:solidFill>
                            <a:srgbClr val="000000"/>
                          </a:solidFill>
                          <a:effectLst/>
                          <a:latin typeface="Calibri"/>
                          <a:ea typeface="Calibri"/>
                          <a:cs typeface="Arial"/>
                        </a:rPr>
                        <a:t>(4 x 21)</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145</a:t>
                      </a:r>
                      <a:endParaRPr lang="en-US" sz="1600">
                        <a:effectLst/>
                        <a:latin typeface="Times New Roman"/>
                        <a:ea typeface="Times New Roman"/>
                        <a:cs typeface="Arial"/>
                      </a:endParaRPr>
                    </a:p>
                  </a:txBody>
                  <a:tcPr marL="68580" marR="68580" marT="0" marB="0" anchor="ctr"/>
                </a:tc>
              </a:tr>
              <a:tr h="335280">
                <a:tc>
                  <a:txBody>
                    <a:bodyPr/>
                    <a:lstStyle/>
                    <a:p>
                      <a:pPr marL="0" marR="0">
                        <a:spcBef>
                          <a:spcPts val="0"/>
                        </a:spcBef>
                        <a:spcAft>
                          <a:spcPts val="0"/>
                        </a:spcAft>
                      </a:pPr>
                      <a:r>
                        <a:rPr lang="en-US" sz="1600" dirty="0">
                          <a:solidFill>
                            <a:srgbClr val="000000"/>
                          </a:solidFill>
                          <a:effectLst/>
                          <a:latin typeface="Calibri"/>
                          <a:ea typeface="Calibri"/>
                          <a:cs typeface="Arial"/>
                        </a:rPr>
                        <a:t>Contribution</a:t>
                      </a:r>
                      <a:endParaRPr lang="en-US" sz="1600" dirty="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 </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a:solidFill>
                            <a:srgbClr val="000000"/>
                          </a:solidFill>
                          <a:effectLst/>
                          <a:latin typeface="Calibri"/>
                          <a:ea typeface="Calibri"/>
                          <a:cs typeface="Arial"/>
                        </a:rPr>
                        <a:t> </a:t>
                      </a:r>
                      <a:endParaRPr lang="en-US" sz="1600">
                        <a:effectLst/>
                        <a:latin typeface="Times New Roman"/>
                        <a:ea typeface="Times New Roman"/>
                        <a:cs typeface="Arial"/>
                      </a:endParaRPr>
                    </a:p>
                  </a:txBody>
                  <a:tcPr marL="68580" marR="68580" marT="0" marB="0" anchor="ctr"/>
                </a:tc>
                <a:tc>
                  <a:txBody>
                    <a:bodyPr/>
                    <a:lstStyle/>
                    <a:p>
                      <a:pPr marL="0" marR="156845" algn="r">
                        <a:spcBef>
                          <a:spcPts val="0"/>
                        </a:spcBef>
                        <a:spcAft>
                          <a:spcPts val="0"/>
                        </a:spcAft>
                      </a:pPr>
                      <a:r>
                        <a:rPr lang="en-US" sz="1600" dirty="0">
                          <a:solidFill>
                            <a:srgbClr val="000000"/>
                          </a:solidFill>
                          <a:effectLst/>
                          <a:latin typeface="Calibri"/>
                          <a:ea typeface="Calibri"/>
                          <a:cs typeface="Arial"/>
                        </a:rPr>
                        <a:t>105</a:t>
                      </a:r>
                      <a:endParaRPr lang="en-US" sz="1600" dirty="0">
                        <a:effectLst/>
                        <a:latin typeface="Times New Roman"/>
                        <a:ea typeface="Times New Roman"/>
                        <a:cs typeface="Arial"/>
                      </a:endParaRPr>
                    </a:p>
                  </a:txBody>
                  <a:tcPr marL="68580" marR="68580" marT="0" marB="0" anchor="ctr"/>
                </a:tc>
              </a:tr>
            </a:tbl>
          </a:graphicData>
        </a:graphic>
      </p:graphicFrame>
    </p:spTree>
    <p:extLst>
      <p:ext uri="{BB962C8B-B14F-4D97-AF65-F5344CB8AC3E}">
        <p14:creationId xmlns:p14="http://schemas.microsoft.com/office/powerpoint/2010/main" val="39372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fade">
                                      <p:cBhvr>
                                        <p:cTn id="28" dur="1000"/>
                                        <p:tgtEl>
                                          <p:spTgt spid="5">
                                            <p:txEl>
                                              <p:pRg st="2" end="2"/>
                                            </p:txEl>
                                          </p:spTgt>
                                        </p:tgtEl>
                                      </p:cBhvr>
                                    </p:animEffect>
                                    <p:anim calcmode="lin" valueType="num">
                                      <p:cBhvr>
                                        <p:cTn id="2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2" end="2"/>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1000"/>
                                        <p:tgtEl>
                                          <p:spTgt spid="5">
                                            <p:txEl>
                                              <p:pRg st="3" end="3"/>
                                            </p:txEl>
                                          </p:spTgt>
                                        </p:tgtEl>
                                      </p:cBhvr>
                                    </p:animEffect>
                                    <p:anim calcmode="lin" valueType="num">
                                      <p:cBhvr>
                                        <p:cTn id="34"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fade">
                                      <p:cBhvr>
                                        <p:cTn id="40" dur="1000"/>
                                        <p:tgtEl>
                                          <p:spTgt spid="5">
                                            <p:txEl>
                                              <p:pRg st="4" end="4"/>
                                            </p:txEl>
                                          </p:spTgt>
                                        </p:tgtEl>
                                      </p:cBhvr>
                                    </p:animEffect>
                                    <p:anim calcmode="lin" valueType="num">
                                      <p:cBhvr>
                                        <p:cTn id="41"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1000"/>
                                        <p:tgtEl>
                                          <p:spTgt spid="5">
                                            <p:txEl>
                                              <p:pRg st="5" end="5"/>
                                            </p:txEl>
                                          </p:spTgt>
                                        </p:tgtEl>
                                      </p:cBhvr>
                                    </p:animEffect>
                                    <p:anim calcmode="lin" valueType="num">
                                      <p:cBhvr>
                                        <p:cTn id="4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
                                            <p:txEl>
                                              <p:pRg st="6" end="6"/>
                                            </p:txEl>
                                          </p:spTgt>
                                        </p:tgtEl>
                                        <p:attrNameLst>
                                          <p:attrName>style.visibility</p:attrName>
                                        </p:attrNameLst>
                                      </p:cBhvr>
                                      <p:to>
                                        <p:strVal val="visible"/>
                                      </p:to>
                                    </p:set>
                                    <p:animEffect transition="in" filter="fade">
                                      <p:cBhvr>
                                        <p:cTn id="54" dur="1000"/>
                                        <p:tgtEl>
                                          <p:spTgt spid="5">
                                            <p:txEl>
                                              <p:pRg st="6" end="6"/>
                                            </p:txEl>
                                          </p:spTgt>
                                        </p:tgtEl>
                                      </p:cBhvr>
                                    </p:animEffect>
                                    <p:anim calcmode="lin" valueType="num">
                                      <p:cBhvr>
                                        <p:cTn id="5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5">
                                            <p:txEl>
                                              <p:pRg st="7" end="7"/>
                                            </p:txEl>
                                          </p:spTgt>
                                        </p:tgtEl>
                                        <p:attrNameLst>
                                          <p:attrName>style.visibility</p:attrName>
                                        </p:attrNameLst>
                                      </p:cBhvr>
                                      <p:to>
                                        <p:strVal val="visible"/>
                                      </p:to>
                                    </p:set>
                                    <p:animEffect transition="in" filter="fade">
                                      <p:cBhvr>
                                        <p:cTn id="61" dur="1000"/>
                                        <p:tgtEl>
                                          <p:spTgt spid="5">
                                            <p:txEl>
                                              <p:pRg st="7" end="7"/>
                                            </p:txEl>
                                          </p:spTgt>
                                        </p:tgtEl>
                                      </p:cBhvr>
                                    </p:animEffect>
                                    <p:anim calcmode="lin" valueType="num">
                                      <p:cBhvr>
                                        <p:cTn id="62"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7772400" cy="381000"/>
          </a:xfrm>
        </p:spPr>
        <p:txBody>
          <a:bodyPr/>
          <a:lstStyle/>
          <a:p>
            <a:r>
              <a:rPr lang="en-US" sz="2000" b="1" dirty="0"/>
              <a:t>SHOT TERM </a:t>
            </a:r>
            <a:r>
              <a:rPr lang="en-US" sz="2000" b="1" dirty="0" smtClean="0"/>
              <a:t>DECISIONS</a:t>
            </a:r>
            <a:endParaRPr lang="en-US" dirty="0"/>
          </a:p>
        </p:txBody>
      </p:sp>
      <p:sp>
        <p:nvSpPr>
          <p:cNvPr id="3" name="Content Placeholder 2"/>
          <p:cNvSpPr>
            <a:spLocks noGrp="1"/>
          </p:cNvSpPr>
          <p:nvPr>
            <p:ph idx="1"/>
          </p:nvPr>
        </p:nvSpPr>
        <p:spPr>
          <a:xfrm>
            <a:off x="468084" y="381000"/>
            <a:ext cx="8153400" cy="4953000"/>
          </a:xfrm>
        </p:spPr>
        <p:txBody>
          <a:bodyPr/>
          <a:lstStyle/>
          <a:p>
            <a:pPr marL="0" indent="0" algn="just">
              <a:buNone/>
            </a:pPr>
            <a:r>
              <a:rPr lang="en-US" sz="1500" b="1" dirty="0" smtClean="0"/>
              <a:t>Spare </a:t>
            </a:r>
            <a:r>
              <a:rPr lang="en-US" sz="1500" b="1" dirty="0"/>
              <a:t>Capacity Decisions / Accept Reject Decisions</a:t>
            </a:r>
            <a:endParaRPr lang="en-US" sz="1500" dirty="0"/>
          </a:p>
          <a:p>
            <a:pPr marL="457200" lvl="0" indent="-457200" algn="just">
              <a:buFont typeface="Wingdings" panose="05000000000000000000" pitchFamily="2" charset="2"/>
              <a:buChar char="Ø"/>
            </a:pPr>
            <a:r>
              <a:rPr lang="en-US" sz="1500" dirty="0"/>
              <a:t>(Based on Incremental Revenue &gt;&lt; Incremental Cost or Relevant Revenue &gt;&lt; Relevant Cost)</a:t>
            </a:r>
          </a:p>
          <a:p>
            <a:pPr marL="457200" lvl="0" indent="-457200" algn="just">
              <a:buFont typeface="Wingdings" panose="05000000000000000000" pitchFamily="2" charset="2"/>
              <a:buChar char="Ø"/>
            </a:pPr>
            <a:r>
              <a:rPr lang="en-US" sz="1500" dirty="0"/>
              <a:t>Relevant Revenue will generally be given in the question in the shape of offers to be accepted / rejected.</a:t>
            </a:r>
          </a:p>
          <a:p>
            <a:pPr marL="457200" lvl="0" indent="-457200" algn="just">
              <a:buFont typeface="Wingdings" panose="05000000000000000000" pitchFamily="2" charset="2"/>
              <a:buChar char="Ø"/>
            </a:pPr>
            <a:r>
              <a:rPr lang="en-US" sz="1500" dirty="0"/>
              <a:t>Relevant Cost is a Cost which changes with a change in Decision</a:t>
            </a:r>
          </a:p>
          <a:p>
            <a:pPr marL="457200" lvl="0" indent="-457200" algn="just">
              <a:buFont typeface="Wingdings" panose="05000000000000000000" pitchFamily="2" charset="2"/>
              <a:buChar char="Ø"/>
            </a:pPr>
            <a:r>
              <a:rPr lang="en-US" sz="1500" dirty="0"/>
              <a:t>Generally Profitability Decisions, therefore, Fixed Cost considered as Irrelevant – IR. Can be relevant if decision changes e.g. character of Total and Per Unit, Variable and Fixed Cost for the impact of change in volume.</a:t>
            </a:r>
          </a:p>
          <a:p>
            <a:pPr marL="0" indent="0" algn="just">
              <a:buNone/>
            </a:pPr>
            <a:r>
              <a:rPr lang="en-US" sz="1500" b="1" dirty="0"/>
              <a:t>Key characteristics of Relevant Cost</a:t>
            </a:r>
            <a:endParaRPr lang="en-US" sz="1500" dirty="0"/>
          </a:p>
          <a:p>
            <a:pPr marL="457200" indent="-457200" algn="just">
              <a:buNone/>
            </a:pPr>
            <a:r>
              <a:rPr lang="en-US" sz="1500" b="1" dirty="0"/>
              <a:t>(</a:t>
            </a:r>
            <a:r>
              <a:rPr lang="en-US" sz="1500" b="1" dirty="0" smtClean="0"/>
              <a:t>a)	</a:t>
            </a:r>
            <a:r>
              <a:rPr lang="en-US" sz="1500" dirty="0" smtClean="0"/>
              <a:t>We </a:t>
            </a:r>
            <a:r>
              <a:rPr lang="en-US" sz="1500" dirty="0"/>
              <a:t>must appreciate that because each situation is unique there is no system within business to routinely deliver relevant costs. They are Situation Specific. </a:t>
            </a:r>
          </a:p>
          <a:p>
            <a:pPr marL="457200" indent="-457200" algn="just">
              <a:buNone/>
            </a:pPr>
            <a:r>
              <a:rPr lang="en-US" sz="1500" b="1" dirty="0"/>
              <a:t>(</a:t>
            </a:r>
            <a:r>
              <a:rPr lang="en-US" sz="1500" b="1" dirty="0" smtClean="0"/>
              <a:t>b)	</a:t>
            </a:r>
            <a:r>
              <a:rPr lang="en-US" sz="1500" dirty="0" smtClean="0"/>
              <a:t>Past </a:t>
            </a:r>
            <a:r>
              <a:rPr lang="en-US" sz="1500" dirty="0"/>
              <a:t>costs and benefits are always irrelevant.  Only future costs and benefits are relevant. </a:t>
            </a:r>
          </a:p>
          <a:p>
            <a:pPr marL="457200" indent="-457200" algn="just">
              <a:buNone/>
            </a:pPr>
            <a:r>
              <a:rPr lang="en-US" sz="1500" b="1" dirty="0"/>
              <a:t>(</a:t>
            </a:r>
            <a:r>
              <a:rPr lang="en-US" sz="1500" b="1" dirty="0" smtClean="0"/>
              <a:t>c)	</a:t>
            </a:r>
            <a:r>
              <a:rPr lang="en-US" sz="1500" dirty="0" smtClean="0"/>
              <a:t>Committed </a:t>
            </a:r>
            <a:r>
              <a:rPr lang="en-US" sz="1500" dirty="0"/>
              <a:t>future costs and benefits are not relevant. Only uncommitted future costs and benefits are relevant to the decision. </a:t>
            </a:r>
          </a:p>
          <a:p>
            <a:pPr marL="457200" indent="-457200" algn="just">
              <a:buNone/>
            </a:pPr>
            <a:r>
              <a:rPr lang="en-US" sz="1500" b="1" dirty="0"/>
              <a:t>(</a:t>
            </a:r>
            <a:r>
              <a:rPr lang="en-US" sz="1500" b="1" dirty="0" smtClean="0"/>
              <a:t>d)	</a:t>
            </a:r>
            <a:r>
              <a:rPr lang="en-US" sz="1500" dirty="0" smtClean="0"/>
              <a:t>A </a:t>
            </a:r>
            <a:r>
              <a:rPr lang="en-US" sz="1500" dirty="0"/>
              <a:t>sunk cost is expenditure that has taken place in the past and which will not be affected by the decision under consideration. Never relevant.</a:t>
            </a:r>
          </a:p>
          <a:p>
            <a:pPr marL="457200" indent="-457200" algn="just">
              <a:buNone/>
            </a:pPr>
            <a:r>
              <a:rPr lang="en-US" sz="1500" b="1" dirty="0"/>
              <a:t>(</a:t>
            </a:r>
            <a:r>
              <a:rPr lang="en-US" sz="1500" b="1" dirty="0" smtClean="0"/>
              <a:t>e)	</a:t>
            </a:r>
            <a:r>
              <a:rPr lang="en-US" sz="1500" dirty="0" smtClean="0"/>
              <a:t>An </a:t>
            </a:r>
            <a:r>
              <a:rPr lang="en-US" sz="1500" dirty="0"/>
              <a:t>incremental cost is expenditure which is incurred because a particular course of action is taken. It is avoided if the action is not taken.</a:t>
            </a:r>
          </a:p>
          <a:p>
            <a:pPr marL="457200" indent="-457200" algn="just">
              <a:buNone/>
            </a:pPr>
            <a:r>
              <a:rPr lang="en-US" sz="1500" b="1" dirty="0"/>
              <a:t>(</a:t>
            </a:r>
            <a:r>
              <a:rPr lang="en-US" sz="1500" b="1" dirty="0" smtClean="0"/>
              <a:t>f)	</a:t>
            </a:r>
            <a:r>
              <a:rPr lang="en-US" sz="1500" dirty="0" smtClean="0"/>
              <a:t>An </a:t>
            </a:r>
            <a:r>
              <a:rPr lang="en-US" sz="1500" dirty="0"/>
              <a:t>opportunity cost is the value of a benefit foregone because an alternative was not chosen. It is often used to demonstrate the superiority of the chosen alternative.</a:t>
            </a:r>
          </a:p>
          <a:p>
            <a:pPr marL="457200" indent="-457200" algn="just">
              <a:buNone/>
            </a:pPr>
            <a:r>
              <a:rPr lang="en-US" sz="1500" b="1" dirty="0"/>
              <a:t>(</a:t>
            </a:r>
            <a:r>
              <a:rPr lang="en-US" sz="1500" b="1" dirty="0" smtClean="0"/>
              <a:t>g)	</a:t>
            </a:r>
            <a:r>
              <a:rPr lang="en-US" sz="1500" dirty="0" smtClean="0"/>
              <a:t>Materiality </a:t>
            </a:r>
            <a:r>
              <a:rPr lang="en-US" sz="1500" dirty="0"/>
              <a:t>concept is not appreciable while determining relevant or irrelevant cost</a:t>
            </a:r>
            <a:r>
              <a:rPr lang="en-US" sz="1500" dirty="0" smtClean="0"/>
              <a:t>.</a:t>
            </a:r>
            <a:endParaRPr lang="en-US" sz="1500" dirty="0"/>
          </a:p>
        </p:txBody>
      </p:sp>
      <p:sp>
        <p:nvSpPr>
          <p:cNvPr id="4" name="Title 1"/>
          <p:cNvSpPr txBox="1">
            <a:spLocks/>
          </p:cNvSpPr>
          <p:nvPr/>
        </p:nvSpPr>
        <p:spPr bwMode="auto">
          <a:xfrm>
            <a:off x="402771" y="6121400"/>
            <a:ext cx="8333014"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1800" b="1" dirty="0">
                <a:solidFill>
                  <a:prstClr val="black"/>
                </a:solidFill>
              </a:rPr>
              <a:t>KEY POINT</a:t>
            </a:r>
            <a:endParaRPr lang="en-US" sz="1800" dirty="0">
              <a:solidFill>
                <a:prstClr val="black"/>
              </a:solidFill>
            </a:endParaRPr>
          </a:p>
        </p:txBody>
      </p:sp>
      <p:sp>
        <p:nvSpPr>
          <p:cNvPr id="5" name="Title 1"/>
          <p:cNvSpPr txBox="1">
            <a:spLocks/>
          </p:cNvSpPr>
          <p:nvPr/>
        </p:nvSpPr>
        <p:spPr bwMode="auto">
          <a:xfrm>
            <a:off x="402771" y="6420757"/>
            <a:ext cx="8284029"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a:lstStyle>
          <a:p>
            <a:pPr>
              <a:buClr>
                <a:prstClr val="black"/>
              </a:buClr>
            </a:pPr>
            <a:r>
              <a:rPr lang="en-US" sz="1400" dirty="0">
                <a:solidFill>
                  <a:prstClr val="black"/>
                </a:solidFill>
              </a:rPr>
              <a:t>“EOQ” being a future decision is based on Relevant Cost.</a:t>
            </a:r>
          </a:p>
        </p:txBody>
      </p:sp>
    </p:spTree>
    <p:extLst>
      <p:ext uri="{BB962C8B-B14F-4D97-AF65-F5344CB8AC3E}">
        <p14:creationId xmlns:p14="http://schemas.microsoft.com/office/powerpoint/2010/main" val="172199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1000"/>
                                        <p:tgtEl>
                                          <p:spTgt spid="3">
                                            <p:txEl>
                                              <p:pRg st="12" end="12"/>
                                            </p:txEl>
                                          </p:spTgt>
                                        </p:tgtEl>
                                      </p:cBhvr>
                                    </p:animEffect>
                                    <p:anim calcmode="lin" valueType="num">
                                      <p:cBhvr>
                                        <p:cTn id="9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1000"/>
                                        <p:tgtEl>
                                          <p:spTgt spid="4"/>
                                        </p:tgtEl>
                                      </p:cBhvr>
                                    </p:animEffect>
                                    <p:anim calcmode="lin" valueType="num">
                                      <p:cBhvr>
                                        <p:cTn id="99" dur="1000" fill="hold"/>
                                        <p:tgtEl>
                                          <p:spTgt spid="4"/>
                                        </p:tgtEl>
                                        <p:attrNameLst>
                                          <p:attrName>ppt_x</p:attrName>
                                        </p:attrNameLst>
                                      </p:cBhvr>
                                      <p:tavLst>
                                        <p:tav tm="0">
                                          <p:val>
                                            <p:strVal val="#ppt_x"/>
                                          </p:val>
                                        </p:tav>
                                        <p:tav tm="100000">
                                          <p:val>
                                            <p:strVal val="#ppt_x"/>
                                          </p:val>
                                        </p:tav>
                                      </p:tavLst>
                                    </p:anim>
                                    <p:anim calcmode="lin" valueType="num">
                                      <p:cBhvr>
                                        <p:cTn id="10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898" y="164495"/>
            <a:ext cx="6316662" cy="673705"/>
          </a:xfrm>
        </p:spPr>
        <p:txBody>
          <a:bodyPr/>
          <a:lstStyle/>
          <a:p>
            <a:pPr algn="ctr"/>
            <a:r>
              <a:rPr lang="en-US" sz="2000" b="1" dirty="0">
                <a:solidFill>
                  <a:schemeClr val="bg2"/>
                </a:solidFill>
              </a:rPr>
              <a:t>THE RELEVANT COSTS OF </a:t>
            </a:r>
            <a:r>
              <a:rPr lang="en-US" sz="2000" b="1" dirty="0" smtClean="0">
                <a:solidFill>
                  <a:schemeClr val="bg2"/>
                </a:solidFill>
              </a:rPr>
              <a:t>MATERIALS</a:t>
            </a:r>
            <a:endParaRPr lang="en-US" dirty="0">
              <a:solidFill>
                <a:schemeClr val="bg2"/>
              </a:solidFill>
            </a:endParaRPr>
          </a:p>
        </p:txBody>
      </p:sp>
      <p:sp>
        <p:nvSpPr>
          <p:cNvPr id="94" name="Content Placeholder 93"/>
          <p:cNvSpPr>
            <a:spLocks noGrp="1"/>
          </p:cNvSpPr>
          <p:nvPr>
            <p:ph idx="1"/>
          </p:nvPr>
        </p:nvSpPr>
        <p:spPr>
          <a:xfrm>
            <a:off x="745124" y="6019799"/>
            <a:ext cx="8094076" cy="609601"/>
          </a:xfrm>
        </p:spPr>
        <p:txBody>
          <a:bodyPr/>
          <a:lstStyle/>
          <a:p>
            <a:pPr marL="0" indent="0">
              <a:buNone/>
            </a:pPr>
            <a:r>
              <a:rPr lang="en-US" sz="1600" b="1" dirty="0" smtClean="0">
                <a:solidFill>
                  <a:schemeClr val="bg2">
                    <a:lumMod val="50000"/>
                  </a:schemeClr>
                </a:solidFill>
              </a:rPr>
              <a:t>Note: </a:t>
            </a:r>
            <a:r>
              <a:rPr lang="en-US" sz="1600" dirty="0" smtClean="0">
                <a:solidFill>
                  <a:schemeClr val="bg2">
                    <a:lumMod val="50000"/>
                  </a:schemeClr>
                </a:solidFill>
              </a:rPr>
              <a:t>Whichever </a:t>
            </a:r>
            <a:r>
              <a:rPr lang="en-US" sz="1600" dirty="0">
                <a:solidFill>
                  <a:schemeClr val="bg2">
                    <a:lumMod val="50000"/>
                  </a:schemeClr>
                </a:solidFill>
              </a:rPr>
              <a:t>is “Higher” of all three will be a relevant Cost.</a:t>
            </a:r>
          </a:p>
          <a:p>
            <a:r>
              <a:rPr lang="en-US" sz="1600" dirty="0" smtClean="0">
                <a:solidFill>
                  <a:schemeClr val="bg2">
                    <a:lumMod val="50000"/>
                  </a:schemeClr>
                </a:solidFill>
              </a:rPr>
              <a:t>     @ </a:t>
            </a:r>
            <a:r>
              <a:rPr lang="en-US" sz="1600" dirty="0">
                <a:solidFill>
                  <a:schemeClr val="bg2">
                    <a:lumMod val="50000"/>
                  </a:schemeClr>
                </a:solidFill>
              </a:rPr>
              <a:t>An example for substitute use is plastic or wood or vice versa.</a:t>
            </a:r>
          </a:p>
        </p:txBody>
      </p:sp>
      <p:grpSp>
        <p:nvGrpSpPr>
          <p:cNvPr id="64" name="Group 63"/>
          <p:cNvGrpSpPr>
            <a:grpSpLocks/>
          </p:cNvGrpSpPr>
          <p:nvPr/>
        </p:nvGrpSpPr>
        <p:grpSpPr bwMode="auto">
          <a:xfrm>
            <a:off x="888064" y="1307495"/>
            <a:ext cx="7456170" cy="4559905"/>
            <a:chOff x="1728" y="6172"/>
            <a:chExt cx="6564" cy="7343"/>
          </a:xfrm>
        </p:grpSpPr>
        <p:cxnSp>
          <p:nvCxnSpPr>
            <p:cNvPr id="65" name="Line 18"/>
            <p:cNvCxnSpPr/>
            <p:nvPr/>
          </p:nvCxnSpPr>
          <p:spPr bwMode="auto">
            <a:xfrm flipH="1">
              <a:off x="4938" y="11116"/>
              <a:ext cx="79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6" name="Text Box 19"/>
            <p:cNvSpPr txBox="1">
              <a:spLocks noChangeArrowheads="1"/>
            </p:cNvSpPr>
            <p:nvPr/>
          </p:nvSpPr>
          <p:spPr bwMode="auto">
            <a:xfrm>
              <a:off x="1728" y="12242"/>
              <a:ext cx="2112" cy="127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a:solidFill>
                    <a:schemeClr val="bg2"/>
                  </a:solidFill>
                  <a:effectLst/>
                  <a:latin typeface="+mj-lt"/>
                  <a:ea typeface="Times New Roman"/>
                </a:rPr>
                <a:t>RC = Purchase Price of that RM for which this Raw Material is being substituted </a:t>
              </a:r>
            </a:p>
          </p:txBody>
        </p:sp>
        <p:sp>
          <p:nvSpPr>
            <p:cNvPr id="67" name="Rectangle 66"/>
            <p:cNvSpPr>
              <a:spLocks noChangeArrowheads="1"/>
            </p:cNvSpPr>
            <p:nvPr/>
          </p:nvSpPr>
          <p:spPr bwMode="auto">
            <a:xfrm>
              <a:off x="2352" y="11958"/>
              <a:ext cx="816" cy="257"/>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Substitute</a:t>
              </a:r>
            </a:p>
          </p:txBody>
        </p:sp>
        <p:sp>
          <p:nvSpPr>
            <p:cNvPr id="68" name="Rectangle 67"/>
            <p:cNvSpPr>
              <a:spLocks noChangeArrowheads="1"/>
            </p:cNvSpPr>
            <p:nvPr/>
          </p:nvSpPr>
          <p:spPr bwMode="auto">
            <a:xfrm>
              <a:off x="4569" y="11958"/>
              <a:ext cx="915" cy="296"/>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Alternative</a:t>
              </a:r>
            </a:p>
          </p:txBody>
        </p:sp>
        <p:sp>
          <p:nvSpPr>
            <p:cNvPr id="69" name="Rectangle 68"/>
            <p:cNvSpPr>
              <a:spLocks noChangeArrowheads="1"/>
            </p:cNvSpPr>
            <p:nvPr/>
          </p:nvSpPr>
          <p:spPr bwMode="auto">
            <a:xfrm>
              <a:off x="5820" y="10947"/>
              <a:ext cx="420" cy="338"/>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Yes</a:t>
              </a:r>
            </a:p>
          </p:txBody>
        </p:sp>
        <p:cxnSp>
          <p:nvCxnSpPr>
            <p:cNvPr id="70" name="Line 23"/>
            <p:cNvCxnSpPr/>
            <p:nvPr/>
          </p:nvCxnSpPr>
          <p:spPr bwMode="auto">
            <a:xfrm flipH="1">
              <a:off x="2670" y="11746"/>
              <a:ext cx="22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1" name="Line 24"/>
            <p:cNvCxnSpPr/>
            <p:nvPr/>
          </p:nvCxnSpPr>
          <p:spPr bwMode="auto">
            <a:xfrm>
              <a:off x="2670" y="11746"/>
              <a:ext cx="1" cy="24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2" name="Text Box 25"/>
            <p:cNvSpPr txBox="1">
              <a:spLocks noChangeArrowheads="1"/>
            </p:cNvSpPr>
            <p:nvPr/>
          </p:nvSpPr>
          <p:spPr bwMode="auto">
            <a:xfrm>
              <a:off x="3066" y="6172"/>
              <a:ext cx="1872" cy="8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a:solidFill>
                    <a:schemeClr val="bg2"/>
                  </a:solidFill>
                  <a:effectLst/>
                  <a:latin typeface="+mj-lt"/>
                  <a:ea typeface="Times New Roman"/>
                </a:rPr>
                <a:t>Are materials already in stock?</a:t>
              </a:r>
            </a:p>
          </p:txBody>
        </p:sp>
        <p:cxnSp>
          <p:nvCxnSpPr>
            <p:cNvPr id="73" name="Line 26"/>
            <p:cNvCxnSpPr/>
            <p:nvPr/>
          </p:nvCxnSpPr>
          <p:spPr bwMode="auto">
            <a:xfrm>
              <a:off x="5016" y="6430"/>
              <a:ext cx="39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4" name="Line 27"/>
            <p:cNvCxnSpPr/>
            <p:nvPr/>
          </p:nvCxnSpPr>
          <p:spPr bwMode="auto">
            <a:xfrm>
              <a:off x="6030" y="6429"/>
              <a:ext cx="124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5" name="Line 28"/>
            <p:cNvCxnSpPr/>
            <p:nvPr/>
          </p:nvCxnSpPr>
          <p:spPr bwMode="auto">
            <a:xfrm>
              <a:off x="7278" y="6444"/>
              <a:ext cx="1" cy="49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6" name="Text Box 29"/>
            <p:cNvSpPr txBox="1">
              <a:spLocks noChangeArrowheads="1"/>
            </p:cNvSpPr>
            <p:nvPr/>
          </p:nvSpPr>
          <p:spPr bwMode="auto">
            <a:xfrm>
              <a:off x="6420" y="7021"/>
              <a:ext cx="1872" cy="8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RC = Current Purchase Price </a:t>
              </a:r>
            </a:p>
          </p:txBody>
        </p:sp>
        <p:sp>
          <p:nvSpPr>
            <p:cNvPr id="77" name="Text Box 30"/>
            <p:cNvSpPr txBox="1">
              <a:spLocks noChangeArrowheads="1"/>
            </p:cNvSpPr>
            <p:nvPr/>
          </p:nvSpPr>
          <p:spPr bwMode="auto">
            <a:xfrm>
              <a:off x="1896" y="7999"/>
              <a:ext cx="3042" cy="156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247650" marR="0" indent="-247650">
                <a:spcBef>
                  <a:spcPts val="0"/>
                </a:spcBef>
                <a:spcAft>
                  <a:spcPts val="0"/>
                </a:spcAft>
                <a:tabLst>
                  <a:tab pos="247650" algn="l"/>
                </a:tabLst>
              </a:pPr>
              <a:r>
                <a:rPr lang="en-US" sz="1200" dirty="0" smtClean="0">
                  <a:solidFill>
                    <a:schemeClr val="bg2"/>
                  </a:solidFill>
                  <a:effectLst/>
                  <a:latin typeface="+mj-lt"/>
                  <a:ea typeface="Times New Roman"/>
                </a:rPr>
                <a:t>(</a:t>
              </a:r>
              <a:r>
                <a:rPr lang="en-US" sz="1200" dirty="0" err="1" smtClean="0">
                  <a:solidFill>
                    <a:schemeClr val="bg2"/>
                  </a:solidFill>
                  <a:effectLst/>
                  <a:latin typeface="+mj-lt"/>
                  <a:ea typeface="Times New Roman"/>
                </a:rPr>
                <a:t>i</a:t>
              </a:r>
              <a:r>
                <a:rPr lang="en-US" sz="1200" dirty="0" smtClean="0">
                  <a:solidFill>
                    <a:schemeClr val="bg2"/>
                  </a:solidFill>
                  <a:effectLst/>
                  <a:latin typeface="+mj-lt"/>
                  <a:ea typeface="Times New Roman"/>
                </a:rPr>
                <a:t>)	Will </a:t>
              </a:r>
              <a:r>
                <a:rPr lang="en-US" sz="1200" dirty="0">
                  <a:solidFill>
                    <a:schemeClr val="bg2"/>
                  </a:solidFill>
                  <a:effectLst/>
                  <a:latin typeface="+mj-lt"/>
                  <a:ea typeface="Times New Roman"/>
                </a:rPr>
                <a:t>they replace?</a:t>
              </a:r>
            </a:p>
            <a:p>
              <a:pPr marL="247650" marR="0" indent="-247650">
                <a:spcBef>
                  <a:spcPts val="0"/>
                </a:spcBef>
                <a:spcAft>
                  <a:spcPts val="0"/>
                </a:spcAft>
                <a:tabLst>
                  <a:tab pos="247650" algn="l"/>
                </a:tabLst>
              </a:pPr>
              <a:r>
                <a:rPr lang="en-US" sz="1200" dirty="0" smtClean="0">
                  <a:solidFill>
                    <a:schemeClr val="bg2"/>
                  </a:solidFill>
                  <a:effectLst/>
                  <a:latin typeface="+mj-lt"/>
                  <a:ea typeface="Times New Roman"/>
                </a:rPr>
                <a:t>(ii)	Are </a:t>
              </a:r>
              <a:r>
                <a:rPr lang="en-US" sz="1200" dirty="0">
                  <a:solidFill>
                    <a:schemeClr val="bg2"/>
                  </a:solidFill>
                  <a:effectLst/>
                  <a:latin typeface="+mj-lt"/>
                  <a:ea typeface="Times New Roman"/>
                </a:rPr>
                <a:t>they in continuous use or</a:t>
              </a:r>
            </a:p>
            <a:p>
              <a:pPr marL="247650" marR="0" indent="-247650">
                <a:spcBef>
                  <a:spcPts val="0"/>
                </a:spcBef>
                <a:spcAft>
                  <a:spcPts val="0"/>
                </a:spcAft>
                <a:tabLst>
                  <a:tab pos="247650" algn="l"/>
                </a:tabLst>
              </a:pPr>
              <a:r>
                <a:rPr lang="en-US" sz="1200" dirty="0" smtClean="0">
                  <a:solidFill>
                    <a:schemeClr val="bg2"/>
                  </a:solidFill>
                  <a:effectLst/>
                  <a:latin typeface="+mj-lt"/>
                  <a:ea typeface="Times New Roman"/>
                </a:rPr>
                <a:t>(iii)	Are </a:t>
              </a:r>
              <a:r>
                <a:rPr lang="en-US" sz="1200" dirty="0">
                  <a:solidFill>
                    <a:schemeClr val="bg2"/>
                  </a:solidFill>
                  <a:effectLst/>
                  <a:latin typeface="+mj-lt"/>
                  <a:ea typeface="Times New Roman"/>
                </a:rPr>
                <a:t>these for existing customers?</a:t>
              </a:r>
            </a:p>
          </p:txBody>
        </p:sp>
        <p:cxnSp>
          <p:nvCxnSpPr>
            <p:cNvPr id="78" name="Line 31"/>
            <p:cNvCxnSpPr/>
            <p:nvPr/>
          </p:nvCxnSpPr>
          <p:spPr bwMode="auto">
            <a:xfrm>
              <a:off x="3924" y="7021"/>
              <a:ext cx="1" cy="3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9" name="Line 32"/>
            <p:cNvCxnSpPr/>
            <p:nvPr/>
          </p:nvCxnSpPr>
          <p:spPr bwMode="auto">
            <a:xfrm>
              <a:off x="3924" y="7565"/>
              <a:ext cx="1" cy="49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0" name="Text Box 33"/>
            <p:cNvSpPr txBox="1">
              <a:spLocks noChangeArrowheads="1"/>
            </p:cNvSpPr>
            <p:nvPr/>
          </p:nvSpPr>
          <p:spPr bwMode="auto">
            <a:xfrm>
              <a:off x="6366" y="8817"/>
              <a:ext cx="1872" cy="8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 Will it be used for other purposes?</a:t>
              </a:r>
            </a:p>
          </p:txBody>
        </p:sp>
        <p:cxnSp>
          <p:nvCxnSpPr>
            <p:cNvPr id="81" name="Line 34"/>
            <p:cNvCxnSpPr/>
            <p:nvPr/>
          </p:nvCxnSpPr>
          <p:spPr bwMode="auto">
            <a:xfrm>
              <a:off x="5016" y="8254"/>
              <a:ext cx="39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2" name="Line 35"/>
            <p:cNvCxnSpPr/>
            <p:nvPr/>
          </p:nvCxnSpPr>
          <p:spPr bwMode="auto">
            <a:xfrm>
              <a:off x="6030" y="8253"/>
              <a:ext cx="124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3" name="Line 36"/>
            <p:cNvCxnSpPr/>
            <p:nvPr/>
          </p:nvCxnSpPr>
          <p:spPr bwMode="auto">
            <a:xfrm>
              <a:off x="7278" y="8268"/>
              <a:ext cx="1" cy="49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4" name="Line 37"/>
            <p:cNvCxnSpPr/>
            <p:nvPr/>
          </p:nvCxnSpPr>
          <p:spPr bwMode="auto">
            <a:xfrm>
              <a:off x="3924" y="9347"/>
              <a:ext cx="1" cy="3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5" name="Text Box 38"/>
            <p:cNvSpPr txBox="1">
              <a:spLocks noChangeArrowheads="1"/>
            </p:cNvSpPr>
            <p:nvPr/>
          </p:nvSpPr>
          <p:spPr bwMode="auto">
            <a:xfrm>
              <a:off x="3003" y="10213"/>
              <a:ext cx="1935" cy="8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a:solidFill>
                    <a:schemeClr val="bg2"/>
                  </a:solidFill>
                  <a:effectLst/>
                  <a:latin typeface="+mj-lt"/>
                  <a:ea typeface="Times New Roman"/>
                </a:rPr>
                <a:t>RC=Replacement Cost</a:t>
              </a:r>
            </a:p>
          </p:txBody>
        </p:sp>
        <p:sp>
          <p:nvSpPr>
            <p:cNvPr id="86" name="Text Box 39"/>
            <p:cNvSpPr txBox="1">
              <a:spLocks noChangeArrowheads="1"/>
            </p:cNvSpPr>
            <p:nvPr/>
          </p:nvSpPr>
          <p:spPr bwMode="auto">
            <a:xfrm>
              <a:off x="4008" y="12242"/>
              <a:ext cx="1872" cy="127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a:solidFill>
                    <a:schemeClr val="bg2"/>
                  </a:solidFill>
                  <a:effectLst/>
                  <a:latin typeface="+mj-lt"/>
                  <a:ea typeface="Times New Roman"/>
                </a:rPr>
                <a:t>RC =  Contribution loss from alternative use </a:t>
              </a:r>
            </a:p>
          </p:txBody>
        </p:sp>
        <p:sp>
          <p:nvSpPr>
            <p:cNvPr id="87" name="Text Box 40"/>
            <p:cNvSpPr txBox="1">
              <a:spLocks noChangeArrowheads="1"/>
            </p:cNvSpPr>
            <p:nvPr/>
          </p:nvSpPr>
          <p:spPr bwMode="auto">
            <a:xfrm>
              <a:off x="6390" y="12334"/>
              <a:ext cx="1872" cy="116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RC = Net realizable value or disposal value </a:t>
              </a:r>
            </a:p>
          </p:txBody>
        </p:sp>
        <p:cxnSp>
          <p:nvCxnSpPr>
            <p:cNvPr id="88" name="Line 41"/>
            <p:cNvCxnSpPr/>
            <p:nvPr/>
          </p:nvCxnSpPr>
          <p:spPr bwMode="auto">
            <a:xfrm flipH="1" flipV="1">
              <a:off x="6156" y="11122"/>
              <a:ext cx="112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9" name="Line 42"/>
            <p:cNvCxnSpPr/>
            <p:nvPr/>
          </p:nvCxnSpPr>
          <p:spPr bwMode="auto">
            <a:xfrm>
              <a:off x="4938" y="11122"/>
              <a:ext cx="1" cy="89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0" name="Line 43"/>
            <p:cNvCxnSpPr/>
            <p:nvPr/>
          </p:nvCxnSpPr>
          <p:spPr bwMode="auto">
            <a:xfrm>
              <a:off x="7278" y="11122"/>
              <a:ext cx="1" cy="2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1" name="Line 44"/>
            <p:cNvCxnSpPr/>
            <p:nvPr/>
          </p:nvCxnSpPr>
          <p:spPr bwMode="auto">
            <a:xfrm>
              <a:off x="7311" y="11698"/>
              <a:ext cx="1" cy="49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2" name="Line 45"/>
            <p:cNvCxnSpPr/>
            <p:nvPr/>
          </p:nvCxnSpPr>
          <p:spPr bwMode="auto">
            <a:xfrm>
              <a:off x="3924" y="9862"/>
              <a:ext cx="1" cy="3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3" name="Line 46"/>
            <p:cNvCxnSpPr/>
            <p:nvPr/>
          </p:nvCxnSpPr>
          <p:spPr bwMode="auto">
            <a:xfrm>
              <a:off x="7275" y="9554"/>
              <a:ext cx="1" cy="17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5" name="Rectangle 94"/>
            <p:cNvSpPr>
              <a:spLocks noChangeArrowheads="1"/>
            </p:cNvSpPr>
            <p:nvPr/>
          </p:nvSpPr>
          <p:spPr bwMode="auto">
            <a:xfrm>
              <a:off x="3381" y="9862"/>
              <a:ext cx="420" cy="338"/>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Yes</a:t>
              </a:r>
            </a:p>
          </p:txBody>
        </p:sp>
        <p:sp>
          <p:nvSpPr>
            <p:cNvPr id="96" name="Rectangle 95"/>
            <p:cNvSpPr>
              <a:spLocks noChangeArrowheads="1"/>
            </p:cNvSpPr>
            <p:nvPr/>
          </p:nvSpPr>
          <p:spPr bwMode="auto">
            <a:xfrm>
              <a:off x="3420" y="7382"/>
              <a:ext cx="420" cy="338"/>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a:solidFill>
                    <a:schemeClr val="bg2"/>
                  </a:solidFill>
                  <a:effectLst/>
                  <a:latin typeface="+mj-lt"/>
                  <a:ea typeface="Times New Roman"/>
                </a:rPr>
                <a:t>Yes</a:t>
              </a:r>
            </a:p>
          </p:txBody>
        </p:sp>
        <p:sp>
          <p:nvSpPr>
            <p:cNvPr id="97" name="Rectangle 96"/>
            <p:cNvSpPr>
              <a:spLocks noChangeArrowheads="1"/>
            </p:cNvSpPr>
            <p:nvPr/>
          </p:nvSpPr>
          <p:spPr bwMode="auto">
            <a:xfrm>
              <a:off x="7012" y="11408"/>
              <a:ext cx="420" cy="338"/>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solidFill>
                    <a:schemeClr val="bg2"/>
                  </a:solidFill>
                  <a:effectLst/>
                  <a:latin typeface="+mj-lt"/>
                  <a:ea typeface="Times New Roman"/>
                </a:rPr>
                <a:t>No</a:t>
              </a:r>
              <a:endParaRPr lang="en-US" sz="1200" dirty="0">
                <a:solidFill>
                  <a:schemeClr val="bg2"/>
                </a:solidFill>
                <a:effectLst/>
                <a:latin typeface="+mj-lt"/>
                <a:ea typeface="Times New Roman"/>
              </a:endParaRPr>
            </a:p>
          </p:txBody>
        </p:sp>
        <p:sp>
          <p:nvSpPr>
            <p:cNvPr id="98" name="Rectangle 97"/>
            <p:cNvSpPr>
              <a:spLocks noChangeArrowheads="1"/>
            </p:cNvSpPr>
            <p:nvPr/>
          </p:nvSpPr>
          <p:spPr bwMode="auto">
            <a:xfrm>
              <a:off x="5532" y="8081"/>
              <a:ext cx="420" cy="338"/>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solidFill>
                    <a:schemeClr val="bg2"/>
                  </a:solidFill>
                  <a:effectLst/>
                  <a:latin typeface="+mj-lt"/>
                  <a:ea typeface="Times New Roman"/>
                </a:rPr>
                <a:t>No</a:t>
              </a:r>
              <a:endParaRPr lang="en-US" sz="1200" dirty="0">
                <a:solidFill>
                  <a:schemeClr val="bg2"/>
                </a:solidFill>
                <a:effectLst/>
                <a:latin typeface="+mj-lt"/>
                <a:ea typeface="Times New Roman"/>
              </a:endParaRPr>
            </a:p>
          </p:txBody>
        </p:sp>
        <p:sp>
          <p:nvSpPr>
            <p:cNvPr id="99" name="Rectangle 98"/>
            <p:cNvSpPr>
              <a:spLocks noChangeArrowheads="1"/>
            </p:cNvSpPr>
            <p:nvPr/>
          </p:nvSpPr>
          <p:spPr bwMode="auto">
            <a:xfrm>
              <a:off x="5526" y="6275"/>
              <a:ext cx="420" cy="338"/>
            </a:xfrm>
            <a:prstGeom prst="rect">
              <a:avLst/>
            </a:prstGeom>
            <a:solidFill>
              <a:srgbClr val="FFFFFF"/>
            </a:solid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solidFill>
                    <a:schemeClr val="bg2"/>
                  </a:solidFill>
                  <a:effectLst/>
                  <a:latin typeface="+mj-lt"/>
                  <a:ea typeface="Times New Roman"/>
                </a:rPr>
                <a:t>No</a:t>
              </a:r>
              <a:endParaRPr lang="en-US" sz="1200" dirty="0">
                <a:solidFill>
                  <a:schemeClr val="bg2"/>
                </a:solidFill>
                <a:effectLst/>
                <a:latin typeface="+mj-lt"/>
                <a:ea typeface="Times New Roman"/>
              </a:endParaRPr>
            </a:p>
          </p:txBody>
        </p:sp>
      </p:grpSp>
    </p:spTree>
    <p:extLst>
      <p:ext uri="{BB962C8B-B14F-4D97-AF65-F5344CB8AC3E}">
        <p14:creationId xmlns:p14="http://schemas.microsoft.com/office/powerpoint/2010/main" val="319261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4">
                                            <p:txEl>
                                              <p:pRg st="0" end="0"/>
                                            </p:txEl>
                                          </p:spTgt>
                                        </p:tgtEl>
                                        <p:attrNameLst>
                                          <p:attrName>style.visibility</p:attrName>
                                        </p:attrNameLst>
                                      </p:cBhvr>
                                      <p:to>
                                        <p:strVal val="visible"/>
                                      </p:to>
                                    </p:set>
                                    <p:animEffect transition="in" filter="fade">
                                      <p:cBhvr>
                                        <p:cTn id="14" dur="1000"/>
                                        <p:tgtEl>
                                          <p:spTgt spid="94">
                                            <p:txEl>
                                              <p:pRg st="0" end="0"/>
                                            </p:txEl>
                                          </p:spTgt>
                                        </p:tgtEl>
                                      </p:cBhvr>
                                    </p:animEffect>
                                    <p:anim calcmode="lin" valueType="num">
                                      <p:cBhvr>
                                        <p:cTn id="15" dur="10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9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4">
                                            <p:txEl>
                                              <p:pRg st="1" end="1"/>
                                            </p:txEl>
                                          </p:spTgt>
                                        </p:tgtEl>
                                        <p:attrNameLst>
                                          <p:attrName>style.visibility</p:attrName>
                                        </p:attrNameLst>
                                      </p:cBhvr>
                                      <p:to>
                                        <p:strVal val="visible"/>
                                      </p:to>
                                    </p:set>
                                    <p:animEffect transition="in" filter="fade">
                                      <p:cBhvr>
                                        <p:cTn id="21" dur="1000"/>
                                        <p:tgtEl>
                                          <p:spTgt spid="94">
                                            <p:txEl>
                                              <p:pRg st="1" end="1"/>
                                            </p:txEl>
                                          </p:spTgt>
                                        </p:tgtEl>
                                      </p:cBhvr>
                                    </p:animEffect>
                                    <p:anim calcmode="lin" valueType="num">
                                      <p:cBhvr>
                                        <p:cTn id="22" dur="1000" fill="hold"/>
                                        <p:tgtEl>
                                          <p:spTgt spid="9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9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0" y="228600"/>
            <a:ext cx="2782887" cy="563562"/>
          </a:xfrm>
        </p:spPr>
        <p:txBody>
          <a:bodyPr/>
          <a:lstStyle/>
          <a:p>
            <a:r>
              <a:rPr lang="en-US" sz="2000" b="1" dirty="0"/>
              <a:t>LABOUR</a:t>
            </a:r>
            <a:endParaRPr lang="en-US" sz="2000" dirty="0"/>
          </a:p>
        </p:txBody>
      </p:sp>
      <p:sp>
        <p:nvSpPr>
          <p:cNvPr id="3" name="Content Placeholder 2"/>
          <p:cNvSpPr>
            <a:spLocks noGrp="1"/>
          </p:cNvSpPr>
          <p:nvPr>
            <p:ph idx="1"/>
          </p:nvPr>
        </p:nvSpPr>
        <p:spPr>
          <a:xfrm>
            <a:off x="457200" y="5574394"/>
            <a:ext cx="8001000" cy="269418"/>
          </a:xfrm>
        </p:spPr>
        <p:txBody>
          <a:bodyPr/>
          <a:lstStyle/>
          <a:p>
            <a:pPr marL="0" indent="0">
              <a:buNone/>
            </a:pPr>
            <a:r>
              <a:rPr lang="en-US" sz="1800" b="1" dirty="0"/>
              <a:t>KEY </a:t>
            </a:r>
            <a:r>
              <a:rPr lang="en-US" sz="1800" b="1" dirty="0" smtClean="0"/>
              <a:t>POINT</a:t>
            </a:r>
            <a:endParaRPr lang="en-US" sz="1800" dirty="0"/>
          </a:p>
        </p:txBody>
      </p:sp>
      <p:sp>
        <p:nvSpPr>
          <p:cNvPr id="4" name="Content Placeholder 2"/>
          <p:cNvSpPr txBox="1">
            <a:spLocks/>
          </p:cNvSpPr>
          <p:nvPr/>
        </p:nvSpPr>
        <p:spPr bwMode="auto">
          <a:xfrm>
            <a:off x="457200" y="5843812"/>
            <a:ext cx="7848600" cy="7855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400050" indent="-400050">
              <a:buClr>
                <a:prstClr val="black"/>
              </a:buClr>
              <a:buFont typeface="+mj-lt"/>
              <a:buAutoNum type="romanLcPeriod"/>
            </a:pPr>
            <a:r>
              <a:rPr lang="en-US" sz="1600" dirty="0">
                <a:solidFill>
                  <a:prstClr val="black"/>
                </a:solidFill>
              </a:rPr>
              <a:t>Unless told otherwise production workers are temporary labor</a:t>
            </a:r>
          </a:p>
          <a:p>
            <a:pPr marL="400050" indent="-400050">
              <a:buClr>
                <a:prstClr val="black"/>
              </a:buClr>
              <a:buFont typeface="+mj-lt"/>
              <a:buAutoNum type="romanLcPeriod"/>
            </a:pPr>
            <a:r>
              <a:rPr lang="en-US" sz="1600" dirty="0">
                <a:solidFill>
                  <a:prstClr val="black"/>
                </a:solidFill>
              </a:rPr>
              <a:t>For temporary labor cost of hiring is always a relevant cost.</a:t>
            </a:r>
          </a:p>
          <a:p>
            <a:pPr>
              <a:buClr>
                <a:prstClr val="black"/>
              </a:buClr>
            </a:pPr>
            <a:endParaRPr lang="en-US" sz="1600" dirty="0">
              <a:solidFill>
                <a:prstClr val="black"/>
              </a:solidFill>
            </a:endParaRPr>
          </a:p>
        </p:txBody>
      </p:sp>
      <p:grpSp>
        <p:nvGrpSpPr>
          <p:cNvPr id="5" name="Group 4"/>
          <p:cNvGrpSpPr>
            <a:grpSpLocks/>
          </p:cNvGrpSpPr>
          <p:nvPr/>
        </p:nvGrpSpPr>
        <p:grpSpPr bwMode="auto">
          <a:xfrm>
            <a:off x="558454" y="1512710"/>
            <a:ext cx="7557704" cy="3668890"/>
            <a:chOff x="3375" y="2499"/>
            <a:chExt cx="8040" cy="4309"/>
          </a:xfrm>
        </p:grpSpPr>
        <p:grpSp>
          <p:nvGrpSpPr>
            <p:cNvPr id="6" name="Group 5"/>
            <p:cNvGrpSpPr>
              <a:grpSpLocks/>
            </p:cNvGrpSpPr>
            <p:nvPr/>
          </p:nvGrpSpPr>
          <p:grpSpPr bwMode="auto">
            <a:xfrm>
              <a:off x="3375" y="3281"/>
              <a:ext cx="2040" cy="1019"/>
              <a:chOff x="3375" y="7988"/>
              <a:chExt cx="2040" cy="1019"/>
            </a:xfrm>
          </p:grpSpPr>
          <p:sp>
            <p:nvSpPr>
              <p:cNvPr id="24" name="Rectangle 23"/>
              <p:cNvSpPr>
                <a:spLocks noChangeArrowheads="1"/>
              </p:cNvSpPr>
              <p:nvPr/>
            </p:nvSpPr>
            <p:spPr bwMode="auto">
              <a:xfrm>
                <a:off x="3660" y="7988"/>
                <a:ext cx="1470" cy="59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a:effectLst/>
                    <a:latin typeface="+mj-lt"/>
                    <a:ea typeface="Times New Roman"/>
                  </a:rPr>
                  <a:t>Is spare time available?</a:t>
                </a:r>
              </a:p>
            </p:txBody>
          </p:sp>
          <p:cxnSp>
            <p:nvCxnSpPr>
              <p:cNvPr id="25" name="AutoShape 67"/>
              <p:cNvCxnSpPr>
                <a:cxnSpLocks noChangeShapeType="1"/>
              </p:cNvCxnSpPr>
              <p:nvPr/>
            </p:nvCxnSpPr>
            <p:spPr bwMode="auto">
              <a:xfrm flipH="1">
                <a:off x="3390" y="8303"/>
                <a:ext cx="27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68"/>
              <p:cNvCxnSpPr>
                <a:cxnSpLocks noChangeShapeType="1"/>
              </p:cNvCxnSpPr>
              <p:nvPr/>
            </p:nvCxnSpPr>
            <p:spPr bwMode="auto">
              <a:xfrm>
                <a:off x="3375" y="8303"/>
                <a:ext cx="0" cy="68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 name="AutoShape 69"/>
              <p:cNvCxnSpPr>
                <a:cxnSpLocks noChangeShapeType="1"/>
              </p:cNvCxnSpPr>
              <p:nvPr/>
            </p:nvCxnSpPr>
            <p:spPr bwMode="auto">
              <a:xfrm flipH="1">
                <a:off x="5130" y="8318"/>
                <a:ext cx="27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70"/>
              <p:cNvCxnSpPr>
                <a:cxnSpLocks noChangeShapeType="1"/>
              </p:cNvCxnSpPr>
              <p:nvPr/>
            </p:nvCxnSpPr>
            <p:spPr bwMode="auto">
              <a:xfrm>
                <a:off x="5415" y="8318"/>
                <a:ext cx="0" cy="68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7" name="Rectangle 6"/>
            <p:cNvSpPr>
              <a:spLocks noChangeArrowheads="1"/>
            </p:cNvSpPr>
            <p:nvPr/>
          </p:nvSpPr>
          <p:spPr bwMode="auto">
            <a:xfrm>
              <a:off x="7860" y="4956"/>
              <a:ext cx="112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a:effectLst/>
                  <a:latin typeface="+mj-lt"/>
                  <a:ea typeface="Times New Roman"/>
                </a:rPr>
                <a:t>RC=COH</a:t>
              </a:r>
            </a:p>
          </p:txBody>
        </p:sp>
        <p:sp>
          <p:nvSpPr>
            <p:cNvPr id="8" name="Rectangle 7"/>
            <p:cNvSpPr>
              <a:spLocks noChangeArrowheads="1"/>
            </p:cNvSpPr>
            <p:nvPr/>
          </p:nvSpPr>
          <p:spPr bwMode="auto">
            <a:xfrm>
              <a:off x="10035" y="5001"/>
              <a:ext cx="138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a:effectLst/>
                  <a:latin typeface="+mj-lt"/>
                  <a:ea typeface="Times New Roman"/>
                </a:rPr>
                <a:t>RC=COH+CL</a:t>
              </a:r>
            </a:p>
          </p:txBody>
        </p:sp>
        <p:grpSp>
          <p:nvGrpSpPr>
            <p:cNvPr id="9" name="Group 8"/>
            <p:cNvGrpSpPr>
              <a:grpSpLocks/>
            </p:cNvGrpSpPr>
            <p:nvPr/>
          </p:nvGrpSpPr>
          <p:grpSpPr bwMode="auto">
            <a:xfrm>
              <a:off x="8415" y="3296"/>
              <a:ext cx="2295" cy="959"/>
              <a:chOff x="8415" y="8003"/>
              <a:chExt cx="2295" cy="959"/>
            </a:xfrm>
          </p:grpSpPr>
          <p:sp>
            <p:nvSpPr>
              <p:cNvPr id="19" name="Rectangle 18"/>
              <p:cNvSpPr>
                <a:spLocks noChangeArrowheads="1"/>
              </p:cNvSpPr>
              <p:nvPr/>
            </p:nvSpPr>
            <p:spPr bwMode="auto">
              <a:xfrm>
                <a:off x="8685" y="8003"/>
                <a:ext cx="1725" cy="57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a:effectLst/>
                    <a:latin typeface="+mj-lt"/>
                    <a:ea typeface="Times New Roman"/>
                  </a:rPr>
                  <a:t>Can extra time be hired?</a:t>
                </a:r>
              </a:p>
            </p:txBody>
          </p:sp>
          <p:cxnSp>
            <p:nvCxnSpPr>
              <p:cNvPr id="20" name="AutoShape 75"/>
              <p:cNvCxnSpPr>
                <a:cxnSpLocks noChangeShapeType="1"/>
              </p:cNvCxnSpPr>
              <p:nvPr/>
            </p:nvCxnSpPr>
            <p:spPr bwMode="auto">
              <a:xfrm flipH="1">
                <a:off x="8415" y="8303"/>
                <a:ext cx="27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AutoShape 76"/>
              <p:cNvCxnSpPr>
                <a:cxnSpLocks noChangeShapeType="1"/>
              </p:cNvCxnSpPr>
              <p:nvPr/>
            </p:nvCxnSpPr>
            <p:spPr bwMode="auto">
              <a:xfrm flipH="1">
                <a:off x="10425" y="8303"/>
                <a:ext cx="27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77"/>
              <p:cNvCxnSpPr>
                <a:cxnSpLocks noChangeShapeType="1"/>
              </p:cNvCxnSpPr>
              <p:nvPr/>
            </p:nvCxnSpPr>
            <p:spPr bwMode="auto">
              <a:xfrm>
                <a:off x="8415" y="8303"/>
                <a:ext cx="0" cy="65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78"/>
              <p:cNvCxnSpPr>
                <a:cxnSpLocks noChangeShapeType="1"/>
              </p:cNvCxnSpPr>
              <p:nvPr/>
            </p:nvCxnSpPr>
            <p:spPr bwMode="auto">
              <a:xfrm>
                <a:off x="10710" y="8303"/>
                <a:ext cx="0" cy="65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10" name="Group 9"/>
            <p:cNvGrpSpPr>
              <a:grpSpLocks/>
            </p:cNvGrpSpPr>
            <p:nvPr/>
          </p:nvGrpSpPr>
          <p:grpSpPr bwMode="auto">
            <a:xfrm>
              <a:off x="3450" y="4639"/>
              <a:ext cx="7224" cy="2169"/>
              <a:chOff x="3450" y="9286"/>
              <a:chExt cx="7224" cy="2169"/>
            </a:xfrm>
          </p:grpSpPr>
          <p:cxnSp>
            <p:nvCxnSpPr>
              <p:cNvPr id="11" name="AutoShape 80"/>
              <p:cNvCxnSpPr>
                <a:cxnSpLocks noChangeShapeType="1"/>
              </p:cNvCxnSpPr>
              <p:nvPr/>
            </p:nvCxnSpPr>
            <p:spPr bwMode="auto">
              <a:xfrm>
                <a:off x="5429" y="9348"/>
                <a:ext cx="1" cy="3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4575" y="9663"/>
                <a:ext cx="1515" cy="63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a:effectLst/>
                    <a:latin typeface="+mj-lt"/>
                    <a:ea typeface="Times New Roman"/>
                  </a:rPr>
                  <a:t>Can extra time*be hired?</a:t>
                </a:r>
              </a:p>
            </p:txBody>
          </p:sp>
          <p:cxnSp>
            <p:nvCxnSpPr>
              <p:cNvPr id="13" name="AutoShape 82"/>
              <p:cNvCxnSpPr>
                <a:cxnSpLocks noChangeShapeType="1"/>
              </p:cNvCxnSpPr>
              <p:nvPr/>
            </p:nvCxnSpPr>
            <p:spPr bwMode="auto">
              <a:xfrm>
                <a:off x="4275" y="9963"/>
                <a:ext cx="0" cy="63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83"/>
              <p:cNvCxnSpPr>
                <a:cxnSpLocks noChangeShapeType="1"/>
              </p:cNvCxnSpPr>
              <p:nvPr/>
            </p:nvCxnSpPr>
            <p:spPr bwMode="auto">
              <a:xfrm>
                <a:off x="6360" y="9978"/>
                <a:ext cx="1" cy="63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5" name="Rectangle 14"/>
              <p:cNvSpPr>
                <a:spLocks noChangeArrowheads="1"/>
              </p:cNvSpPr>
              <p:nvPr/>
            </p:nvSpPr>
            <p:spPr bwMode="auto">
              <a:xfrm>
                <a:off x="3450" y="10862"/>
                <a:ext cx="1815" cy="59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400050" marR="0" indent="-457200">
                  <a:spcBef>
                    <a:spcPts val="0"/>
                  </a:spcBef>
                  <a:spcAft>
                    <a:spcPts val="0"/>
                  </a:spcAft>
                </a:pPr>
                <a:r>
                  <a:rPr lang="en-US" sz="1400" dirty="0">
                    <a:effectLst/>
                    <a:latin typeface="+mj-lt"/>
                    <a:ea typeface="Times New Roman"/>
                  </a:rPr>
                  <a:t>RC=Cost of hiring (COH)</a:t>
                </a:r>
              </a:p>
              <a:p>
                <a:pPr marL="0" marR="0">
                  <a:spcBef>
                    <a:spcPts val="0"/>
                  </a:spcBef>
                  <a:spcAft>
                    <a:spcPts val="0"/>
                  </a:spcAft>
                </a:pPr>
                <a:r>
                  <a:rPr lang="en-US" sz="1400" dirty="0">
                    <a:effectLst/>
                    <a:latin typeface="+mj-lt"/>
                    <a:ea typeface="Times New Roman"/>
                  </a:rPr>
                  <a:t> </a:t>
                </a:r>
              </a:p>
              <a:p>
                <a:pPr marL="0" marR="0">
                  <a:spcBef>
                    <a:spcPts val="0"/>
                  </a:spcBef>
                  <a:spcAft>
                    <a:spcPts val="0"/>
                  </a:spcAft>
                </a:pPr>
                <a:r>
                  <a:rPr lang="en-US" sz="1400" dirty="0">
                    <a:effectLst/>
                    <a:latin typeface="+mj-lt"/>
                    <a:ea typeface="Times New Roman"/>
                  </a:rPr>
                  <a:t> </a:t>
                </a:r>
              </a:p>
            </p:txBody>
          </p:sp>
          <p:sp>
            <p:nvSpPr>
              <p:cNvPr id="16" name="Rectangle 15"/>
              <p:cNvSpPr>
                <a:spLocks noChangeArrowheads="1"/>
              </p:cNvSpPr>
              <p:nvPr/>
            </p:nvSpPr>
            <p:spPr bwMode="auto">
              <a:xfrm>
                <a:off x="5370" y="10862"/>
                <a:ext cx="1965" cy="59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400050" marR="0" indent="-457200" algn="ctr">
                  <a:spcBef>
                    <a:spcPts val="0"/>
                  </a:spcBef>
                  <a:spcAft>
                    <a:spcPts val="0"/>
                  </a:spcAft>
                </a:pPr>
                <a:r>
                  <a:rPr lang="en-US" sz="1400" dirty="0">
                    <a:effectLst/>
                    <a:latin typeface="+mj-lt"/>
                    <a:ea typeface="Times New Roman"/>
                  </a:rPr>
                  <a:t>RC=Contribution loss (CL)</a:t>
                </a:r>
              </a:p>
            </p:txBody>
          </p:sp>
          <p:cxnSp>
            <p:nvCxnSpPr>
              <p:cNvPr id="17" name="AutoShape 86"/>
              <p:cNvCxnSpPr>
                <a:cxnSpLocks noChangeShapeType="1"/>
              </p:cNvCxnSpPr>
              <p:nvPr/>
            </p:nvCxnSpPr>
            <p:spPr bwMode="auto">
              <a:xfrm>
                <a:off x="6090" y="9975"/>
                <a:ext cx="270"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87"/>
              <p:cNvCxnSpPr>
                <a:cxnSpLocks noChangeShapeType="1"/>
              </p:cNvCxnSpPr>
              <p:nvPr/>
            </p:nvCxnSpPr>
            <p:spPr bwMode="auto">
              <a:xfrm>
                <a:off x="4290" y="9960"/>
                <a:ext cx="270"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AutoShape 80"/>
              <p:cNvCxnSpPr>
                <a:cxnSpLocks noChangeShapeType="1"/>
              </p:cNvCxnSpPr>
              <p:nvPr/>
            </p:nvCxnSpPr>
            <p:spPr bwMode="auto">
              <a:xfrm>
                <a:off x="8430" y="9286"/>
                <a:ext cx="1" cy="3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6" name="AutoShape 80"/>
              <p:cNvCxnSpPr>
                <a:cxnSpLocks noChangeShapeType="1"/>
              </p:cNvCxnSpPr>
              <p:nvPr/>
            </p:nvCxnSpPr>
            <p:spPr bwMode="auto">
              <a:xfrm>
                <a:off x="10673" y="9346"/>
                <a:ext cx="1" cy="3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38" name="Rectangle 37"/>
            <p:cNvSpPr>
              <a:spLocks noChangeArrowheads="1"/>
            </p:cNvSpPr>
            <p:nvPr/>
          </p:nvSpPr>
          <p:spPr bwMode="auto">
            <a:xfrm>
              <a:off x="9198" y="2499"/>
              <a:ext cx="112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a:effectLst/>
                  <a:latin typeface="+mj-lt"/>
                  <a:ea typeface="Times New Roman"/>
                </a:rPr>
                <a:t>RC=COH</a:t>
              </a:r>
            </a:p>
          </p:txBody>
        </p:sp>
        <p:sp>
          <p:nvSpPr>
            <p:cNvPr id="39" name="Rectangle 38"/>
            <p:cNvSpPr>
              <a:spLocks noChangeArrowheads="1"/>
            </p:cNvSpPr>
            <p:nvPr/>
          </p:nvSpPr>
          <p:spPr bwMode="auto">
            <a:xfrm>
              <a:off x="3806" y="2516"/>
              <a:ext cx="112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400" dirty="0" smtClean="0">
                  <a:effectLst/>
                  <a:latin typeface="+mj-lt"/>
                  <a:ea typeface="Times New Roman"/>
                </a:rPr>
                <a:t>Permanent</a:t>
              </a:r>
              <a:endParaRPr lang="en-US" sz="1400" dirty="0">
                <a:effectLst/>
                <a:latin typeface="+mj-lt"/>
                <a:ea typeface="Times New Roman"/>
              </a:endParaRPr>
            </a:p>
          </p:txBody>
        </p:sp>
      </p:grpSp>
      <p:grpSp>
        <p:nvGrpSpPr>
          <p:cNvPr id="33" name="Group 32"/>
          <p:cNvGrpSpPr/>
          <p:nvPr/>
        </p:nvGrpSpPr>
        <p:grpSpPr>
          <a:xfrm>
            <a:off x="1667755" y="858755"/>
            <a:ext cx="4954387" cy="666750"/>
            <a:chOff x="2373992" y="1009650"/>
            <a:chExt cx="3276600" cy="419100"/>
          </a:xfrm>
        </p:grpSpPr>
        <p:cxnSp>
          <p:nvCxnSpPr>
            <p:cNvPr id="29" name="Straight Arrow Connector 28"/>
            <p:cNvCxnSpPr>
              <a:cxnSpLocks noChangeShapeType="1"/>
            </p:cNvCxnSpPr>
            <p:nvPr/>
          </p:nvCxnSpPr>
          <p:spPr bwMode="auto">
            <a:xfrm flipH="1">
              <a:off x="2373992" y="1219200"/>
              <a:ext cx="3276600" cy="12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Straight Arrow Connector 29"/>
            <p:cNvCxnSpPr>
              <a:cxnSpLocks noChangeShapeType="1"/>
            </p:cNvCxnSpPr>
            <p:nvPr/>
          </p:nvCxnSpPr>
          <p:spPr bwMode="auto">
            <a:xfrm>
              <a:off x="2373992" y="1219200"/>
              <a:ext cx="0" cy="2095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1" name="Straight Arrow Connector 30"/>
            <p:cNvCxnSpPr>
              <a:cxnSpLocks noChangeShapeType="1"/>
            </p:cNvCxnSpPr>
            <p:nvPr/>
          </p:nvCxnSpPr>
          <p:spPr bwMode="auto">
            <a:xfrm>
              <a:off x="5650592" y="1219835"/>
              <a:ext cx="0" cy="2089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 name="Straight Arrow Connector 31"/>
            <p:cNvCxnSpPr>
              <a:cxnSpLocks noChangeShapeType="1"/>
            </p:cNvCxnSpPr>
            <p:nvPr/>
          </p:nvCxnSpPr>
          <p:spPr bwMode="auto">
            <a:xfrm>
              <a:off x="4069442" y="1009650"/>
              <a:ext cx="0" cy="21463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4" name="Straight Arrow Connector 33"/>
          <p:cNvCxnSpPr>
            <a:cxnSpLocks noChangeShapeType="1"/>
          </p:cNvCxnSpPr>
          <p:nvPr/>
        </p:nvCxnSpPr>
        <p:spPr bwMode="auto">
          <a:xfrm flipH="1">
            <a:off x="6621916" y="1814512"/>
            <a:ext cx="227" cy="32684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 name="Straight Arrow Connector 34"/>
          <p:cNvCxnSpPr>
            <a:cxnSpLocks noChangeShapeType="1"/>
          </p:cNvCxnSpPr>
          <p:nvPr/>
        </p:nvCxnSpPr>
        <p:spPr bwMode="auto">
          <a:xfrm>
            <a:off x="1667755" y="1809750"/>
            <a:ext cx="23532" cy="33160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40" name="Rectangle 39"/>
          <p:cNvSpPr>
            <a:spLocks noChangeArrowheads="1"/>
          </p:cNvSpPr>
          <p:nvPr/>
        </p:nvSpPr>
        <p:spPr bwMode="auto">
          <a:xfrm>
            <a:off x="5064626" y="3063542"/>
            <a:ext cx="477086" cy="209893"/>
          </a:xfrm>
          <a:prstGeom prst="rect">
            <a:avLst/>
          </a:prstGeom>
          <a:no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latin typeface="+mj-lt"/>
                <a:ea typeface="Times New Roman"/>
              </a:rPr>
              <a:t>Yes</a:t>
            </a:r>
            <a:endParaRPr lang="en-US" sz="1200" dirty="0">
              <a:effectLst/>
              <a:latin typeface="+mj-lt"/>
              <a:ea typeface="Times New Roman"/>
            </a:endParaRPr>
          </a:p>
        </p:txBody>
      </p:sp>
      <p:sp>
        <p:nvSpPr>
          <p:cNvPr id="41" name="Rectangle 40"/>
          <p:cNvSpPr>
            <a:spLocks noChangeArrowheads="1"/>
          </p:cNvSpPr>
          <p:nvPr/>
        </p:nvSpPr>
        <p:spPr bwMode="auto">
          <a:xfrm>
            <a:off x="7169768" y="3095453"/>
            <a:ext cx="477086" cy="209893"/>
          </a:xfrm>
          <a:prstGeom prst="rect">
            <a:avLst/>
          </a:prstGeom>
          <a:no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latin typeface="+mj-lt"/>
                <a:ea typeface="Times New Roman"/>
              </a:rPr>
              <a:t>No</a:t>
            </a:r>
            <a:endParaRPr lang="en-US" sz="1200" dirty="0">
              <a:effectLst/>
              <a:latin typeface="+mj-lt"/>
              <a:ea typeface="Times New Roman"/>
            </a:endParaRPr>
          </a:p>
        </p:txBody>
      </p:sp>
      <p:sp>
        <p:nvSpPr>
          <p:cNvPr id="47" name="Rectangle 46"/>
          <p:cNvSpPr>
            <a:spLocks noChangeArrowheads="1"/>
          </p:cNvSpPr>
          <p:nvPr/>
        </p:nvSpPr>
        <p:spPr bwMode="auto">
          <a:xfrm>
            <a:off x="2237537" y="3075651"/>
            <a:ext cx="477086" cy="209893"/>
          </a:xfrm>
          <a:prstGeom prst="rect">
            <a:avLst/>
          </a:prstGeom>
          <a:no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latin typeface="+mj-lt"/>
                <a:ea typeface="Times New Roman"/>
              </a:rPr>
              <a:t>No</a:t>
            </a:r>
            <a:endParaRPr lang="en-US" sz="1200" dirty="0">
              <a:effectLst/>
              <a:latin typeface="+mj-lt"/>
              <a:ea typeface="Times New Roman"/>
            </a:endParaRPr>
          </a:p>
        </p:txBody>
      </p:sp>
      <p:sp>
        <p:nvSpPr>
          <p:cNvPr id="48" name="Rectangle 47"/>
          <p:cNvSpPr>
            <a:spLocks noChangeArrowheads="1"/>
          </p:cNvSpPr>
          <p:nvPr/>
        </p:nvSpPr>
        <p:spPr bwMode="auto">
          <a:xfrm>
            <a:off x="196316" y="3487554"/>
            <a:ext cx="752475" cy="3151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spcBef>
                <a:spcPts val="0"/>
              </a:spcBef>
              <a:spcAft>
                <a:spcPts val="0"/>
              </a:spcAft>
            </a:pPr>
            <a:r>
              <a:rPr lang="en-US" sz="1400" dirty="0">
                <a:effectLst/>
                <a:latin typeface="Times New Roman"/>
                <a:ea typeface="Times New Roman"/>
              </a:rPr>
              <a:t>RC=Nil</a:t>
            </a:r>
          </a:p>
        </p:txBody>
      </p:sp>
      <p:sp>
        <p:nvSpPr>
          <p:cNvPr id="49" name="Rectangle 48"/>
          <p:cNvSpPr>
            <a:spLocks noChangeArrowheads="1"/>
          </p:cNvSpPr>
          <p:nvPr/>
        </p:nvSpPr>
        <p:spPr bwMode="auto">
          <a:xfrm>
            <a:off x="334011" y="3050405"/>
            <a:ext cx="477086" cy="209893"/>
          </a:xfrm>
          <a:prstGeom prst="rect">
            <a:avLst/>
          </a:prstGeom>
          <a:noFill/>
          <a:ln w="9525">
            <a:solidFill>
              <a:sysClr val="window" lastClr="FFFFFF">
                <a:lumMod val="100000"/>
                <a:lumOff val="0"/>
              </a:sysClr>
            </a:solidFill>
            <a:miter lim="800000"/>
            <a:headEnd/>
            <a:tailEnd/>
          </a:ln>
        </p:spPr>
        <p:txBody>
          <a:bodyPr rot="0" vert="horz" wrap="none" lIns="0" tIns="0" rIns="0" bIns="0" anchor="t" anchorCtr="0" upright="1">
            <a:noAutofit/>
          </a:bodyPr>
          <a:lstStyle/>
          <a:p>
            <a:pPr marL="0" marR="0" algn="ctr">
              <a:spcBef>
                <a:spcPts val="0"/>
              </a:spcBef>
              <a:spcAft>
                <a:spcPts val="0"/>
              </a:spcAft>
            </a:pPr>
            <a:r>
              <a:rPr lang="en-US" sz="1200" dirty="0" smtClean="0">
                <a:latin typeface="+mj-lt"/>
                <a:ea typeface="Times New Roman"/>
              </a:rPr>
              <a:t>Yes</a:t>
            </a:r>
            <a:endParaRPr lang="en-US" sz="1200" dirty="0">
              <a:effectLst/>
              <a:latin typeface="+mj-lt"/>
              <a:ea typeface="Times New Roman"/>
            </a:endParaRPr>
          </a:p>
        </p:txBody>
      </p:sp>
      <p:cxnSp>
        <p:nvCxnSpPr>
          <p:cNvPr id="50" name="AutoShape 80"/>
          <p:cNvCxnSpPr>
            <a:cxnSpLocks noChangeShapeType="1"/>
          </p:cNvCxnSpPr>
          <p:nvPr/>
        </p:nvCxnSpPr>
        <p:spPr bwMode="auto">
          <a:xfrm>
            <a:off x="533400" y="3200400"/>
            <a:ext cx="940" cy="26820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1" name="Content Placeholder 2"/>
          <p:cNvSpPr txBox="1">
            <a:spLocks/>
          </p:cNvSpPr>
          <p:nvPr/>
        </p:nvSpPr>
        <p:spPr bwMode="auto">
          <a:xfrm>
            <a:off x="431800" y="5181600"/>
            <a:ext cx="7848600" cy="392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None/>
            </a:pPr>
            <a:r>
              <a:rPr lang="en-US" sz="1600" dirty="0"/>
              <a:t>*Can be same person or a different person.</a:t>
            </a:r>
            <a:endParaRPr lang="en-US" sz="1600" dirty="0">
              <a:solidFill>
                <a:prstClr val="black"/>
              </a:solidFill>
            </a:endParaRPr>
          </a:p>
        </p:txBody>
      </p:sp>
    </p:spTree>
    <p:extLst>
      <p:ext uri="{BB962C8B-B14F-4D97-AF65-F5344CB8AC3E}">
        <p14:creationId xmlns:p14="http://schemas.microsoft.com/office/powerpoint/2010/main" val="368402357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305800" cy="5486400"/>
          </a:xfrm>
        </p:spPr>
        <p:txBody>
          <a:bodyPr/>
          <a:lstStyle/>
          <a:p>
            <a:pPr lvl="1">
              <a:buFont typeface="Wingdings" pitchFamily="2" charset="2"/>
              <a:buChar char="Ø"/>
            </a:pPr>
            <a:r>
              <a:rPr lang="en-US" sz="1600" b="1" dirty="0" smtClean="0"/>
              <a:t>Fixed overhead	</a:t>
            </a:r>
            <a:r>
              <a:rPr lang="en-US" sz="1600" dirty="0" smtClean="0"/>
              <a:t>(i</a:t>
            </a:r>
            <a:r>
              <a:rPr lang="en-US" sz="1600" dirty="0"/>
              <a:t>)	Generally irrelevant</a:t>
            </a:r>
          </a:p>
          <a:p>
            <a:pPr marL="0" indent="0">
              <a:buNone/>
            </a:pPr>
            <a:r>
              <a:rPr lang="en-US" sz="1600" dirty="0"/>
              <a:t>		</a:t>
            </a:r>
            <a:r>
              <a:rPr lang="en-US" sz="1600" dirty="0" smtClean="0"/>
              <a:t>	(</a:t>
            </a:r>
            <a:r>
              <a:rPr lang="en-US" sz="1600" dirty="0"/>
              <a:t>ii)	Can be relevant if incremental (e.g. step cost)</a:t>
            </a:r>
          </a:p>
          <a:p>
            <a:pPr lvl="1">
              <a:buFont typeface="Wingdings" pitchFamily="2" charset="2"/>
              <a:buChar char="Ø"/>
            </a:pPr>
            <a:r>
              <a:rPr lang="en-US" sz="1600" b="1" dirty="0"/>
              <a:t>Variable OH</a:t>
            </a:r>
            <a:r>
              <a:rPr lang="en-US" sz="1600" dirty="0"/>
              <a:t>	</a:t>
            </a:r>
            <a:r>
              <a:rPr lang="en-US" sz="1600" dirty="0" smtClean="0"/>
              <a:t>(</a:t>
            </a:r>
            <a:r>
              <a:rPr lang="en-US" sz="1600" dirty="0"/>
              <a:t>i)	Generally relevant</a:t>
            </a:r>
          </a:p>
          <a:p>
            <a:pPr marL="0" indent="0">
              <a:buNone/>
            </a:pPr>
            <a:r>
              <a:rPr lang="en-US" sz="1600" dirty="0"/>
              <a:t>		</a:t>
            </a:r>
            <a:r>
              <a:rPr lang="en-US" sz="1600" dirty="0" smtClean="0"/>
              <a:t>	(</a:t>
            </a:r>
            <a:r>
              <a:rPr lang="en-US" sz="1600" dirty="0"/>
              <a:t>ii)	Can be irrelevant if based on a fixed factor</a:t>
            </a:r>
          </a:p>
          <a:p>
            <a:pPr lvl="1">
              <a:buFont typeface="Wingdings" pitchFamily="2" charset="2"/>
              <a:buChar char="Ø"/>
            </a:pPr>
            <a:r>
              <a:rPr lang="en-US" sz="1600" b="1" dirty="0"/>
              <a:t>Plant and Machinery</a:t>
            </a:r>
            <a:endParaRPr lang="en-US" sz="1600" dirty="0"/>
          </a:p>
          <a:p>
            <a:pPr marL="0" indent="0">
              <a:buNone/>
            </a:pPr>
            <a:endParaRPr lang="en-US" sz="1600" b="1" dirty="0" smtClean="0"/>
          </a:p>
          <a:p>
            <a:pPr marL="0" indent="0">
              <a:buNone/>
            </a:pPr>
            <a:r>
              <a:rPr lang="en-US" sz="1600" b="1" dirty="0" smtClean="0"/>
              <a:t>(</a:t>
            </a:r>
            <a:r>
              <a:rPr lang="en-US" sz="1600" b="1" dirty="0"/>
              <a:t>A)</a:t>
            </a:r>
            <a:r>
              <a:rPr lang="en-US" sz="1600" dirty="0"/>
              <a:t>	</a:t>
            </a:r>
            <a:r>
              <a:rPr lang="en-US" sz="1600" b="1" dirty="0"/>
              <a:t>Existing Plant and Machinery</a:t>
            </a:r>
            <a:endParaRPr lang="en-US" sz="1600" dirty="0"/>
          </a:p>
          <a:p>
            <a:pPr marL="457200" indent="0">
              <a:buNone/>
            </a:pPr>
            <a:r>
              <a:rPr lang="en-US" sz="1600" dirty="0" smtClean="0"/>
              <a:t>(</a:t>
            </a:r>
            <a:r>
              <a:rPr lang="en-US" sz="1600" dirty="0"/>
              <a:t>i)	Historic cost	Irrelevant</a:t>
            </a:r>
          </a:p>
          <a:p>
            <a:pPr marL="457200" indent="0">
              <a:buNone/>
            </a:pPr>
            <a:endParaRPr lang="en-US" sz="1600" dirty="0" smtClean="0"/>
          </a:p>
          <a:p>
            <a:pPr marL="457200" indent="0">
              <a:buNone/>
            </a:pPr>
            <a:r>
              <a:rPr lang="en-US" sz="1400" dirty="0"/>
              <a:t>		</a:t>
            </a:r>
            <a:r>
              <a:rPr lang="en-US" sz="1400" dirty="0" smtClean="0"/>
              <a:t>           Time based 	            Irrelevant </a:t>
            </a:r>
            <a:r>
              <a:rPr lang="en-US" sz="1400" dirty="0"/>
              <a:t>(Std. assumption if Question is silent)</a:t>
            </a:r>
            <a:endParaRPr lang="en-US" sz="1600" dirty="0"/>
          </a:p>
          <a:p>
            <a:pPr marL="457200" indent="0">
              <a:buNone/>
            </a:pPr>
            <a:r>
              <a:rPr lang="en-US" sz="1600" dirty="0" smtClean="0"/>
              <a:t>(ii)   </a:t>
            </a:r>
            <a:r>
              <a:rPr lang="en-US" sz="1400" dirty="0" smtClean="0"/>
              <a:t>Depreciation</a:t>
            </a:r>
            <a:endParaRPr lang="en-US" sz="1400" dirty="0"/>
          </a:p>
          <a:p>
            <a:pPr marL="457200" indent="0">
              <a:buNone/>
            </a:pPr>
            <a:r>
              <a:rPr lang="en-US" sz="1600" dirty="0"/>
              <a:t>		 </a:t>
            </a:r>
            <a:r>
              <a:rPr lang="en-US" sz="1600" dirty="0" smtClean="0"/>
              <a:t>           Production </a:t>
            </a:r>
            <a:r>
              <a:rPr lang="en-US" sz="1600" dirty="0"/>
              <a:t>based		Relevant</a:t>
            </a:r>
          </a:p>
          <a:p>
            <a:pPr marL="457200" indent="0">
              <a:buNone/>
            </a:pPr>
            <a:r>
              <a:rPr lang="en-US" sz="1600" dirty="0"/>
              <a:t>(iii)	Fall in residual value	Always relevant cost</a:t>
            </a:r>
          </a:p>
          <a:p>
            <a:pPr marL="0" indent="0">
              <a:buNone/>
            </a:pPr>
            <a:endParaRPr lang="en-US" sz="1600" b="1" dirty="0" smtClean="0"/>
          </a:p>
          <a:p>
            <a:pPr marL="0" indent="0">
              <a:buNone/>
            </a:pPr>
            <a:r>
              <a:rPr lang="en-US" sz="1600" b="1" dirty="0" smtClean="0"/>
              <a:t>(</a:t>
            </a:r>
            <a:r>
              <a:rPr lang="en-US" sz="1600" b="1" dirty="0"/>
              <a:t>B)	New plant and machinery</a:t>
            </a:r>
            <a:endParaRPr lang="en-US" sz="1600" dirty="0"/>
          </a:p>
          <a:p>
            <a:pPr marL="914400" indent="0">
              <a:buNone/>
            </a:pPr>
            <a:r>
              <a:rPr lang="en-US" sz="1600" dirty="0" smtClean="0"/>
              <a:t>RC </a:t>
            </a:r>
            <a:r>
              <a:rPr lang="en-US" sz="1600" dirty="0"/>
              <a:t>= Purchase Price – Disposal/Proceeds or transfer value (used for </a:t>
            </a:r>
            <a:r>
              <a:rPr lang="en-US" sz="1600" dirty="0" smtClean="0"/>
              <a:t>recording</a:t>
            </a:r>
            <a:r>
              <a:rPr lang="en-US" sz="1600" dirty="0"/>
              <a:t>).</a:t>
            </a:r>
          </a:p>
          <a:p>
            <a:pPr marL="0" indent="0">
              <a:buNone/>
            </a:pPr>
            <a:endParaRPr lang="en-US" sz="1600" dirty="0"/>
          </a:p>
          <a:p>
            <a:endParaRPr lang="en-US" sz="1600" dirty="0"/>
          </a:p>
        </p:txBody>
      </p:sp>
      <p:cxnSp>
        <p:nvCxnSpPr>
          <p:cNvPr id="4" name="Straight Arrow Connector 3"/>
          <p:cNvCxnSpPr>
            <a:cxnSpLocks noChangeShapeType="1"/>
          </p:cNvCxnSpPr>
          <p:nvPr/>
        </p:nvCxnSpPr>
        <p:spPr bwMode="auto">
          <a:xfrm>
            <a:off x="2719160" y="3048000"/>
            <a:ext cx="48124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6" name="Group 5"/>
          <p:cNvGrpSpPr>
            <a:grpSpLocks/>
          </p:cNvGrpSpPr>
          <p:nvPr/>
        </p:nvGrpSpPr>
        <p:grpSpPr bwMode="auto">
          <a:xfrm>
            <a:off x="2398711" y="3581515"/>
            <a:ext cx="533400" cy="609600"/>
            <a:chOff x="4290" y="8156"/>
            <a:chExt cx="1020" cy="430"/>
          </a:xfrm>
        </p:grpSpPr>
        <p:cxnSp>
          <p:nvCxnSpPr>
            <p:cNvPr id="7" name="AutoShape 49"/>
            <p:cNvCxnSpPr>
              <a:cxnSpLocks noChangeShapeType="1"/>
            </p:cNvCxnSpPr>
            <p:nvPr/>
          </p:nvCxnSpPr>
          <p:spPr bwMode="auto">
            <a:xfrm flipV="1">
              <a:off x="4290" y="8156"/>
              <a:ext cx="1020" cy="19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 name="AutoShape 50"/>
            <p:cNvCxnSpPr>
              <a:cxnSpLocks noChangeShapeType="1"/>
            </p:cNvCxnSpPr>
            <p:nvPr/>
          </p:nvCxnSpPr>
          <p:spPr bwMode="auto">
            <a:xfrm>
              <a:off x="4290" y="8350"/>
              <a:ext cx="1020" cy="23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cxnSp>
        <p:nvCxnSpPr>
          <p:cNvPr id="9" name="Straight Arrow Connector 8"/>
          <p:cNvCxnSpPr>
            <a:cxnSpLocks noChangeShapeType="1"/>
          </p:cNvCxnSpPr>
          <p:nvPr/>
        </p:nvCxnSpPr>
        <p:spPr bwMode="auto">
          <a:xfrm>
            <a:off x="4013878" y="3625057"/>
            <a:ext cx="6381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Straight Arrow Connector 9"/>
          <p:cNvCxnSpPr>
            <a:cxnSpLocks noChangeShapeType="1"/>
          </p:cNvCxnSpPr>
          <p:nvPr/>
        </p:nvCxnSpPr>
        <p:spPr bwMode="auto">
          <a:xfrm>
            <a:off x="4800599" y="4198372"/>
            <a:ext cx="6381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1" name="Content Placeholder 2"/>
          <p:cNvSpPr txBox="1">
            <a:spLocks/>
          </p:cNvSpPr>
          <p:nvPr/>
        </p:nvSpPr>
        <p:spPr bwMode="auto">
          <a:xfrm>
            <a:off x="445860" y="457200"/>
            <a:ext cx="816474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600" b="1" dirty="0">
                <a:solidFill>
                  <a:prstClr val="black"/>
                </a:solidFill>
              </a:rPr>
              <a:t>OVERHEADS</a:t>
            </a:r>
            <a:endParaRPr lang="en-US" sz="1600" dirty="0">
              <a:solidFill>
                <a:prstClr val="black"/>
              </a:solidFill>
            </a:endParaRPr>
          </a:p>
        </p:txBody>
      </p:sp>
      <p:cxnSp>
        <p:nvCxnSpPr>
          <p:cNvPr id="12" name="Straight Arrow Connector 11"/>
          <p:cNvCxnSpPr>
            <a:cxnSpLocks noChangeShapeType="1"/>
          </p:cNvCxnSpPr>
          <p:nvPr/>
        </p:nvCxnSpPr>
        <p:spPr bwMode="auto">
          <a:xfrm>
            <a:off x="3524249" y="4495800"/>
            <a:ext cx="6381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26313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1000"/>
                                        <p:tgtEl>
                                          <p:spTgt spid="3">
                                            <p:txEl>
                                              <p:pRg st="7" end="7"/>
                                            </p:txEl>
                                          </p:spTgt>
                                        </p:tgtEl>
                                      </p:cBhvr>
                                    </p:animEffect>
                                    <p:anim calcmode="lin" valueType="num">
                                      <p:cBhvr>
                                        <p:cTn id="4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1000"/>
                                        <p:tgtEl>
                                          <p:spTgt spid="4"/>
                                        </p:tgtEl>
                                      </p:cBhvr>
                                    </p:animEffect>
                                    <p:anim calcmode="lin" valueType="num">
                                      <p:cBhvr>
                                        <p:cTn id="53" dur="1000" fill="hold"/>
                                        <p:tgtEl>
                                          <p:spTgt spid="4"/>
                                        </p:tgtEl>
                                        <p:attrNameLst>
                                          <p:attrName>ppt_x</p:attrName>
                                        </p:attrNameLst>
                                      </p:cBhvr>
                                      <p:tavLst>
                                        <p:tav tm="0">
                                          <p:val>
                                            <p:strVal val="#ppt_x"/>
                                          </p:val>
                                        </p:tav>
                                        <p:tav tm="100000">
                                          <p:val>
                                            <p:strVal val="#ppt_x"/>
                                          </p:val>
                                        </p:tav>
                                      </p:tavLst>
                                    </p:anim>
                                    <p:anim calcmode="lin" valueType="num">
                                      <p:cBhvr>
                                        <p:cTn id="5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fade">
                                      <p:cBhvr>
                                        <p:cTn id="59" dur="1000"/>
                                        <p:tgtEl>
                                          <p:spTgt spid="3">
                                            <p:txEl>
                                              <p:pRg st="9" end="9"/>
                                            </p:txEl>
                                          </p:spTgt>
                                        </p:tgtEl>
                                      </p:cBhvr>
                                    </p:animEffect>
                                    <p:anim calcmode="lin" valueType="num">
                                      <p:cBhvr>
                                        <p:cTn id="6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9" end="9"/>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
                                            <p:txEl>
                                              <p:pRg st="10" end="10"/>
                                            </p:txEl>
                                          </p:spTgt>
                                        </p:tgtEl>
                                        <p:attrNameLst>
                                          <p:attrName>style.visibility</p:attrName>
                                        </p:attrNameLst>
                                      </p:cBhvr>
                                      <p:to>
                                        <p:strVal val="visible"/>
                                      </p:to>
                                    </p:set>
                                    <p:animEffect transition="in" filter="fade">
                                      <p:cBhvr>
                                        <p:cTn id="64" dur="1000"/>
                                        <p:tgtEl>
                                          <p:spTgt spid="3">
                                            <p:txEl>
                                              <p:pRg st="10" end="10"/>
                                            </p:txEl>
                                          </p:spTgt>
                                        </p:tgtEl>
                                      </p:cBhvr>
                                    </p:animEffect>
                                    <p:anim calcmode="lin" valueType="num">
                                      <p:cBhvr>
                                        <p:cTn id="6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6"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
                                            <p:txEl>
                                              <p:pRg st="11" end="11"/>
                                            </p:txEl>
                                          </p:spTgt>
                                        </p:tgtEl>
                                        <p:attrNameLst>
                                          <p:attrName>style.visibility</p:attrName>
                                        </p:attrNameLst>
                                      </p:cBhvr>
                                      <p:to>
                                        <p:strVal val="visible"/>
                                      </p:to>
                                    </p:set>
                                    <p:animEffect transition="in" filter="fade">
                                      <p:cBhvr>
                                        <p:cTn id="69" dur="1000"/>
                                        <p:tgtEl>
                                          <p:spTgt spid="3">
                                            <p:txEl>
                                              <p:pRg st="11" end="11"/>
                                            </p:txEl>
                                          </p:spTgt>
                                        </p:tgtEl>
                                      </p:cBhvr>
                                    </p:animEffect>
                                    <p:anim calcmode="lin" valueType="num">
                                      <p:cBhvr>
                                        <p:cTn id="7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fade">
                                      <p:cBhvr>
                                        <p:cTn id="76" dur="1000"/>
                                        <p:tgtEl>
                                          <p:spTgt spid="6"/>
                                        </p:tgtEl>
                                      </p:cBhvr>
                                    </p:animEffect>
                                    <p:anim calcmode="lin" valueType="num">
                                      <p:cBhvr>
                                        <p:cTn id="77" dur="1000" fill="hold"/>
                                        <p:tgtEl>
                                          <p:spTgt spid="6"/>
                                        </p:tgtEl>
                                        <p:attrNameLst>
                                          <p:attrName>ppt_x</p:attrName>
                                        </p:attrNameLst>
                                      </p:cBhvr>
                                      <p:tavLst>
                                        <p:tav tm="0">
                                          <p:val>
                                            <p:strVal val="#ppt_x"/>
                                          </p:val>
                                        </p:tav>
                                        <p:tav tm="100000">
                                          <p:val>
                                            <p:strVal val="#ppt_x"/>
                                          </p:val>
                                        </p:tav>
                                      </p:tavLst>
                                    </p:anim>
                                    <p:anim calcmode="lin" valueType="num">
                                      <p:cBhvr>
                                        <p:cTn id="78" dur="1000" fill="hold"/>
                                        <p:tgtEl>
                                          <p:spTgt spid="6"/>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1000"/>
                                        <p:tgtEl>
                                          <p:spTgt spid="9"/>
                                        </p:tgtEl>
                                      </p:cBhvr>
                                    </p:animEffect>
                                    <p:anim calcmode="lin" valueType="num">
                                      <p:cBhvr>
                                        <p:cTn id="82" dur="1000" fill="hold"/>
                                        <p:tgtEl>
                                          <p:spTgt spid="9"/>
                                        </p:tgtEl>
                                        <p:attrNameLst>
                                          <p:attrName>ppt_x</p:attrName>
                                        </p:attrNameLst>
                                      </p:cBhvr>
                                      <p:tavLst>
                                        <p:tav tm="0">
                                          <p:val>
                                            <p:strVal val="#ppt_x"/>
                                          </p:val>
                                        </p:tav>
                                        <p:tav tm="100000">
                                          <p:val>
                                            <p:strVal val="#ppt_x"/>
                                          </p:val>
                                        </p:tav>
                                      </p:tavLst>
                                    </p:anim>
                                    <p:anim calcmode="lin" valueType="num">
                                      <p:cBhvr>
                                        <p:cTn id="83" dur="1000" fill="hold"/>
                                        <p:tgtEl>
                                          <p:spTgt spid="9"/>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1000"/>
                                        <p:tgtEl>
                                          <p:spTgt spid="10"/>
                                        </p:tgtEl>
                                      </p:cBhvr>
                                    </p:animEffect>
                                    <p:anim calcmode="lin" valueType="num">
                                      <p:cBhvr>
                                        <p:cTn id="87" dur="1000" fill="hold"/>
                                        <p:tgtEl>
                                          <p:spTgt spid="10"/>
                                        </p:tgtEl>
                                        <p:attrNameLst>
                                          <p:attrName>ppt_x</p:attrName>
                                        </p:attrNameLst>
                                      </p:cBhvr>
                                      <p:tavLst>
                                        <p:tav tm="0">
                                          <p:val>
                                            <p:strVal val="#ppt_x"/>
                                          </p:val>
                                        </p:tav>
                                        <p:tav tm="100000">
                                          <p:val>
                                            <p:strVal val="#ppt_x"/>
                                          </p:val>
                                        </p:tav>
                                      </p:tavLst>
                                    </p:anim>
                                    <p:anim calcmode="lin" valueType="num">
                                      <p:cBhvr>
                                        <p:cTn id="8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3">
                                            <p:txEl>
                                              <p:pRg st="12" end="12"/>
                                            </p:txEl>
                                          </p:spTgt>
                                        </p:tgtEl>
                                        <p:attrNameLst>
                                          <p:attrName>style.visibility</p:attrName>
                                        </p:attrNameLst>
                                      </p:cBhvr>
                                      <p:to>
                                        <p:strVal val="visible"/>
                                      </p:to>
                                    </p:set>
                                    <p:animEffect transition="in" filter="fade">
                                      <p:cBhvr>
                                        <p:cTn id="93" dur="1000"/>
                                        <p:tgtEl>
                                          <p:spTgt spid="3">
                                            <p:txEl>
                                              <p:pRg st="12" end="12"/>
                                            </p:txEl>
                                          </p:spTgt>
                                        </p:tgtEl>
                                      </p:cBhvr>
                                    </p:animEffect>
                                    <p:anim calcmode="lin" valueType="num">
                                      <p:cBhvr>
                                        <p:cTn id="94"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5"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nodeType="click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fade">
                                      <p:cBhvr>
                                        <p:cTn id="100" dur="1000"/>
                                        <p:tgtEl>
                                          <p:spTgt spid="12"/>
                                        </p:tgtEl>
                                      </p:cBhvr>
                                    </p:animEffect>
                                    <p:anim calcmode="lin" valueType="num">
                                      <p:cBhvr>
                                        <p:cTn id="101" dur="1000" fill="hold"/>
                                        <p:tgtEl>
                                          <p:spTgt spid="12"/>
                                        </p:tgtEl>
                                        <p:attrNameLst>
                                          <p:attrName>ppt_x</p:attrName>
                                        </p:attrNameLst>
                                      </p:cBhvr>
                                      <p:tavLst>
                                        <p:tav tm="0">
                                          <p:val>
                                            <p:strVal val="#ppt_x"/>
                                          </p:val>
                                        </p:tav>
                                        <p:tav tm="100000">
                                          <p:val>
                                            <p:strVal val="#ppt_x"/>
                                          </p:val>
                                        </p:tav>
                                      </p:tavLst>
                                    </p:anim>
                                    <p:anim calcmode="lin" valueType="num">
                                      <p:cBhvr>
                                        <p:cTn id="10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nodeType="clickEffect">
                                  <p:stCondLst>
                                    <p:cond delay="0"/>
                                  </p:stCondLst>
                                  <p:childTnLst>
                                    <p:set>
                                      <p:cBhvr>
                                        <p:cTn id="106" dur="1" fill="hold">
                                          <p:stCondLst>
                                            <p:cond delay="0"/>
                                          </p:stCondLst>
                                        </p:cTn>
                                        <p:tgtEl>
                                          <p:spTgt spid="3">
                                            <p:txEl>
                                              <p:pRg st="14" end="14"/>
                                            </p:txEl>
                                          </p:spTgt>
                                        </p:tgtEl>
                                        <p:attrNameLst>
                                          <p:attrName>style.visibility</p:attrName>
                                        </p:attrNameLst>
                                      </p:cBhvr>
                                      <p:to>
                                        <p:strVal val="visible"/>
                                      </p:to>
                                    </p:set>
                                    <p:animEffect transition="in" filter="fade">
                                      <p:cBhvr>
                                        <p:cTn id="107" dur="1000"/>
                                        <p:tgtEl>
                                          <p:spTgt spid="3">
                                            <p:txEl>
                                              <p:pRg st="14" end="14"/>
                                            </p:txEl>
                                          </p:spTgt>
                                        </p:tgtEl>
                                      </p:cBhvr>
                                    </p:animEffect>
                                    <p:anim calcmode="lin" valueType="num">
                                      <p:cBhvr>
                                        <p:cTn id="108"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109"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nodeType="clickEffect">
                                  <p:stCondLst>
                                    <p:cond delay="0"/>
                                  </p:stCondLst>
                                  <p:childTnLst>
                                    <p:set>
                                      <p:cBhvr>
                                        <p:cTn id="113" dur="1" fill="hold">
                                          <p:stCondLst>
                                            <p:cond delay="0"/>
                                          </p:stCondLst>
                                        </p:cTn>
                                        <p:tgtEl>
                                          <p:spTgt spid="3">
                                            <p:txEl>
                                              <p:pRg st="15" end="15"/>
                                            </p:txEl>
                                          </p:spTgt>
                                        </p:tgtEl>
                                        <p:attrNameLst>
                                          <p:attrName>style.visibility</p:attrName>
                                        </p:attrNameLst>
                                      </p:cBhvr>
                                      <p:to>
                                        <p:strVal val="visible"/>
                                      </p:to>
                                    </p:set>
                                    <p:animEffect transition="in" filter="fade">
                                      <p:cBhvr>
                                        <p:cTn id="114" dur="1000"/>
                                        <p:tgtEl>
                                          <p:spTgt spid="3">
                                            <p:txEl>
                                              <p:pRg st="15" end="15"/>
                                            </p:txEl>
                                          </p:spTgt>
                                        </p:tgtEl>
                                      </p:cBhvr>
                                    </p:animEffect>
                                    <p:anim calcmode="lin" valueType="num">
                                      <p:cBhvr>
                                        <p:cTn id="115"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116"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905000"/>
            <a:ext cx="7924799" cy="457200"/>
          </a:xfrm>
        </p:spPr>
        <p:txBody>
          <a:bodyPr/>
          <a:lstStyle/>
          <a:p>
            <a:r>
              <a:rPr lang="en-US" sz="2000" b="1" dirty="0"/>
              <a:t>KEY </a:t>
            </a:r>
            <a:r>
              <a:rPr lang="en-US" sz="2000" b="1" dirty="0" smtClean="0"/>
              <a:t>POINT</a:t>
            </a:r>
            <a:endParaRPr lang="en-US" sz="2000" dirty="0"/>
          </a:p>
        </p:txBody>
      </p:sp>
      <p:sp>
        <p:nvSpPr>
          <p:cNvPr id="3" name="Content Placeholder 2"/>
          <p:cNvSpPr>
            <a:spLocks noGrp="1"/>
          </p:cNvSpPr>
          <p:nvPr>
            <p:ph idx="1"/>
          </p:nvPr>
        </p:nvSpPr>
        <p:spPr>
          <a:xfrm>
            <a:off x="304799" y="304800"/>
            <a:ext cx="8382001" cy="1447800"/>
          </a:xfrm>
        </p:spPr>
        <p:txBody>
          <a:bodyPr/>
          <a:lstStyle/>
          <a:p>
            <a:pPr marL="0" indent="0">
              <a:buNone/>
            </a:pPr>
            <a:r>
              <a:rPr lang="en-US" sz="1800" dirty="0"/>
              <a:t>Best Practices in Decision Making</a:t>
            </a:r>
          </a:p>
          <a:p>
            <a:pPr marL="457200" lvl="0" indent="-457200" algn="just">
              <a:buNone/>
            </a:pPr>
            <a:r>
              <a:rPr lang="en-US" sz="1800" dirty="0" smtClean="0"/>
              <a:t>-	Existing </a:t>
            </a:r>
            <a:r>
              <a:rPr lang="en-US" sz="1800" dirty="0"/>
              <a:t>Revenue Loss (resulting from offer) is considered as </a:t>
            </a:r>
            <a:r>
              <a:rPr lang="en-US" sz="1800" dirty="0" smtClean="0"/>
              <a:t>  Incremental </a:t>
            </a:r>
            <a:r>
              <a:rPr lang="en-US" sz="1800" dirty="0"/>
              <a:t>Cost</a:t>
            </a:r>
          </a:p>
          <a:p>
            <a:pPr marL="457200" lvl="0" indent="-457200" algn="just">
              <a:buNone/>
            </a:pPr>
            <a:r>
              <a:rPr lang="en-US" sz="1800" dirty="0" smtClean="0"/>
              <a:t>-	Existing </a:t>
            </a:r>
            <a:r>
              <a:rPr lang="en-US" sz="1800" dirty="0"/>
              <a:t>Cost Savings as Incremental Revenue</a:t>
            </a:r>
          </a:p>
          <a:p>
            <a:pPr marL="0" indent="0">
              <a:buNone/>
            </a:pPr>
            <a:endParaRPr lang="en-US" sz="2800" dirty="0"/>
          </a:p>
        </p:txBody>
      </p:sp>
      <p:sp>
        <p:nvSpPr>
          <p:cNvPr id="4" name="Content Placeholder 2"/>
          <p:cNvSpPr txBox="1">
            <a:spLocks/>
          </p:cNvSpPr>
          <p:nvPr/>
        </p:nvSpPr>
        <p:spPr bwMode="auto">
          <a:xfrm>
            <a:off x="152399" y="2438400"/>
            <a:ext cx="8534401" cy="3505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a:buClr>
                <a:prstClr val="black"/>
              </a:buClr>
              <a:buFont typeface="Wingdings" pitchFamily="2" charset="2"/>
              <a:buChar char="Ø"/>
            </a:pPr>
            <a:r>
              <a:rPr lang="en-US" sz="1800" dirty="0">
                <a:solidFill>
                  <a:prstClr val="black"/>
                </a:solidFill>
              </a:rPr>
              <a:t>Deciding a Selling Price with elastic demand. “Total Contribution” maximizing price would be the “Profit Maximizing Price”. This concept would be applied in later difficult questions.</a:t>
            </a:r>
          </a:p>
          <a:p>
            <a:pPr marL="0" indent="0">
              <a:buClr>
                <a:prstClr val="black"/>
              </a:buClr>
              <a:buFontTx/>
              <a:buNone/>
            </a:pPr>
            <a:r>
              <a:rPr lang="en-US" sz="1800" b="1" dirty="0">
                <a:solidFill>
                  <a:prstClr val="black"/>
                </a:solidFill>
              </a:rPr>
              <a:t> </a:t>
            </a:r>
            <a:endParaRPr lang="en-US" sz="1800" dirty="0">
              <a:solidFill>
                <a:prstClr val="black"/>
              </a:solidFill>
            </a:endParaRPr>
          </a:p>
          <a:p>
            <a:pPr marL="0" indent="0">
              <a:buClr>
                <a:prstClr val="black"/>
              </a:buClr>
              <a:buFontTx/>
              <a:buNone/>
            </a:pPr>
            <a:r>
              <a:rPr lang="en-US" sz="1800" b="1" dirty="0">
                <a:solidFill>
                  <a:prstClr val="black"/>
                </a:solidFill>
              </a:rPr>
              <a:t>MAKE OR BUY DECISIONS</a:t>
            </a:r>
            <a:endParaRPr lang="en-US" sz="1800" dirty="0">
              <a:solidFill>
                <a:prstClr val="black"/>
              </a:solidFill>
            </a:endParaRPr>
          </a:p>
          <a:p>
            <a:pPr marL="457200" indent="0" algn="just">
              <a:buClr>
                <a:prstClr val="black"/>
              </a:buClr>
              <a:buFontTx/>
              <a:buNone/>
            </a:pPr>
            <a:r>
              <a:rPr lang="en-US" sz="1800" dirty="0" smtClean="0">
                <a:solidFill>
                  <a:prstClr val="black"/>
                </a:solidFill>
              </a:rPr>
              <a:t>Mutually </a:t>
            </a:r>
            <a:r>
              <a:rPr lang="en-US" sz="1800" dirty="0">
                <a:solidFill>
                  <a:prstClr val="black"/>
                </a:solidFill>
              </a:rPr>
              <a:t>Inclusive Approach, Mutually Exclusive Approach (Pref.).</a:t>
            </a:r>
          </a:p>
          <a:p>
            <a:pPr marL="457200" indent="0" algn="just">
              <a:buClr>
                <a:prstClr val="black"/>
              </a:buClr>
              <a:buFontTx/>
              <a:buNone/>
            </a:pPr>
            <a:r>
              <a:rPr lang="en-US" sz="1800" dirty="0" smtClean="0">
                <a:solidFill>
                  <a:prstClr val="black"/>
                </a:solidFill>
              </a:rPr>
              <a:t>Consider </a:t>
            </a:r>
            <a:r>
              <a:rPr lang="en-US" sz="1800" dirty="0">
                <a:solidFill>
                  <a:prstClr val="black"/>
                </a:solidFill>
              </a:rPr>
              <a:t>Making independent (under relevant costing) and buying independently. Cost already incurred for current production is historic cost / sunk cost; irrelevant for future decisions.</a:t>
            </a:r>
          </a:p>
          <a:p>
            <a:pPr marL="457200" indent="0" algn="just">
              <a:buClr>
                <a:prstClr val="black"/>
              </a:buClr>
              <a:buFontTx/>
              <a:buNone/>
            </a:pPr>
            <a:r>
              <a:rPr lang="en-US" sz="1800" dirty="0">
                <a:solidFill>
                  <a:prstClr val="black"/>
                </a:solidFill>
              </a:rPr>
              <a:t>Savings of existing cost; if any to be considered within the decision e.g. Learning Curve in Making OR bulk discount in buying.</a:t>
            </a:r>
          </a:p>
        </p:txBody>
      </p:sp>
    </p:spTree>
    <p:extLst>
      <p:ext uri="{BB962C8B-B14F-4D97-AF65-F5344CB8AC3E}">
        <p14:creationId xmlns:p14="http://schemas.microsoft.com/office/powerpoint/2010/main" val="39452120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0"/>
            <a:ext cx="8001000" cy="762000"/>
          </a:xfrm>
        </p:spPr>
        <p:txBody>
          <a:bodyPr/>
          <a:lstStyle/>
          <a:p>
            <a:pPr algn="ctr"/>
            <a:r>
              <a:rPr lang="en-US" b="1" dirty="0" smtClean="0"/>
              <a:t>EXAMPLE </a:t>
            </a:r>
            <a:r>
              <a:rPr lang="en-US" b="1" dirty="0"/>
              <a:t>- </a:t>
            </a:r>
            <a:r>
              <a:rPr lang="en-US" b="1" i="1" dirty="0"/>
              <a:t>ICAP S T PAGE # </a:t>
            </a:r>
            <a:r>
              <a:rPr lang="en-US" b="1" i="1" dirty="0" smtClean="0"/>
              <a:t>32</a:t>
            </a:r>
            <a:endParaRPr lang="en-US" dirty="0"/>
          </a:p>
        </p:txBody>
      </p:sp>
      <p:sp>
        <p:nvSpPr>
          <p:cNvPr id="3" name="Subtitle 2"/>
          <p:cNvSpPr>
            <a:spLocks noGrp="1"/>
          </p:cNvSpPr>
          <p:nvPr>
            <p:ph type="subTitle" idx="1"/>
          </p:nvPr>
        </p:nvSpPr>
        <p:spPr>
          <a:xfrm>
            <a:off x="533400" y="1219200"/>
            <a:ext cx="8201274" cy="1066800"/>
          </a:xfrm>
        </p:spPr>
        <p:txBody>
          <a:bodyPr/>
          <a:lstStyle/>
          <a:p>
            <a:r>
              <a:rPr lang="en-US" sz="2000" dirty="0"/>
              <a:t>The example can also demonstrated with the help of the following graph</a:t>
            </a:r>
            <a:r>
              <a:rPr lang="en-US" sz="2000" dirty="0" smtClean="0"/>
              <a:t>.</a:t>
            </a:r>
            <a:r>
              <a:rPr lang="en-US" sz="2000" dirty="0"/>
              <a:t>   </a:t>
            </a:r>
          </a:p>
          <a:p>
            <a:endParaRPr lang="en-US" sz="3200" dirty="0"/>
          </a:p>
        </p:txBody>
      </p:sp>
      <p:grpSp>
        <p:nvGrpSpPr>
          <p:cNvPr id="4" name="Group 3"/>
          <p:cNvGrpSpPr/>
          <p:nvPr/>
        </p:nvGrpSpPr>
        <p:grpSpPr>
          <a:xfrm>
            <a:off x="624207" y="2092468"/>
            <a:ext cx="7620000" cy="4003531"/>
            <a:chOff x="0" y="0"/>
            <a:chExt cx="4993650" cy="2593891"/>
          </a:xfrm>
        </p:grpSpPr>
        <p:sp>
          <p:nvSpPr>
            <p:cNvPr id="5" name="Rectangle 4"/>
            <p:cNvSpPr/>
            <p:nvPr/>
          </p:nvSpPr>
          <p:spPr>
            <a:xfrm>
              <a:off x="4087505" y="102358"/>
              <a:ext cx="906145" cy="198755"/>
            </a:xfrm>
            <a:prstGeom prst="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Garamond"/>
                  <a:ea typeface="Times New Roman"/>
                </a:rPr>
                <a:t>Max. Inv. Level</a:t>
              </a:r>
              <a:endParaRPr lang="en-US" sz="1000" b="1" dirty="0">
                <a:effectLst/>
                <a:latin typeface="Times New Roman"/>
                <a:ea typeface="Times New Roman"/>
              </a:endParaRPr>
            </a:p>
          </p:txBody>
        </p:sp>
        <p:cxnSp>
          <p:nvCxnSpPr>
            <p:cNvPr id="6" name="Straight Connector 5"/>
            <p:cNvCxnSpPr/>
            <p:nvPr/>
          </p:nvCxnSpPr>
          <p:spPr>
            <a:xfrm>
              <a:off x="846162" y="1671850"/>
              <a:ext cx="206373" cy="445033"/>
            </a:xfrm>
            <a:prstGeom prst="line">
              <a:avLst/>
            </a:prstGeom>
            <a:noFill/>
            <a:ln w="12700" cap="flat" cmpd="sng" algn="ctr">
              <a:solidFill>
                <a:sysClr val="windowText" lastClr="000000"/>
              </a:solidFill>
              <a:prstDash val="solid"/>
            </a:ln>
            <a:effectLst/>
          </p:spPr>
        </p:cxnSp>
        <p:cxnSp>
          <p:nvCxnSpPr>
            <p:cNvPr id="7" name="Straight Arrow Connector 6"/>
            <p:cNvCxnSpPr/>
            <p:nvPr/>
          </p:nvCxnSpPr>
          <p:spPr>
            <a:xfrm flipV="1">
              <a:off x="477672" y="2374710"/>
              <a:ext cx="3903950" cy="1270"/>
            </a:xfrm>
            <a:prstGeom prst="straightConnector1">
              <a:avLst/>
            </a:prstGeom>
            <a:noFill/>
            <a:ln w="15875" cap="flat" cmpd="sng" algn="ctr">
              <a:solidFill>
                <a:sysClr val="windowText" lastClr="000000"/>
              </a:solidFill>
              <a:prstDash val="solid"/>
              <a:tailEnd type="triangle"/>
            </a:ln>
            <a:effectLst/>
          </p:spPr>
        </p:cxnSp>
        <p:cxnSp>
          <p:nvCxnSpPr>
            <p:cNvPr id="8" name="Straight Arrow Connector 7"/>
            <p:cNvCxnSpPr/>
            <p:nvPr/>
          </p:nvCxnSpPr>
          <p:spPr>
            <a:xfrm flipV="1">
              <a:off x="477672" y="0"/>
              <a:ext cx="111" cy="2376259"/>
            </a:xfrm>
            <a:prstGeom prst="straightConnector1">
              <a:avLst/>
            </a:prstGeom>
            <a:noFill/>
            <a:ln w="15875" cap="flat" cmpd="sng" algn="ctr">
              <a:solidFill>
                <a:sysClr val="windowText" lastClr="000000"/>
              </a:solidFill>
              <a:prstDash val="solid"/>
              <a:tailEnd type="triangle"/>
            </a:ln>
            <a:effectLst/>
          </p:spPr>
        </p:cxnSp>
        <p:sp>
          <p:nvSpPr>
            <p:cNvPr id="9" name="Rectangle 8"/>
            <p:cNvSpPr/>
            <p:nvPr/>
          </p:nvSpPr>
          <p:spPr>
            <a:xfrm>
              <a:off x="102359" y="2013044"/>
              <a:ext cx="311783" cy="198709"/>
            </a:xfrm>
            <a:prstGeom prst="rect">
              <a:avLst/>
            </a:prstGeom>
            <a:noFill/>
            <a:ln w="25400"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Times New Roman"/>
                  <a:ea typeface="Times New Roman"/>
                </a:rPr>
                <a:t>1,500</a:t>
              </a:r>
              <a:endParaRPr lang="en-US" sz="1000" b="1" dirty="0">
                <a:effectLst/>
                <a:latin typeface="Times New Roman"/>
                <a:ea typeface="Times New Roman"/>
              </a:endParaRPr>
            </a:p>
          </p:txBody>
        </p:sp>
        <p:sp>
          <p:nvSpPr>
            <p:cNvPr id="10" name="Rectangle 9"/>
            <p:cNvSpPr/>
            <p:nvPr/>
          </p:nvSpPr>
          <p:spPr>
            <a:xfrm>
              <a:off x="109182" y="1583140"/>
              <a:ext cx="311783" cy="198074"/>
            </a:xfrm>
            <a:prstGeom prst="rect">
              <a:avLst/>
            </a:prstGeom>
            <a:noFill/>
            <a:ln w="25400"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Times New Roman"/>
                  <a:ea typeface="Times New Roman"/>
                </a:rPr>
                <a:t>4,500</a:t>
              </a:r>
              <a:endParaRPr lang="en-US" sz="1000" b="1" dirty="0">
                <a:effectLst/>
                <a:latin typeface="Times New Roman"/>
                <a:ea typeface="Times New Roman"/>
              </a:endParaRPr>
            </a:p>
          </p:txBody>
        </p:sp>
        <p:sp>
          <p:nvSpPr>
            <p:cNvPr id="11" name="Rectangle 10"/>
            <p:cNvSpPr/>
            <p:nvPr/>
          </p:nvSpPr>
          <p:spPr>
            <a:xfrm>
              <a:off x="13648" y="68238"/>
              <a:ext cx="375282" cy="198709"/>
            </a:xfrm>
            <a:prstGeom prst="rect">
              <a:avLst/>
            </a:prstGeom>
            <a:noFill/>
            <a:ln w="25400"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Times New Roman"/>
                  <a:ea typeface="Times New Roman"/>
                </a:rPr>
                <a:t>15,700</a:t>
              </a:r>
              <a:endParaRPr lang="en-US" sz="1000" b="1" dirty="0">
                <a:effectLst/>
                <a:latin typeface="Times New Roman"/>
                <a:ea typeface="Times New Roman"/>
              </a:endParaRPr>
            </a:p>
          </p:txBody>
        </p:sp>
        <p:sp>
          <p:nvSpPr>
            <p:cNvPr id="12" name="Rectangle 11"/>
            <p:cNvSpPr/>
            <p:nvPr/>
          </p:nvSpPr>
          <p:spPr>
            <a:xfrm>
              <a:off x="4053385" y="2395182"/>
              <a:ext cx="405127" cy="198709"/>
            </a:xfrm>
            <a:prstGeom prst="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Times New Roman"/>
                  <a:ea typeface="Times New Roman"/>
                </a:rPr>
                <a:t>Time</a:t>
              </a:r>
              <a:endParaRPr lang="en-US" sz="1000" b="1" dirty="0">
                <a:effectLst/>
                <a:latin typeface="Times New Roman"/>
                <a:ea typeface="Times New Roman"/>
              </a:endParaRPr>
            </a:p>
          </p:txBody>
        </p:sp>
        <p:sp>
          <p:nvSpPr>
            <p:cNvPr id="13" name="Rectangle 12"/>
            <p:cNvSpPr/>
            <p:nvPr/>
          </p:nvSpPr>
          <p:spPr>
            <a:xfrm>
              <a:off x="3991971" y="1603612"/>
              <a:ext cx="906138" cy="177566"/>
            </a:xfrm>
            <a:prstGeom prst="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Garamond"/>
                  <a:ea typeface="Times New Roman"/>
                </a:rPr>
                <a:t>Reorder Level. Level</a:t>
              </a:r>
              <a:endParaRPr lang="en-US" sz="1000" b="1" dirty="0">
                <a:effectLst/>
                <a:latin typeface="Times New Roman"/>
                <a:ea typeface="Times New Roman"/>
              </a:endParaRPr>
            </a:p>
          </p:txBody>
        </p:sp>
        <p:sp>
          <p:nvSpPr>
            <p:cNvPr id="14" name="Rectangle 13"/>
            <p:cNvSpPr/>
            <p:nvPr/>
          </p:nvSpPr>
          <p:spPr>
            <a:xfrm>
              <a:off x="4005618" y="2019868"/>
              <a:ext cx="906138" cy="198709"/>
            </a:xfrm>
            <a:prstGeom prst="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1000" b="1" dirty="0">
                  <a:solidFill>
                    <a:srgbClr val="000000"/>
                  </a:solidFill>
                  <a:effectLst/>
                  <a:latin typeface="Garamond"/>
                  <a:ea typeface="Times New Roman"/>
                </a:rPr>
                <a:t>Min. Inv. Level</a:t>
              </a:r>
              <a:endParaRPr lang="en-US" sz="1000" b="1" dirty="0">
                <a:effectLst/>
                <a:latin typeface="Times New Roman"/>
                <a:ea typeface="Times New Roman"/>
              </a:endParaRPr>
            </a:p>
          </p:txBody>
        </p:sp>
        <p:cxnSp>
          <p:nvCxnSpPr>
            <p:cNvPr id="15" name="Straight Connector 14"/>
            <p:cNvCxnSpPr/>
            <p:nvPr/>
          </p:nvCxnSpPr>
          <p:spPr>
            <a:xfrm>
              <a:off x="1050878" y="682388"/>
              <a:ext cx="0" cy="1437447"/>
            </a:xfrm>
            <a:prstGeom prst="line">
              <a:avLst/>
            </a:prstGeom>
            <a:noFill/>
            <a:ln w="12700" cap="flat" cmpd="sng" algn="ctr">
              <a:solidFill>
                <a:sysClr val="windowText" lastClr="000000"/>
              </a:solidFill>
              <a:prstDash val="solid"/>
            </a:ln>
            <a:effectLst/>
          </p:spPr>
        </p:cxnSp>
        <p:cxnSp>
          <p:nvCxnSpPr>
            <p:cNvPr id="16" name="Straight Connector 15"/>
            <p:cNvCxnSpPr/>
            <p:nvPr/>
          </p:nvCxnSpPr>
          <p:spPr>
            <a:xfrm>
              <a:off x="1050878" y="682388"/>
              <a:ext cx="683255" cy="1438579"/>
            </a:xfrm>
            <a:prstGeom prst="line">
              <a:avLst/>
            </a:prstGeom>
            <a:noFill/>
            <a:ln w="12700" cap="flat" cmpd="sng" algn="ctr">
              <a:solidFill>
                <a:sysClr val="windowText" lastClr="000000"/>
              </a:solidFill>
              <a:prstDash val="solid"/>
            </a:ln>
            <a:effectLst/>
          </p:spPr>
        </p:cxnSp>
        <p:cxnSp>
          <p:nvCxnSpPr>
            <p:cNvPr id="17" name="Straight Connector 16"/>
            <p:cNvCxnSpPr/>
            <p:nvPr/>
          </p:nvCxnSpPr>
          <p:spPr>
            <a:xfrm>
              <a:off x="1733266" y="682388"/>
              <a:ext cx="552" cy="1422018"/>
            </a:xfrm>
            <a:prstGeom prst="line">
              <a:avLst/>
            </a:prstGeom>
            <a:noFill/>
            <a:ln w="12700" cap="flat" cmpd="sng" algn="ctr">
              <a:solidFill>
                <a:sysClr val="windowText" lastClr="000000"/>
              </a:solidFill>
              <a:prstDash val="solid"/>
            </a:ln>
            <a:effectLst/>
          </p:spPr>
        </p:cxnSp>
        <p:cxnSp>
          <p:nvCxnSpPr>
            <p:cNvPr id="18" name="Straight Connector 17"/>
            <p:cNvCxnSpPr/>
            <p:nvPr/>
          </p:nvCxnSpPr>
          <p:spPr>
            <a:xfrm>
              <a:off x="1733266" y="696035"/>
              <a:ext cx="596343" cy="1263967"/>
            </a:xfrm>
            <a:prstGeom prst="line">
              <a:avLst/>
            </a:prstGeom>
            <a:noFill/>
            <a:ln w="12700" cap="flat" cmpd="sng" algn="ctr">
              <a:solidFill>
                <a:sysClr val="windowText" lastClr="000000"/>
              </a:solidFill>
              <a:prstDash val="solid"/>
            </a:ln>
            <a:effectLst/>
          </p:spPr>
        </p:cxnSp>
        <p:cxnSp>
          <p:nvCxnSpPr>
            <p:cNvPr id="19" name="Straight Connector 18"/>
            <p:cNvCxnSpPr/>
            <p:nvPr/>
          </p:nvCxnSpPr>
          <p:spPr>
            <a:xfrm>
              <a:off x="2333768" y="457200"/>
              <a:ext cx="0" cy="1501429"/>
            </a:xfrm>
            <a:prstGeom prst="line">
              <a:avLst/>
            </a:prstGeom>
            <a:noFill/>
            <a:ln w="12700" cap="flat" cmpd="sng" algn="ctr">
              <a:solidFill>
                <a:sysClr val="windowText" lastClr="000000"/>
              </a:solidFill>
              <a:prstDash val="solid"/>
            </a:ln>
            <a:effectLst/>
          </p:spPr>
        </p:cxnSp>
        <p:cxnSp>
          <p:nvCxnSpPr>
            <p:cNvPr id="20" name="Straight Connector 19"/>
            <p:cNvCxnSpPr/>
            <p:nvPr/>
          </p:nvCxnSpPr>
          <p:spPr>
            <a:xfrm>
              <a:off x="2333768" y="457200"/>
              <a:ext cx="445132" cy="1359222"/>
            </a:xfrm>
            <a:prstGeom prst="line">
              <a:avLst/>
            </a:prstGeom>
            <a:noFill/>
            <a:ln w="12700" cap="flat" cmpd="sng" algn="ctr">
              <a:solidFill>
                <a:sysClr val="windowText" lastClr="000000"/>
              </a:solidFill>
              <a:prstDash val="solid"/>
            </a:ln>
            <a:effectLst/>
          </p:spPr>
        </p:cxnSp>
        <p:cxnSp>
          <p:nvCxnSpPr>
            <p:cNvPr id="21" name="Straight Connector 20"/>
            <p:cNvCxnSpPr/>
            <p:nvPr/>
          </p:nvCxnSpPr>
          <p:spPr>
            <a:xfrm>
              <a:off x="2777320" y="395785"/>
              <a:ext cx="0" cy="1421438"/>
            </a:xfrm>
            <a:prstGeom prst="line">
              <a:avLst/>
            </a:prstGeom>
            <a:noFill/>
            <a:ln w="12700" cap="flat" cmpd="sng" algn="ctr">
              <a:solidFill>
                <a:sysClr val="windowText" lastClr="000000"/>
              </a:solidFill>
              <a:prstDash val="solid"/>
            </a:ln>
            <a:effectLst/>
          </p:spPr>
        </p:cxnSp>
        <p:cxnSp>
          <p:nvCxnSpPr>
            <p:cNvPr id="22" name="Straight Connector 21"/>
            <p:cNvCxnSpPr/>
            <p:nvPr/>
          </p:nvCxnSpPr>
          <p:spPr>
            <a:xfrm>
              <a:off x="2784144" y="395785"/>
              <a:ext cx="349247" cy="1366840"/>
            </a:xfrm>
            <a:prstGeom prst="line">
              <a:avLst/>
            </a:prstGeom>
            <a:noFill/>
            <a:ln w="12700" cap="flat" cmpd="sng" algn="ctr">
              <a:solidFill>
                <a:sysClr val="windowText" lastClr="000000"/>
              </a:solidFill>
              <a:prstDash val="solid"/>
            </a:ln>
            <a:effectLst/>
          </p:spPr>
        </p:cxnSp>
        <p:cxnSp>
          <p:nvCxnSpPr>
            <p:cNvPr id="23" name="Straight Connector 22"/>
            <p:cNvCxnSpPr/>
            <p:nvPr/>
          </p:nvCxnSpPr>
          <p:spPr>
            <a:xfrm flipH="1">
              <a:off x="3132162" y="429904"/>
              <a:ext cx="0" cy="1327479"/>
            </a:xfrm>
            <a:prstGeom prst="line">
              <a:avLst/>
            </a:prstGeom>
            <a:noFill/>
            <a:ln w="12700" cap="flat" cmpd="sng" algn="ctr">
              <a:solidFill>
                <a:sysClr val="windowText" lastClr="000000"/>
              </a:solidFill>
              <a:prstDash val="solid"/>
            </a:ln>
            <a:effectLst/>
          </p:spPr>
        </p:cxnSp>
        <p:cxnSp>
          <p:nvCxnSpPr>
            <p:cNvPr id="24" name="Straight Connector 23"/>
            <p:cNvCxnSpPr/>
            <p:nvPr/>
          </p:nvCxnSpPr>
          <p:spPr>
            <a:xfrm>
              <a:off x="3132162" y="436728"/>
              <a:ext cx="834384" cy="1104646"/>
            </a:xfrm>
            <a:prstGeom prst="line">
              <a:avLst/>
            </a:prstGeom>
            <a:noFill/>
            <a:ln w="12700" cap="flat" cmpd="sng" algn="ctr">
              <a:solidFill>
                <a:sysClr val="windowText" lastClr="000000"/>
              </a:solidFill>
              <a:prstDash val="solid"/>
            </a:ln>
            <a:effectLst/>
          </p:spPr>
        </p:cxnSp>
        <p:cxnSp>
          <p:nvCxnSpPr>
            <p:cNvPr id="25" name="Straight Arrow Connector 24"/>
            <p:cNvCxnSpPr/>
            <p:nvPr/>
          </p:nvCxnSpPr>
          <p:spPr>
            <a:xfrm>
              <a:off x="470848" y="170597"/>
              <a:ext cx="3577562" cy="0"/>
            </a:xfrm>
            <a:prstGeom prst="straightConnector1">
              <a:avLst/>
            </a:prstGeom>
            <a:noFill/>
            <a:ln w="15875" cap="flat" cmpd="sng" algn="ctr">
              <a:solidFill>
                <a:sysClr val="windowText" lastClr="000000"/>
              </a:solidFill>
              <a:prstDash val="solid"/>
              <a:tailEnd type="none"/>
            </a:ln>
            <a:effectLst/>
          </p:spPr>
        </p:cxnSp>
        <p:cxnSp>
          <p:nvCxnSpPr>
            <p:cNvPr id="26" name="Straight Connector 25"/>
            <p:cNvCxnSpPr/>
            <p:nvPr/>
          </p:nvCxnSpPr>
          <p:spPr>
            <a:xfrm>
              <a:off x="4053385" y="109182"/>
              <a:ext cx="0" cy="143091"/>
            </a:xfrm>
            <a:prstGeom prst="line">
              <a:avLst/>
            </a:prstGeom>
            <a:noFill/>
            <a:ln w="12700" cap="flat" cmpd="sng" algn="ctr">
              <a:solidFill>
                <a:sysClr val="windowText" lastClr="000000"/>
              </a:solidFill>
              <a:prstDash val="solid"/>
            </a:ln>
            <a:effectLst/>
          </p:spPr>
        </p:cxnSp>
        <p:grpSp>
          <p:nvGrpSpPr>
            <p:cNvPr id="27" name="Group 26"/>
            <p:cNvGrpSpPr/>
            <p:nvPr/>
          </p:nvGrpSpPr>
          <p:grpSpPr>
            <a:xfrm>
              <a:off x="470848" y="1603612"/>
              <a:ext cx="3458183" cy="143124"/>
              <a:chOff x="0" y="0"/>
              <a:chExt cx="3578087" cy="143124"/>
            </a:xfrm>
          </p:grpSpPr>
          <p:cxnSp>
            <p:nvCxnSpPr>
              <p:cNvPr id="38" name="Straight Arrow Connector 37"/>
              <p:cNvCxnSpPr/>
              <p:nvPr/>
            </p:nvCxnSpPr>
            <p:spPr>
              <a:xfrm>
                <a:off x="0" y="71562"/>
                <a:ext cx="3577590" cy="0"/>
              </a:xfrm>
              <a:prstGeom prst="straightConnector1">
                <a:avLst/>
              </a:prstGeom>
              <a:noFill/>
              <a:ln w="15875" cap="flat" cmpd="sng" algn="ctr">
                <a:solidFill>
                  <a:sysClr val="windowText" lastClr="000000"/>
                </a:solidFill>
                <a:prstDash val="solid"/>
                <a:tailEnd type="none"/>
              </a:ln>
              <a:effectLst/>
            </p:spPr>
          </p:cxnSp>
          <p:cxnSp>
            <p:nvCxnSpPr>
              <p:cNvPr id="39" name="Straight Connector 38"/>
              <p:cNvCxnSpPr/>
              <p:nvPr/>
            </p:nvCxnSpPr>
            <p:spPr>
              <a:xfrm>
                <a:off x="3578087" y="0"/>
                <a:ext cx="0" cy="143124"/>
              </a:xfrm>
              <a:prstGeom prst="line">
                <a:avLst/>
              </a:prstGeom>
              <a:noFill/>
              <a:ln w="12700" cap="flat" cmpd="sng" algn="ctr">
                <a:solidFill>
                  <a:sysClr val="windowText" lastClr="000000"/>
                </a:solidFill>
                <a:prstDash val="solid"/>
              </a:ln>
              <a:effectLst/>
            </p:spPr>
          </p:cxnSp>
        </p:grpSp>
        <p:sp>
          <p:nvSpPr>
            <p:cNvPr id="28" name="Oval 27"/>
            <p:cNvSpPr/>
            <p:nvPr/>
          </p:nvSpPr>
          <p:spPr>
            <a:xfrm>
              <a:off x="1016759" y="689212"/>
              <a:ext cx="55659" cy="45708"/>
            </a:xfrm>
            <a:prstGeom prst="ellips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9" name="Oval 28"/>
            <p:cNvSpPr/>
            <p:nvPr/>
          </p:nvSpPr>
          <p:spPr>
            <a:xfrm>
              <a:off x="1705971" y="682388"/>
              <a:ext cx="55659" cy="45708"/>
            </a:xfrm>
            <a:prstGeom prst="ellips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0" name="Oval 29"/>
            <p:cNvSpPr/>
            <p:nvPr/>
          </p:nvSpPr>
          <p:spPr>
            <a:xfrm>
              <a:off x="2299648" y="457200"/>
              <a:ext cx="55659" cy="45708"/>
            </a:xfrm>
            <a:prstGeom prst="ellips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1" name="Oval 30"/>
            <p:cNvSpPr/>
            <p:nvPr/>
          </p:nvSpPr>
          <p:spPr>
            <a:xfrm>
              <a:off x="2756848" y="402609"/>
              <a:ext cx="55245" cy="45075"/>
            </a:xfrm>
            <a:prstGeom prst="ellips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2" name="Oval 31"/>
            <p:cNvSpPr/>
            <p:nvPr/>
          </p:nvSpPr>
          <p:spPr>
            <a:xfrm>
              <a:off x="3118514" y="436728"/>
              <a:ext cx="55245" cy="45075"/>
            </a:xfrm>
            <a:prstGeom prst="ellips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33" name="Group 32"/>
            <p:cNvGrpSpPr/>
            <p:nvPr/>
          </p:nvGrpSpPr>
          <p:grpSpPr>
            <a:xfrm>
              <a:off x="477672" y="2033516"/>
              <a:ext cx="3458183" cy="143124"/>
              <a:chOff x="0" y="0"/>
              <a:chExt cx="3578087" cy="143124"/>
            </a:xfrm>
          </p:grpSpPr>
          <p:cxnSp>
            <p:nvCxnSpPr>
              <p:cNvPr id="36" name="Straight Arrow Connector 35"/>
              <p:cNvCxnSpPr/>
              <p:nvPr/>
            </p:nvCxnSpPr>
            <p:spPr>
              <a:xfrm>
                <a:off x="0" y="71562"/>
                <a:ext cx="3577590" cy="0"/>
              </a:xfrm>
              <a:prstGeom prst="straightConnector1">
                <a:avLst/>
              </a:prstGeom>
              <a:noFill/>
              <a:ln w="15875" cap="flat" cmpd="sng" algn="ctr">
                <a:solidFill>
                  <a:sysClr val="windowText" lastClr="000000"/>
                </a:solidFill>
                <a:prstDash val="solid"/>
                <a:tailEnd type="none"/>
              </a:ln>
              <a:effectLst/>
            </p:spPr>
          </p:cxnSp>
          <p:cxnSp>
            <p:nvCxnSpPr>
              <p:cNvPr id="37" name="Straight Connector 36"/>
              <p:cNvCxnSpPr/>
              <p:nvPr/>
            </p:nvCxnSpPr>
            <p:spPr>
              <a:xfrm>
                <a:off x="3578087" y="0"/>
                <a:ext cx="0" cy="143124"/>
              </a:xfrm>
              <a:prstGeom prst="line">
                <a:avLst/>
              </a:prstGeom>
              <a:noFill/>
              <a:ln w="12700" cap="flat" cmpd="sng" algn="ctr">
                <a:solidFill>
                  <a:sysClr val="windowText" lastClr="000000"/>
                </a:solidFill>
                <a:prstDash val="solid"/>
              </a:ln>
              <a:effectLst/>
            </p:spPr>
          </p:cxnSp>
        </p:grpSp>
        <p:sp>
          <p:nvSpPr>
            <p:cNvPr id="34" name="Rectangle 33"/>
            <p:cNvSpPr/>
            <p:nvPr/>
          </p:nvSpPr>
          <p:spPr>
            <a:xfrm>
              <a:off x="0" y="252483"/>
              <a:ext cx="461006" cy="1313295"/>
            </a:xfrm>
            <a:prstGeom prst="rect">
              <a:avLst/>
            </a:prstGeom>
            <a:noFill/>
            <a:ln w="25400" cap="flat" cmpd="sng" algn="ctr">
              <a:noFill/>
              <a:prstDash val="solid"/>
            </a:ln>
            <a:effectLst/>
          </p:spPr>
          <p:txBody>
            <a:bodyPr rot="0" spcFirstLastPara="0" vert="vert270"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dirty="0">
                  <a:solidFill>
                    <a:srgbClr val="000000"/>
                  </a:solidFill>
                  <a:effectLst/>
                  <a:latin typeface="Times New Roman"/>
                  <a:ea typeface="Times New Roman"/>
                  <a:cs typeface="Times New Roman"/>
                </a:rPr>
                <a:t>Inventory Level</a:t>
              </a:r>
              <a:endParaRPr lang="en-US" sz="1000" b="1" dirty="0">
                <a:effectLst/>
                <a:latin typeface="Times New Roman"/>
                <a:ea typeface="Times New Roman"/>
              </a:endParaRPr>
            </a:p>
            <a:p>
              <a:pPr marL="0" marR="0" algn="ctr">
                <a:spcBef>
                  <a:spcPts val="0"/>
                </a:spcBef>
                <a:spcAft>
                  <a:spcPts val="0"/>
                </a:spcAft>
              </a:pPr>
              <a:r>
                <a:rPr lang="en-US" sz="900" b="1" dirty="0">
                  <a:solidFill>
                    <a:srgbClr val="000000"/>
                  </a:solidFill>
                  <a:effectLst/>
                  <a:latin typeface="Times New Roman"/>
                  <a:ea typeface="Times New Roman"/>
                  <a:cs typeface="Times New Roman"/>
                </a:rPr>
                <a:t>(with EOQ of 12,000 units)</a:t>
              </a:r>
              <a:endParaRPr lang="en-US" sz="1000" b="1" dirty="0">
                <a:effectLst/>
                <a:latin typeface="Times New Roman"/>
                <a:ea typeface="Times New Roman"/>
              </a:endParaRPr>
            </a:p>
          </p:txBody>
        </p:sp>
        <p:sp>
          <p:nvSpPr>
            <p:cNvPr id="35" name="Oval 34"/>
            <p:cNvSpPr/>
            <p:nvPr/>
          </p:nvSpPr>
          <p:spPr>
            <a:xfrm>
              <a:off x="805218" y="1644555"/>
              <a:ext cx="55245" cy="45075"/>
            </a:xfrm>
            <a:prstGeom prst="ellips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26882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10600" cy="6400800"/>
          </a:xfrm>
        </p:spPr>
        <p:txBody>
          <a:bodyPr/>
          <a:lstStyle/>
          <a:p>
            <a:pPr marL="0" indent="0">
              <a:buNone/>
            </a:pPr>
            <a:r>
              <a:rPr lang="en-US" sz="1600" b="1" dirty="0"/>
              <a:t>SCARCE RESOURCES</a:t>
            </a:r>
            <a:endParaRPr lang="en-US" sz="1600" dirty="0"/>
          </a:p>
          <a:p>
            <a:pPr marL="0" indent="0">
              <a:buNone/>
            </a:pPr>
            <a:r>
              <a:rPr lang="en-US" sz="1600" dirty="0" smtClean="0"/>
              <a:t>Total </a:t>
            </a:r>
            <a:r>
              <a:rPr lang="en-US" sz="1600" dirty="0"/>
              <a:t>contribution is maximized by concentrating on that product which yields the highest contribution per unit of scarce resource</a:t>
            </a:r>
            <a:r>
              <a:rPr lang="en-US" sz="1600" dirty="0" smtClean="0"/>
              <a:t>.</a:t>
            </a:r>
          </a:p>
          <a:p>
            <a:pPr marL="0" indent="0">
              <a:lnSpc>
                <a:spcPct val="50000"/>
              </a:lnSpc>
              <a:buNone/>
            </a:pPr>
            <a:endParaRPr lang="en-US" sz="1600" dirty="0"/>
          </a:p>
          <a:p>
            <a:pPr marL="0" indent="0">
              <a:buNone/>
            </a:pPr>
            <a:r>
              <a:rPr lang="en-US" sz="1600" b="1" i="1" dirty="0" smtClean="0"/>
              <a:t>Sales </a:t>
            </a:r>
            <a:r>
              <a:rPr lang="en-US" sz="1600" b="1" i="1" dirty="0"/>
              <a:t>Volume “the general limiting factor” would always be there and therefore not counted towards number of scarce resources / limiting factors</a:t>
            </a:r>
            <a:r>
              <a:rPr lang="en-US" sz="1600" b="1" i="1" dirty="0" smtClean="0"/>
              <a:t>.</a:t>
            </a:r>
          </a:p>
          <a:p>
            <a:pPr marL="0" indent="0">
              <a:lnSpc>
                <a:spcPct val="50000"/>
              </a:lnSpc>
              <a:buNone/>
            </a:pPr>
            <a:endParaRPr lang="en-US" sz="1600" dirty="0"/>
          </a:p>
          <a:p>
            <a:pPr lvl="0">
              <a:lnSpc>
                <a:spcPct val="130000"/>
              </a:lnSpc>
              <a:buFont typeface="Wingdings" pitchFamily="2" charset="2"/>
              <a:buChar char="ü"/>
            </a:pPr>
            <a:r>
              <a:rPr lang="en-US" sz="1600" dirty="0"/>
              <a:t>Physical Resources Constraints generally considered which limit the production possibilities</a:t>
            </a:r>
          </a:p>
          <a:p>
            <a:pPr lvl="0">
              <a:lnSpc>
                <a:spcPct val="130000"/>
              </a:lnSpc>
              <a:buFont typeface="Wingdings" pitchFamily="2" charset="2"/>
              <a:buChar char="ü"/>
            </a:pPr>
            <a:r>
              <a:rPr lang="en-US" sz="1600" dirty="0"/>
              <a:t>Sales Constraint will always exist, therefore, not included in the number of constraints</a:t>
            </a:r>
          </a:p>
          <a:p>
            <a:pPr lvl="0">
              <a:lnSpc>
                <a:spcPct val="130000"/>
              </a:lnSpc>
              <a:buFont typeface="Wingdings" pitchFamily="2" charset="2"/>
              <a:buChar char="ü"/>
            </a:pPr>
            <a:r>
              <a:rPr lang="en-US" sz="1600" dirty="0"/>
              <a:t>Funds Constraint is generally discussed by all authors in Working Capital Management</a:t>
            </a:r>
          </a:p>
          <a:p>
            <a:pPr lvl="0">
              <a:lnSpc>
                <a:spcPct val="130000"/>
              </a:lnSpc>
              <a:buFont typeface="Wingdings" pitchFamily="2" charset="2"/>
              <a:buChar char="ü"/>
            </a:pPr>
            <a:r>
              <a:rPr lang="en-US" sz="1600" dirty="0"/>
              <a:t>Single Vs. Multiple Products. No decision making in case of single product as all the resources would be used for that. Challenge is in case of Multi Products</a:t>
            </a:r>
          </a:p>
          <a:p>
            <a:pPr lvl="0">
              <a:lnSpc>
                <a:spcPct val="130000"/>
              </a:lnSpc>
              <a:buFont typeface="Wingdings" pitchFamily="2" charset="2"/>
              <a:buChar char="ü"/>
            </a:pPr>
            <a:r>
              <a:rPr lang="en-US" sz="1600" dirty="0"/>
              <a:t>Single LF – Contribution Approach</a:t>
            </a:r>
          </a:p>
          <a:p>
            <a:pPr lvl="0">
              <a:lnSpc>
                <a:spcPct val="130000"/>
              </a:lnSpc>
              <a:buFont typeface="Wingdings" pitchFamily="2" charset="2"/>
              <a:buChar char="ü"/>
            </a:pPr>
            <a:r>
              <a:rPr lang="en-US" sz="1600" dirty="0"/>
              <a:t>Multiple Limiting Factors and two products – Contribution Approach (The trick is to treat each LF independently, computing its own Product Ranking and comparing. The LF from which fewer units will be produced will be the REAL LF.)</a:t>
            </a:r>
          </a:p>
          <a:p>
            <a:pPr lvl="0">
              <a:lnSpc>
                <a:spcPct val="130000"/>
              </a:lnSpc>
              <a:buFont typeface="Wingdings" pitchFamily="2" charset="2"/>
              <a:buChar char="ü"/>
            </a:pPr>
            <a:r>
              <a:rPr lang="en-US" sz="1600" dirty="0"/>
              <a:t>Multiple Limiting Factors and two products – Linear Programming (Only if specifically mentioned or Contribution Approach becomes impossible i.e. production priority is different for different LF’s)</a:t>
            </a:r>
          </a:p>
          <a:p>
            <a:pPr marL="0" indent="0">
              <a:buNone/>
            </a:pPr>
            <a:r>
              <a:rPr lang="en-US" sz="1600" dirty="0" smtClean="0"/>
              <a:t>More </a:t>
            </a:r>
            <a:r>
              <a:rPr lang="en-US" sz="1600" dirty="0"/>
              <a:t>than two Products and Constraints – Simplex Method -  Not in ICAP </a:t>
            </a:r>
            <a:r>
              <a:rPr lang="en-US" sz="1600" dirty="0" smtClean="0"/>
              <a:t>Syllabus</a:t>
            </a:r>
            <a:endParaRPr lang="en-US" sz="1600" dirty="0"/>
          </a:p>
        </p:txBody>
      </p:sp>
    </p:spTree>
    <p:extLst>
      <p:ext uri="{BB962C8B-B14F-4D97-AF65-F5344CB8AC3E}">
        <p14:creationId xmlns:p14="http://schemas.microsoft.com/office/powerpoint/2010/main" val="255513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fade">
                                      <p:cBhvr>
                                        <p:cTn id="63" dur="1000"/>
                                        <p:tgtEl>
                                          <p:spTgt spid="3">
                                            <p:txEl>
                                              <p:pRg st="10" end="10"/>
                                            </p:txEl>
                                          </p:spTgt>
                                        </p:tgtEl>
                                      </p:cBhvr>
                                    </p:animEffect>
                                    <p:anim calcmode="lin" valueType="num">
                                      <p:cBhvr>
                                        <p:cTn id="6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1" end="11"/>
                                            </p:txEl>
                                          </p:spTgt>
                                        </p:tgtEl>
                                        <p:attrNameLst>
                                          <p:attrName>style.visibility</p:attrName>
                                        </p:attrNameLst>
                                      </p:cBhvr>
                                      <p:to>
                                        <p:strVal val="visible"/>
                                      </p:to>
                                    </p:set>
                                    <p:animEffect transition="in" filter="fade">
                                      <p:cBhvr>
                                        <p:cTn id="70" dur="1000"/>
                                        <p:tgtEl>
                                          <p:spTgt spid="3">
                                            <p:txEl>
                                              <p:pRg st="11" end="11"/>
                                            </p:txEl>
                                          </p:spTgt>
                                        </p:tgtEl>
                                      </p:cBhvr>
                                    </p:animEffect>
                                    <p:anim calcmode="lin" valueType="num">
                                      <p:cBhvr>
                                        <p:cTn id="7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2" end="12"/>
                                            </p:txEl>
                                          </p:spTgt>
                                        </p:tgtEl>
                                        <p:attrNameLst>
                                          <p:attrName>style.visibility</p:attrName>
                                        </p:attrNameLst>
                                      </p:cBhvr>
                                      <p:to>
                                        <p:strVal val="visible"/>
                                      </p:to>
                                    </p:set>
                                    <p:animEffect transition="in" filter="fade">
                                      <p:cBhvr>
                                        <p:cTn id="77" dur="1000"/>
                                        <p:tgtEl>
                                          <p:spTgt spid="3">
                                            <p:txEl>
                                              <p:pRg st="12" end="12"/>
                                            </p:txEl>
                                          </p:spTgt>
                                        </p:tgtEl>
                                      </p:cBhvr>
                                    </p:animEffect>
                                    <p:anim calcmode="lin" valueType="num">
                                      <p:cBhvr>
                                        <p:cTn id="78"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7571" y="152400"/>
            <a:ext cx="4648200" cy="381000"/>
          </a:xfrm>
        </p:spPr>
        <p:txBody>
          <a:bodyPr/>
          <a:lstStyle/>
          <a:p>
            <a:r>
              <a:rPr lang="en-US" sz="2000" b="1" dirty="0" smtClean="0"/>
              <a:t>EXAMPLE</a:t>
            </a:r>
            <a:endParaRPr lang="en-US" sz="2000" dirty="0"/>
          </a:p>
        </p:txBody>
      </p:sp>
      <p:sp>
        <p:nvSpPr>
          <p:cNvPr id="3" name="Content Placeholder 2"/>
          <p:cNvSpPr>
            <a:spLocks noGrp="1"/>
          </p:cNvSpPr>
          <p:nvPr>
            <p:ph idx="1"/>
          </p:nvPr>
        </p:nvSpPr>
        <p:spPr>
          <a:xfrm>
            <a:off x="685800" y="609601"/>
            <a:ext cx="7010400" cy="2362199"/>
          </a:xfrm>
        </p:spPr>
        <p:txBody>
          <a:bodyPr/>
          <a:lstStyle/>
          <a:p>
            <a:pPr marL="0" indent="0">
              <a:buNone/>
            </a:pPr>
            <a:r>
              <a:rPr lang="en-US" sz="1600" dirty="0" smtClean="0"/>
              <a:t>	Product</a:t>
            </a:r>
            <a:r>
              <a:rPr lang="en-US" sz="1600" dirty="0"/>
              <a:t>	</a:t>
            </a:r>
            <a:r>
              <a:rPr lang="en-US" sz="1600" dirty="0" smtClean="0"/>
              <a:t>		α</a:t>
            </a:r>
            <a:endParaRPr lang="en-US" sz="1600" dirty="0"/>
          </a:p>
          <a:p>
            <a:pPr marL="0" indent="0">
              <a:buNone/>
            </a:pPr>
            <a:r>
              <a:rPr lang="en-US" sz="1600" dirty="0" smtClean="0"/>
              <a:t>	Sales Demand	</a:t>
            </a:r>
            <a:r>
              <a:rPr lang="en-US" sz="1600" dirty="0"/>
              <a:t>	1,000 units</a:t>
            </a:r>
          </a:p>
          <a:p>
            <a:pPr marL="0" indent="0">
              <a:buNone/>
            </a:pPr>
            <a:r>
              <a:rPr lang="en-US" sz="1600" dirty="0" smtClean="0"/>
              <a:t>	MH </a:t>
            </a:r>
            <a:r>
              <a:rPr lang="en-US" sz="1600" dirty="0"/>
              <a:t>(Machine Hours)	3 </a:t>
            </a:r>
            <a:r>
              <a:rPr lang="en-US" sz="1600" dirty="0" err="1"/>
              <a:t>p.u</a:t>
            </a:r>
            <a:r>
              <a:rPr lang="en-US" sz="1600" dirty="0"/>
              <a:t>	</a:t>
            </a:r>
            <a:r>
              <a:rPr lang="en-US" sz="1600" dirty="0" smtClean="0"/>
              <a:t>3,000</a:t>
            </a:r>
            <a:endParaRPr lang="en-US" sz="1600" dirty="0"/>
          </a:p>
          <a:p>
            <a:pPr marL="0" indent="0">
              <a:buNone/>
            </a:pPr>
            <a:r>
              <a:rPr lang="en-US" sz="1600" dirty="0" smtClean="0"/>
              <a:t>	LH </a:t>
            </a:r>
            <a:r>
              <a:rPr lang="en-US" sz="1600" dirty="0"/>
              <a:t>(Labor Hours)	</a:t>
            </a:r>
            <a:r>
              <a:rPr lang="en-US" sz="1600" dirty="0" smtClean="0"/>
              <a:t>	2 </a:t>
            </a:r>
            <a:r>
              <a:rPr lang="en-US" sz="1600" dirty="0" err="1"/>
              <a:t>p.u</a:t>
            </a:r>
            <a:r>
              <a:rPr lang="en-US" sz="1600" dirty="0"/>
              <a:t>	</a:t>
            </a:r>
            <a:r>
              <a:rPr lang="en-US" sz="1600" dirty="0" smtClean="0"/>
              <a:t>2,000</a:t>
            </a:r>
            <a:endParaRPr lang="en-US" sz="1600" dirty="0"/>
          </a:p>
          <a:p>
            <a:pPr marL="0" indent="0">
              <a:buNone/>
            </a:pPr>
            <a:r>
              <a:rPr lang="en-US" sz="1600" dirty="0" smtClean="0"/>
              <a:t>	Available </a:t>
            </a:r>
            <a:r>
              <a:rPr lang="en-US" sz="1600" dirty="0"/>
              <a:t>	</a:t>
            </a:r>
            <a:r>
              <a:rPr lang="en-US" sz="1600" dirty="0" smtClean="0"/>
              <a:t>		MH</a:t>
            </a:r>
            <a:r>
              <a:rPr lang="en-US" sz="1600" dirty="0"/>
              <a:t>	</a:t>
            </a:r>
            <a:r>
              <a:rPr lang="en-US" sz="1600" dirty="0" smtClean="0"/>
              <a:t>2,400 </a:t>
            </a:r>
            <a:r>
              <a:rPr lang="en-US" sz="1600" dirty="0"/>
              <a:t>÷ 3	= 800</a:t>
            </a:r>
          </a:p>
          <a:p>
            <a:pPr marL="0" indent="0">
              <a:buNone/>
            </a:pPr>
            <a:r>
              <a:rPr lang="en-US" sz="1600" dirty="0"/>
              <a:t>	</a:t>
            </a:r>
            <a:r>
              <a:rPr lang="en-US" sz="1600" dirty="0" smtClean="0"/>
              <a:t>			LH</a:t>
            </a:r>
            <a:r>
              <a:rPr lang="en-US" sz="1600" dirty="0"/>
              <a:t>	</a:t>
            </a:r>
            <a:r>
              <a:rPr lang="en-US" sz="1600" dirty="0" smtClean="0"/>
              <a:t>1,800 </a:t>
            </a:r>
            <a:r>
              <a:rPr lang="en-US" sz="1600" dirty="0"/>
              <a:t>÷ 2	= 900</a:t>
            </a:r>
          </a:p>
          <a:p>
            <a:pPr marL="0" indent="0">
              <a:buNone/>
            </a:pPr>
            <a:r>
              <a:rPr lang="en-US" sz="1600" dirty="0"/>
              <a:t>Based on the above example, machine hours are real limiting factor.</a:t>
            </a:r>
          </a:p>
          <a:p>
            <a:endParaRPr lang="en-US" sz="1600" dirty="0"/>
          </a:p>
        </p:txBody>
      </p:sp>
      <p:sp>
        <p:nvSpPr>
          <p:cNvPr id="4" name="Content Placeholder 2"/>
          <p:cNvSpPr txBox="1">
            <a:spLocks/>
          </p:cNvSpPr>
          <p:nvPr/>
        </p:nvSpPr>
        <p:spPr bwMode="auto">
          <a:xfrm>
            <a:off x="685800" y="3048001"/>
            <a:ext cx="7086600" cy="60959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marL="0" indent="0">
              <a:buClr>
                <a:prstClr val="black"/>
              </a:buClr>
              <a:buFontTx/>
              <a:buNone/>
            </a:pPr>
            <a:r>
              <a:rPr lang="en-US" sz="1800" b="1" dirty="0" smtClean="0">
                <a:solidFill>
                  <a:prstClr val="black"/>
                </a:solidFill>
              </a:rPr>
              <a:t>KEY </a:t>
            </a:r>
            <a:r>
              <a:rPr lang="en-US" sz="1800" b="1" dirty="0">
                <a:solidFill>
                  <a:prstClr val="black"/>
                </a:solidFill>
              </a:rPr>
              <a:t>POINT</a:t>
            </a:r>
            <a:endParaRPr lang="en-US" sz="1800" dirty="0">
              <a:solidFill>
                <a:prstClr val="black"/>
              </a:solidFill>
            </a:endParaRPr>
          </a:p>
        </p:txBody>
      </p:sp>
      <p:sp>
        <p:nvSpPr>
          <p:cNvPr id="5" name="Content Placeholder 2"/>
          <p:cNvSpPr txBox="1">
            <a:spLocks/>
          </p:cNvSpPr>
          <p:nvPr/>
        </p:nvSpPr>
        <p:spPr bwMode="auto">
          <a:xfrm>
            <a:off x="381000" y="3657600"/>
            <a:ext cx="8229600" cy="1600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a:lstStyle>
          <a:p>
            <a:pPr lvl="1">
              <a:buClr>
                <a:prstClr val="black"/>
              </a:buClr>
              <a:buFont typeface="Wingdings" pitchFamily="2" charset="2"/>
              <a:buChar char="ü"/>
            </a:pPr>
            <a:r>
              <a:rPr lang="en-US" sz="1800" b="1" dirty="0" smtClean="0">
                <a:solidFill>
                  <a:prstClr val="black"/>
                </a:solidFill>
              </a:rPr>
              <a:t>Idle </a:t>
            </a:r>
            <a:r>
              <a:rPr lang="en-US" sz="1800" b="1" dirty="0">
                <a:solidFill>
                  <a:prstClr val="black"/>
                </a:solidFill>
              </a:rPr>
              <a:t>Facilities</a:t>
            </a:r>
            <a:r>
              <a:rPr lang="en-US" sz="1800" dirty="0">
                <a:solidFill>
                  <a:prstClr val="black"/>
                </a:solidFill>
              </a:rPr>
              <a:t> are also known as “SLACK” – Slack refers to the amount of a constraint that is not used in the optimal solution to a limiting factor problem. Only non-limiting resources have slack. Limiting resources are fully utilized so never have any slack. </a:t>
            </a:r>
            <a:endParaRPr lang="en-US" sz="1800" dirty="0" smtClean="0">
              <a:solidFill>
                <a:prstClr val="black"/>
              </a:solidFill>
            </a:endParaRPr>
          </a:p>
          <a:p>
            <a:pPr marL="0" indent="0">
              <a:buClr>
                <a:prstClr val="black"/>
              </a:buClr>
              <a:buNone/>
            </a:pPr>
            <a:endParaRPr lang="en-US" sz="1800" dirty="0">
              <a:solidFill>
                <a:prstClr val="black"/>
              </a:solidFill>
            </a:endParaRPr>
          </a:p>
          <a:p>
            <a:pPr lvl="1">
              <a:buClr>
                <a:prstClr val="black"/>
              </a:buClr>
              <a:buFont typeface="Wingdings" pitchFamily="2" charset="2"/>
              <a:buChar char="ü"/>
            </a:pPr>
            <a:r>
              <a:rPr lang="en-US" sz="1800" b="1" dirty="0">
                <a:solidFill>
                  <a:prstClr val="black"/>
                </a:solidFill>
              </a:rPr>
              <a:t>Policy Cost.</a:t>
            </a:r>
            <a:r>
              <a:rPr lang="en-US" sz="1800" dirty="0">
                <a:solidFill>
                  <a:prstClr val="black"/>
                </a:solidFill>
              </a:rPr>
              <a:t> The amount of potential contribution lost due to management policy is called policy cost.</a:t>
            </a:r>
          </a:p>
        </p:txBody>
      </p:sp>
    </p:spTree>
    <p:extLst>
      <p:ext uri="{BB962C8B-B14F-4D97-AF65-F5344CB8AC3E}">
        <p14:creationId xmlns:p14="http://schemas.microsoft.com/office/powerpoint/2010/main" val="9558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
                                            <p:txEl>
                                              <p:pRg st="0" end="0"/>
                                            </p:txEl>
                                          </p:spTgt>
                                        </p:tgtEl>
                                        <p:attrNameLst>
                                          <p:attrName>style.visibility</p:attrName>
                                        </p:attrNameLst>
                                      </p:cBhvr>
                                      <p:to>
                                        <p:strVal val="visible"/>
                                      </p:to>
                                    </p:set>
                                    <p:animEffect transition="in" filter="fade">
                                      <p:cBhvr>
                                        <p:cTn id="63" dur="1000"/>
                                        <p:tgtEl>
                                          <p:spTgt spid="5">
                                            <p:txEl>
                                              <p:pRg st="0" end="0"/>
                                            </p:txEl>
                                          </p:spTgt>
                                        </p:tgtEl>
                                      </p:cBhvr>
                                    </p:animEffect>
                                    <p:anim calcmode="lin" valueType="num">
                                      <p:cBhvr>
                                        <p:cTn id="6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5">
                                            <p:txEl>
                                              <p:pRg st="2" end="2"/>
                                            </p:txEl>
                                          </p:spTgt>
                                        </p:tgtEl>
                                        <p:attrNameLst>
                                          <p:attrName>style.visibility</p:attrName>
                                        </p:attrNameLst>
                                      </p:cBhvr>
                                      <p:to>
                                        <p:strVal val="visible"/>
                                      </p:to>
                                    </p:set>
                                    <p:animEffect transition="in" filter="fade">
                                      <p:cBhvr>
                                        <p:cTn id="70" dur="1000"/>
                                        <p:tgtEl>
                                          <p:spTgt spid="5">
                                            <p:txEl>
                                              <p:pRg st="2" end="2"/>
                                            </p:txEl>
                                          </p:spTgt>
                                        </p:tgtEl>
                                      </p:cBhvr>
                                    </p:animEffect>
                                    <p:anim calcmode="lin" valueType="num">
                                      <p:cBhvr>
                                        <p:cTn id="71"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72"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1" y="838200"/>
            <a:ext cx="8305800" cy="5715000"/>
          </a:xfrm>
        </p:spPr>
        <p:txBody>
          <a:bodyPr/>
          <a:lstStyle/>
          <a:p>
            <a:pPr marL="0" indent="0" algn="just">
              <a:buNone/>
            </a:pPr>
            <a:r>
              <a:rPr lang="en-US" sz="1700" dirty="0" err="1" smtClean="0"/>
              <a:t>Fazal</a:t>
            </a:r>
            <a:r>
              <a:rPr lang="en-US" sz="1700" dirty="0" smtClean="0"/>
              <a:t> </a:t>
            </a:r>
            <a:r>
              <a:rPr lang="en-US" sz="1700" dirty="0"/>
              <a:t>Ltd manufactures three components used in its finished product. The component workshop is currently unable to meet the demand for components and the possibility of sub-contacting part of the requirement is being investigated on the basis of the following data:</a:t>
            </a:r>
          </a:p>
          <a:p>
            <a:pPr marL="0" indent="0">
              <a:buNone/>
            </a:pPr>
            <a:r>
              <a:rPr lang="en-US" sz="1700" b="1" dirty="0"/>
              <a:t>		</a:t>
            </a:r>
            <a:r>
              <a:rPr lang="en-US" sz="1700" b="1" dirty="0" smtClean="0"/>
              <a:t>	     Component </a:t>
            </a:r>
            <a:r>
              <a:rPr lang="en-US" sz="1700" b="1" dirty="0"/>
              <a:t>A	Component B	Component C</a:t>
            </a:r>
            <a:endParaRPr lang="en-US" sz="1700" dirty="0"/>
          </a:p>
          <a:p>
            <a:pPr marL="0" indent="0">
              <a:buNone/>
            </a:pPr>
            <a:r>
              <a:rPr lang="en-US" sz="1700" b="1" dirty="0"/>
              <a:t>		</a:t>
            </a:r>
            <a:r>
              <a:rPr lang="en-US" sz="1700" b="1" dirty="0" smtClean="0"/>
              <a:t>		</a:t>
            </a:r>
            <a:r>
              <a:rPr lang="en-US" sz="1700" b="1" dirty="0" err="1" smtClean="0"/>
              <a:t>Rs</a:t>
            </a:r>
            <a:r>
              <a:rPr lang="en-US" sz="1700" b="1" dirty="0"/>
              <a:t>.	</a:t>
            </a:r>
            <a:r>
              <a:rPr lang="en-US" sz="1700" b="1" dirty="0" smtClean="0"/>
              <a:t>	</a:t>
            </a:r>
            <a:r>
              <a:rPr lang="en-US" sz="1700" b="1" dirty="0" err="1" smtClean="0"/>
              <a:t>Rs</a:t>
            </a:r>
            <a:r>
              <a:rPr lang="en-US" sz="1700" b="1" dirty="0"/>
              <a:t>.	</a:t>
            </a:r>
            <a:r>
              <a:rPr lang="en-US" sz="1700" b="1" dirty="0" smtClean="0"/>
              <a:t>	</a:t>
            </a:r>
            <a:r>
              <a:rPr lang="en-US" sz="1700" b="1" dirty="0" err="1" smtClean="0"/>
              <a:t>Rs</a:t>
            </a:r>
            <a:r>
              <a:rPr lang="en-US" sz="1700" b="1" dirty="0"/>
              <a:t>.</a:t>
            </a:r>
            <a:endParaRPr lang="en-US" sz="1700" dirty="0"/>
          </a:p>
          <a:p>
            <a:pPr marL="0" indent="0">
              <a:buNone/>
            </a:pPr>
            <a:r>
              <a:rPr lang="en-US" sz="1700" dirty="0" smtClean="0"/>
              <a:t>Variable </a:t>
            </a:r>
            <a:r>
              <a:rPr lang="en-US" sz="1700" dirty="0"/>
              <a:t>cost of </a:t>
            </a:r>
            <a:r>
              <a:rPr lang="en-US" sz="1700" dirty="0" smtClean="0"/>
              <a:t>production	 </a:t>
            </a:r>
            <a:r>
              <a:rPr lang="en-US" sz="1700" dirty="0"/>
              <a:t>	3.00	</a:t>
            </a:r>
            <a:r>
              <a:rPr lang="en-US" sz="1700" dirty="0" smtClean="0"/>
              <a:t>	4.00</a:t>
            </a:r>
            <a:r>
              <a:rPr lang="en-US" sz="1700" dirty="0"/>
              <a:t>	</a:t>
            </a:r>
            <a:r>
              <a:rPr lang="en-US" sz="1700" dirty="0" smtClean="0"/>
              <a:t>	7.00</a:t>
            </a:r>
            <a:endParaRPr lang="en-US" sz="1700" dirty="0"/>
          </a:p>
          <a:p>
            <a:pPr marL="0" indent="0">
              <a:buNone/>
            </a:pPr>
            <a:r>
              <a:rPr lang="en-US" sz="1700" dirty="0" smtClean="0"/>
              <a:t>Outside </a:t>
            </a:r>
            <a:r>
              <a:rPr lang="en-US" sz="1700" dirty="0"/>
              <a:t>purchase price 	</a:t>
            </a:r>
            <a:r>
              <a:rPr lang="en-US" sz="1700" dirty="0" smtClean="0"/>
              <a:t>	</a:t>
            </a:r>
            <a:r>
              <a:rPr lang="en-US" sz="1700" u="sng" dirty="0" smtClean="0"/>
              <a:t>2.50</a:t>
            </a:r>
            <a:r>
              <a:rPr lang="en-US" sz="1700" dirty="0"/>
              <a:t>	</a:t>
            </a:r>
            <a:r>
              <a:rPr lang="en-US" sz="1700" dirty="0" smtClean="0"/>
              <a:t>	</a:t>
            </a:r>
            <a:r>
              <a:rPr lang="en-US" sz="1700" u="sng" dirty="0" smtClean="0"/>
              <a:t>6.00</a:t>
            </a:r>
            <a:r>
              <a:rPr lang="en-US" sz="1700" dirty="0"/>
              <a:t>	</a:t>
            </a:r>
            <a:r>
              <a:rPr lang="en-US" sz="1700" dirty="0" smtClean="0"/>
              <a:t>	</a:t>
            </a:r>
            <a:r>
              <a:rPr lang="en-US" sz="1700" u="sng" dirty="0" smtClean="0"/>
              <a:t>13.00</a:t>
            </a:r>
            <a:endParaRPr lang="en-US" sz="1700" dirty="0"/>
          </a:p>
          <a:p>
            <a:pPr marL="0" indent="0">
              <a:buNone/>
            </a:pPr>
            <a:r>
              <a:rPr lang="en-US" sz="1700" dirty="0" smtClean="0"/>
              <a:t>Excess </a:t>
            </a:r>
            <a:r>
              <a:rPr lang="en-US" sz="1700" dirty="0"/>
              <a:t>cost per unit	</a:t>
            </a:r>
            <a:r>
              <a:rPr lang="en-US" sz="1700" dirty="0" smtClean="0"/>
              <a:t>	</a:t>
            </a:r>
            <a:r>
              <a:rPr lang="en-US" sz="1700" u="sng" dirty="0" smtClean="0"/>
              <a:t>(</a:t>
            </a:r>
            <a:r>
              <a:rPr lang="en-US" sz="1700" u="sng" dirty="0"/>
              <a:t>0.50)</a:t>
            </a:r>
            <a:r>
              <a:rPr lang="en-US" sz="1700" dirty="0"/>
              <a:t>	</a:t>
            </a:r>
            <a:r>
              <a:rPr lang="en-US" sz="1700" dirty="0" smtClean="0"/>
              <a:t>	</a:t>
            </a:r>
            <a:r>
              <a:rPr lang="en-US" sz="1700" u="sng" dirty="0" smtClean="0"/>
              <a:t>2.00</a:t>
            </a:r>
            <a:r>
              <a:rPr lang="en-US" sz="1700" dirty="0"/>
              <a:t>	</a:t>
            </a:r>
            <a:r>
              <a:rPr lang="en-US" sz="1700" dirty="0" smtClean="0"/>
              <a:t>	</a:t>
            </a:r>
            <a:r>
              <a:rPr lang="en-US" sz="1700" u="sng" dirty="0" smtClean="0"/>
              <a:t>6.00</a:t>
            </a:r>
            <a:endParaRPr lang="en-US" sz="1700" dirty="0"/>
          </a:p>
          <a:p>
            <a:pPr marL="0" indent="0">
              <a:buNone/>
            </a:pPr>
            <a:r>
              <a:rPr lang="en-US" sz="1700" dirty="0" smtClean="0"/>
              <a:t>Machine </a:t>
            </a:r>
            <a:r>
              <a:rPr lang="en-US" sz="1700" dirty="0"/>
              <a:t>hours per unit 	</a:t>
            </a:r>
            <a:r>
              <a:rPr lang="en-US" sz="1700" dirty="0" smtClean="0"/>
              <a:t>   	 1</a:t>
            </a:r>
            <a:r>
              <a:rPr lang="en-US" sz="1700" dirty="0"/>
              <a:t>	</a:t>
            </a:r>
            <a:r>
              <a:rPr lang="en-US" sz="1700" dirty="0" smtClean="0"/>
              <a:t>	0.5</a:t>
            </a:r>
            <a:r>
              <a:rPr lang="en-US" sz="1700" dirty="0"/>
              <a:t>	</a:t>
            </a:r>
            <a:r>
              <a:rPr lang="en-US" sz="1700" dirty="0" smtClean="0"/>
              <a:t>	    2</a:t>
            </a:r>
            <a:endParaRPr lang="en-US" sz="1700" dirty="0"/>
          </a:p>
          <a:p>
            <a:pPr marL="0" indent="0">
              <a:buNone/>
            </a:pPr>
            <a:r>
              <a:rPr lang="en-US" sz="1700" dirty="0" smtClean="0"/>
              <a:t>Labor </a:t>
            </a:r>
            <a:r>
              <a:rPr lang="en-US" sz="1700" dirty="0"/>
              <a:t>hours per unit 	</a:t>
            </a:r>
            <a:r>
              <a:rPr lang="en-US" sz="1700" dirty="0" smtClean="0"/>
              <a:t>    	 2</a:t>
            </a:r>
            <a:r>
              <a:rPr lang="en-US" sz="1700" dirty="0"/>
              <a:t>	</a:t>
            </a:r>
            <a:r>
              <a:rPr lang="en-US" sz="1700" dirty="0" smtClean="0"/>
              <a:t>	   2</a:t>
            </a:r>
            <a:r>
              <a:rPr lang="en-US" sz="1700" dirty="0"/>
              <a:t>	</a:t>
            </a:r>
            <a:r>
              <a:rPr lang="en-US" sz="1700" dirty="0" smtClean="0"/>
              <a:t>	    4</a:t>
            </a:r>
            <a:endParaRPr lang="en-US" sz="1700" dirty="0"/>
          </a:p>
          <a:p>
            <a:pPr marL="0" indent="0">
              <a:buNone/>
            </a:pPr>
            <a:endParaRPr lang="en-US" sz="1700" b="1" dirty="0" smtClean="0"/>
          </a:p>
          <a:p>
            <a:pPr marL="0" indent="0">
              <a:buNone/>
            </a:pPr>
            <a:r>
              <a:rPr lang="en-US" sz="1700" b="1" dirty="0" smtClean="0"/>
              <a:t>You </a:t>
            </a:r>
            <a:r>
              <a:rPr lang="en-US" sz="1700" b="1" dirty="0"/>
              <a:t>are required:</a:t>
            </a:r>
            <a:endParaRPr lang="en-US" sz="1700" dirty="0"/>
          </a:p>
          <a:p>
            <a:pPr marL="457200" indent="-457200" algn="just">
              <a:buNone/>
            </a:pPr>
            <a:r>
              <a:rPr lang="en-US" sz="1700" dirty="0" smtClean="0"/>
              <a:t>(a)	To </a:t>
            </a:r>
            <a:r>
              <a:rPr lang="en-US" sz="1700" dirty="0"/>
              <a:t>decide which component should be bought out if the company is operating at full capacity.</a:t>
            </a:r>
          </a:p>
          <a:p>
            <a:pPr marL="457200" indent="-457200" algn="just">
              <a:buNone/>
            </a:pPr>
            <a:r>
              <a:rPr lang="en-US" sz="1700" dirty="0"/>
              <a:t>(</a:t>
            </a:r>
            <a:r>
              <a:rPr lang="en-US" sz="1700" dirty="0" smtClean="0"/>
              <a:t>b)	To </a:t>
            </a:r>
            <a:r>
              <a:rPr lang="en-US" sz="1700" dirty="0"/>
              <a:t>decide which component should be bought out if production is limited to 4,000 machine hours per week.</a:t>
            </a:r>
          </a:p>
          <a:p>
            <a:pPr marL="457200" indent="-457200" algn="just">
              <a:buNone/>
            </a:pPr>
            <a:r>
              <a:rPr lang="en-US" sz="1700" dirty="0"/>
              <a:t>(</a:t>
            </a:r>
            <a:r>
              <a:rPr lang="en-US" sz="1700" dirty="0" smtClean="0"/>
              <a:t>c)	To </a:t>
            </a:r>
            <a:r>
              <a:rPr lang="en-US" sz="1700" dirty="0"/>
              <a:t>decide which component should be bought out if production is limited to 4,000 labor hours per week</a:t>
            </a:r>
            <a:r>
              <a:rPr lang="en-US" sz="1700" dirty="0" smtClean="0"/>
              <a:t>.</a:t>
            </a:r>
            <a:endParaRPr lang="en-US" sz="1700" dirty="0"/>
          </a:p>
        </p:txBody>
      </p:sp>
      <p:sp>
        <p:nvSpPr>
          <p:cNvPr id="4" name="Title 1"/>
          <p:cNvSpPr>
            <a:spLocks noGrp="1"/>
          </p:cNvSpPr>
          <p:nvPr>
            <p:ph type="title"/>
          </p:nvPr>
        </p:nvSpPr>
        <p:spPr>
          <a:xfrm>
            <a:off x="533400" y="304800"/>
            <a:ext cx="7924800" cy="381000"/>
          </a:xfrm>
        </p:spPr>
        <p:txBody>
          <a:bodyPr/>
          <a:lstStyle/>
          <a:p>
            <a:pPr marL="0" indent="0"/>
            <a:r>
              <a:rPr lang="en-US" sz="2000" b="1" dirty="0"/>
              <a:t>CLASS WORK</a:t>
            </a:r>
            <a:endParaRPr lang="en-US" sz="2000" dirty="0"/>
          </a:p>
        </p:txBody>
      </p:sp>
    </p:spTree>
    <p:extLst>
      <p:ext uri="{BB962C8B-B14F-4D97-AF65-F5344CB8AC3E}">
        <p14:creationId xmlns:p14="http://schemas.microsoft.com/office/powerpoint/2010/main" val="67468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1000"/>
                                        <p:tgtEl>
                                          <p:spTgt spid="3">
                                            <p:txEl>
                                              <p:pRg st="11" end="11"/>
                                            </p:txEl>
                                          </p:spTgt>
                                        </p:tgtEl>
                                      </p:cBhvr>
                                    </p:animEffect>
                                    <p:anim calcmode="lin" valueType="num">
                                      <p:cBhvr>
                                        <p:cTn id="7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2" end="12"/>
                                            </p:txEl>
                                          </p:spTgt>
                                        </p:tgtEl>
                                        <p:attrNameLst>
                                          <p:attrName>style.visibility</p:attrName>
                                        </p:attrNameLst>
                                      </p:cBhvr>
                                      <p:to>
                                        <p:strVal val="visible"/>
                                      </p:to>
                                    </p:set>
                                    <p:animEffect transition="in" filter="fade">
                                      <p:cBhvr>
                                        <p:cTn id="84" dur="1000"/>
                                        <p:tgtEl>
                                          <p:spTgt spid="3">
                                            <p:txEl>
                                              <p:pRg st="12" end="12"/>
                                            </p:txEl>
                                          </p:spTgt>
                                        </p:tgtEl>
                                      </p:cBhvr>
                                    </p:animEffect>
                                    <p:anim calcmode="lin" valueType="num">
                                      <p:cBhvr>
                                        <p:cTn id="85"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10.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11.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12.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1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14.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15.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16.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17.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18.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19.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20.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21.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22.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23.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24.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25.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6.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27.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28.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29.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30.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31.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32.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3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34.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35.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36.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37.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38.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39.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40.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4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4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4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9.xml><?xml version="1.0" encoding="utf-8"?>
<p:tagLst xmlns:a="http://schemas.openxmlformats.org/drawingml/2006/main" xmlns:r="http://schemas.openxmlformats.org/officeDocument/2006/relationships" xmlns:p="http://schemas.openxmlformats.org/presentationml/2006/main">
  <p:tag name="RNRSTYLE" val="Indezine_SM_Title"/>
</p:tagLst>
</file>

<file path=ppt/theme/theme1.xml><?xml version="1.0" encoding="utf-8"?>
<a:theme xmlns:a="http://schemas.openxmlformats.org/drawingml/2006/main" name="freeppt_0017_slide">
  <a:themeElements>
    <a:clrScheme name="Office Theme 2">
      <a:dk1>
        <a:srgbClr val="333333"/>
      </a:dk1>
      <a:lt1>
        <a:srgbClr val="FFFFFF"/>
      </a:lt1>
      <a:dk2>
        <a:srgbClr val="669933"/>
      </a:dk2>
      <a:lt2>
        <a:srgbClr val="FFFFFF"/>
      </a:lt2>
      <a:accent1>
        <a:srgbClr val="CAD43F"/>
      </a:accent1>
      <a:accent2>
        <a:srgbClr val="62D98D"/>
      </a:accent2>
      <a:accent3>
        <a:srgbClr val="B8CAAD"/>
      </a:accent3>
      <a:accent4>
        <a:srgbClr val="DADADA"/>
      </a:accent4>
      <a:accent5>
        <a:srgbClr val="E1E6AF"/>
      </a:accent5>
      <a:accent6>
        <a:srgbClr val="58C47F"/>
      </a:accent6>
      <a:hlink>
        <a:srgbClr val="95E645"/>
      </a:hlink>
      <a:folHlink>
        <a:srgbClr val="ACD0E6"/>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FFFFFF"/>
        </a:lt1>
        <a:dk2>
          <a:srgbClr val="669933"/>
        </a:dk2>
        <a:lt2>
          <a:srgbClr val="FFFFFF"/>
        </a:lt2>
        <a:accent1>
          <a:srgbClr val="84D435"/>
        </a:accent1>
        <a:accent2>
          <a:srgbClr val="8BDE37"/>
        </a:accent2>
        <a:accent3>
          <a:srgbClr val="B8CAAD"/>
        </a:accent3>
        <a:accent4>
          <a:srgbClr val="DADADA"/>
        </a:accent4>
        <a:accent5>
          <a:srgbClr val="C2E6AE"/>
        </a:accent5>
        <a:accent6>
          <a:srgbClr val="7DC931"/>
        </a:accent6>
        <a:hlink>
          <a:srgbClr val="98EB46"/>
        </a:hlink>
        <a:folHlink>
          <a:srgbClr val="AAF261"/>
        </a:folHlink>
      </a:clrScheme>
      <a:clrMap bg1="dk2" tx1="lt1" bg2="dk1" tx2="lt2" accent1="accent1" accent2="accent2" accent3="accent3" accent4="accent4" accent5="accent5" accent6="accent6" hlink="hlink" folHlink="folHlink"/>
    </a:extraClrScheme>
    <a:extraClrScheme>
      <a:clrScheme name="Office Theme 2">
        <a:dk1>
          <a:srgbClr val="333333"/>
        </a:dk1>
        <a:lt1>
          <a:srgbClr val="FFFFFF"/>
        </a:lt1>
        <a:dk2>
          <a:srgbClr val="669933"/>
        </a:dk2>
        <a:lt2>
          <a:srgbClr val="FFFFFF"/>
        </a:lt2>
        <a:accent1>
          <a:srgbClr val="CAD43F"/>
        </a:accent1>
        <a:accent2>
          <a:srgbClr val="62D98D"/>
        </a:accent2>
        <a:accent3>
          <a:srgbClr val="B8CAAD"/>
        </a:accent3>
        <a:accent4>
          <a:srgbClr val="DADADA"/>
        </a:accent4>
        <a:accent5>
          <a:srgbClr val="E1E6AF"/>
        </a:accent5>
        <a:accent6>
          <a:srgbClr val="58C47F"/>
        </a:accent6>
        <a:hlink>
          <a:srgbClr val="95E645"/>
        </a:hlink>
        <a:folHlink>
          <a:srgbClr val="ACD0E6"/>
        </a:folHlink>
      </a:clrScheme>
      <a:clrMap bg1="dk2" tx1="lt1" bg2="dk1" tx2="lt2" accent1="accent1" accent2="accent2" accent3="accent3" accent4="accent4" accent5="accent5" accent6="accent6" hlink="hlink" folHlink="folHlink"/>
    </a:extraClrScheme>
    <a:extraClrScheme>
      <a:clrScheme name="Office Theme 3">
        <a:dk1>
          <a:srgbClr val="333333"/>
        </a:dk1>
        <a:lt1>
          <a:srgbClr val="FFFFFF"/>
        </a:lt1>
        <a:dk2>
          <a:srgbClr val="669933"/>
        </a:dk2>
        <a:lt2>
          <a:srgbClr val="FFFFFF"/>
        </a:lt2>
        <a:accent1>
          <a:srgbClr val="EAB7ED"/>
        </a:accent1>
        <a:accent2>
          <a:srgbClr val="8DD941"/>
        </a:accent2>
        <a:accent3>
          <a:srgbClr val="B8CAAD"/>
        </a:accent3>
        <a:accent4>
          <a:srgbClr val="DADADA"/>
        </a:accent4>
        <a:accent5>
          <a:srgbClr val="F3D8F4"/>
        </a:accent5>
        <a:accent6>
          <a:srgbClr val="7FC43A"/>
        </a:accent6>
        <a:hlink>
          <a:srgbClr val="D4BFFF"/>
        </a:hlink>
        <a:folHlink>
          <a:srgbClr val="FFC7BF"/>
        </a:folHlink>
      </a:clrScheme>
      <a:clrMap bg1="dk2" tx1="lt1" bg2="dk1" tx2="lt2" accent1="accent1" accent2="accent2" accent3="accent3" accent4="accent4" accent5="accent5" accent6="accent6" hlink="hlink" folHlink="folHlink"/>
    </a:extraClrScheme>
    <a:extraClrScheme>
      <a:clrScheme name="Office Theme 4">
        <a:dk1>
          <a:srgbClr val="333333"/>
        </a:dk1>
        <a:lt1>
          <a:srgbClr val="FFFFFF"/>
        </a:lt1>
        <a:dk2>
          <a:srgbClr val="669933"/>
        </a:dk2>
        <a:lt2>
          <a:srgbClr val="FFFFFF"/>
        </a:lt2>
        <a:accent1>
          <a:srgbClr val="B2C4FF"/>
        </a:accent1>
        <a:accent2>
          <a:srgbClr val="EBC06A"/>
        </a:accent2>
        <a:accent3>
          <a:srgbClr val="B8CAAD"/>
        </a:accent3>
        <a:accent4>
          <a:srgbClr val="DADADA"/>
        </a:accent4>
        <a:accent5>
          <a:srgbClr val="D5DEFF"/>
        </a:accent5>
        <a:accent6>
          <a:srgbClr val="D5AE5F"/>
        </a:accent6>
        <a:hlink>
          <a:srgbClr val="FFBFD5"/>
        </a:hlink>
        <a:folHlink>
          <a:srgbClr val="95E645"/>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84D435"/>
        </a:accent1>
        <a:accent2>
          <a:srgbClr val="8BDE37"/>
        </a:accent2>
        <a:accent3>
          <a:srgbClr val="FFFFFF"/>
        </a:accent3>
        <a:accent4>
          <a:srgbClr val="000000"/>
        </a:accent4>
        <a:accent5>
          <a:srgbClr val="C2E6AE"/>
        </a:accent5>
        <a:accent6>
          <a:srgbClr val="7DC931"/>
        </a:accent6>
        <a:hlink>
          <a:srgbClr val="98EB46"/>
        </a:hlink>
        <a:folHlink>
          <a:srgbClr val="AAF261"/>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CAD43F"/>
        </a:accent1>
        <a:accent2>
          <a:srgbClr val="62D98D"/>
        </a:accent2>
        <a:accent3>
          <a:srgbClr val="FFFFFF"/>
        </a:accent3>
        <a:accent4>
          <a:srgbClr val="000000"/>
        </a:accent4>
        <a:accent5>
          <a:srgbClr val="E1E6AF"/>
        </a:accent5>
        <a:accent6>
          <a:srgbClr val="58C47F"/>
        </a:accent6>
        <a:hlink>
          <a:srgbClr val="95E645"/>
        </a:hlink>
        <a:folHlink>
          <a:srgbClr val="ACD0E6"/>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EAB7ED"/>
        </a:accent1>
        <a:accent2>
          <a:srgbClr val="8DD941"/>
        </a:accent2>
        <a:accent3>
          <a:srgbClr val="FFFFFF"/>
        </a:accent3>
        <a:accent4>
          <a:srgbClr val="000000"/>
        </a:accent4>
        <a:accent5>
          <a:srgbClr val="F3D8F4"/>
        </a:accent5>
        <a:accent6>
          <a:srgbClr val="7FC43A"/>
        </a:accent6>
        <a:hlink>
          <a:srgbClr val="D4BFFF"/>
        </a:hlink>
        <a:folHlink>
          <a:srgbClr val="FFC7BF"/>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B2C4FF"/>
        </a:accent1>
        <a:accent2>
          <a:srgbClr val="EBC06A"/>
        </a:accent2>
        <a:accent3>
          <a:srgbClr val="FFFFFF"/>
        </a:accent3>
        <a:accent4>
          <a:srgbClr val="000000"/>
        </a:accent4>
        <a:accent5>
          <a:srgbClr val="D5DEFF"/>
        </a:accent5>
        <a:accent6>
          <a:srgbClr val="D5AE5F"/>
        </a:accent6>
        <a:hlink>
          <a:srgbClr val="FFBFD5"/>
        </a:hlink>
        <a:folHlink>
          <a:srgbClr val="95E64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6_Default Desig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660066"/>
        </a:dk2>
        <a:lt2>
          <a:srgbClr val="FFFFFF"/>
        </a:lt2>
        <a:accent1>
          <a:srgbClr val="D96CD9"/>
        </a:accent1>
        <a:accent2>
          <a:srgbClr val="D26CDC"/>
        </a:accent2>
        <a:accent3>
          <a:srgbClr val="B8AAB8"/>
        </a:accent3>
        <a:accent4>
          <a:srgbClr val="DADADA"/>
        </a:accent4>
        <a:accent5>
          <a:srgbClr val="E9BAE9"/>
        </a:accent5>
        <a:accent6>
          <a:srgbClr val="BE61C7"/>
        </a:accent6>
        <a:hlink>
          <a:srgbClr val="F291F2"/>
        </a:hlink>
        <a:folHlink>
          <a:srgbClr val="E6A0FF"/>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660066"/>
        </a:dk2>
        <a:lt2>
          <a:srgbClr val="FFFFFF"/>
        </a:lt2>
        <a:accent1>
          <a:srgbClr val="BD9DF2"/>
        </a:accent1>
        <a:accent2>
          <a:srgbClr val="ED829D"/>
        </a:accent2>
        <a:accent3>
          <a:srgbClr val="B8AAB8"/>
        </a:accent3>
        <a:accent4>
          <a:srgbClr val="DADADA"/>
        </a:accent4>
        <a:accent5>
          <a:srgbClr val="DBCCF7"/>
        </a:accent5>
        <a:accent6>
          <a:srgbClr val="D7758E"/>
        </a:accent6>
        <a:hlink>
          <a:srgbClr val="F291F2"/>
        </a:hlink>
        <a:folHlink>
          <a:srgbClr val="F7B7AD"/>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FF"/>
        </a:lt1>
        <a:dk2>
          <a:srgbClr val="660066"/>
        </a:dk2>
        <a:lt2>
          <a:srgbClr val="FFFFFF"/>
        </a:lt2>
        <a:accent1>
          <a:srgbClr val="A1D977"/>
        </a:accent1>
        <a:accent2>
          <a:srgbClr val="E673E6"/>
        </a:accent2>
        <a:accent3>
          <a:srgbClr val="B8AAB8"/>
        </a:accent3>
        <a:accent4>
          <a:srgbClr val="DADADA"/>
        </a:accent4>
        <a:accent5>
          <a:srgbClr val="CDE9BD"/>
        </a:accent5>
        <a:accent6>
          <a:srgbClr val="D068D0"/>
        </a:accent6>
        <a:hlink>
          <a:srgbClr val="8AE6B5"/>
        </a:hlink>
        <a:folHlink>
          <a:srgbClr val="E6D673"/>
        </a:folHlink>
      </a:clrScheme>
      <a:clrMap bg1="dk2" tx1="lt1" bg2="dk1" tx2="lt2" accent1="accent1" accent2="accent2" accent3="accent3" accent4="accent4" accent5="accent5" accent6="accent6" hlink="hlink" folHlink="folHlink"/>
    </a:extraClrScheme>
    <a:extraClrScheme>
      <a:clrScheme name="1_Default Design 4">
        <a:dk1>
          <a:srgbClr val="000000"/>
        </a:dk1>
        <a:lt1>
          <a:srgbClr val="FFFFFF"/>
        </a:lt1>
        <a:dk2>
          <a:srgbClr val="660066"/>
        </a:dk2>
        <a:lt2>
          <a:srgbClr val="FFFFFF"/>
        </a:lt2>
        <a:accent1>
          <a:srgbClr val="D1D962"/>
        </a:accent1>
        <a:accent2>
          <a:srgbClr val="6DBFF2"/>
        </a:accent2>
        <a:accent3>
          <a:srgbClr val="B8AAB8"/>
        </a:accent3>
        <a:accent4>
          <a:srgbClr val="DADADA"/>
        </a:accent4>
        <a:accent5>
          <a:srgbClr val="E5E9B7"/>
        </a:accent5>
        <a:accent6>
          <a:srgbClr val="62ADDB"/>
        </a:accent6>
        <a:hlink>
          <a:srgbClr val="F7C494"/>
        </a:hlink>
        <a:folHlink>
          <a:srgbClr val="F291F2"/>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000000"/>
        </a:lt2>
        <a:accent1>
          <a:srgbClr val="D96CD9"/>
        </a:accent1>
        <a:accent2>
          <a:srgbClr val="D26CDC"/>
        </a:accent2>
        <a:accent3>
          <a:srgbClr val="FFFFFF"/>
        </a:accent3>
        <a:accent4>
          <a:srgbClr val="000000"/>
        </a:accent4>
        <a:accent5>
          <a:srgbClr val="E9BAE9"/>
        </a:accent5>
        <a:accent6>
          <a:srgbClr val="BE61C7"/>
        </a:accent6>
        <a:hlink>
          <a:srgbClr val="F291F2"/>
        </a:hlink>
        <a:folHlink>
          <a:srgbClr val="E6A0F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000000"/>
        </a:lt2>
        <a:accent1>
          <a:srgbClr val="BD9DF2"/>
        </a:accent1>
        <a:accent2>
          <a:srgbClr val="ED829D"/>
        </a:accent2>
        <a:accent3>
          <a:srgbClr val="FFFFFF"/>
        </a:accent3>
        <a:accent4>
          <a:srgbClr val="000000"/>
        </a:accent4>
        <a:accent5>
          <a:srgbClr val="DBCCF7"/>
        </a:accent5>
        <a:accent6>
          <a:srgbClr val="D7758E"/>
        </a:accent6>
        <a:hlink>
          <a:srgbClr val="F291F2"/>
        </a:hlink>
        <a:folHlink>
          <a:srgbClr val="F7B7AD"/>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000000"/>
        </a:lt2>
        <a:accent1>
          <a:srgbClr val="A1D977"/>
        </a:accent1>
        <a:accent2>
          <a:srgbClr val="E673E6"/>
        </a:accent2>
        <a:accent3>
          <a:srgbClr val="FFFFFF"/>
        </a:accent3>
        <a:accent4>
          <a:srgbClr val="000000"/>
        </a:accent4>
        <a:accent5>
          <a:srgbClr val="CDE9BD"/>
        </a:accent5>
        <a:accent6>
          <a:srgbClr val="D068D0"/>
        </a:accent6>
        <a:hlink>
          <a:srgbClr val="8AE6B5"/>
        </a:hlink>
        <a:folHlink>
          <a:srgbClr val="E6D673"/>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000000"/>
        </a:lt2>
        <a:accent1>
          <a:srgbClr val="D1D962"/>
        </a:accent1>
        <a:accent2>
          <a:srgbClr val="6DBFF2"/>
        </a:accent2>
        <a:accent3>
          <a:srgbClr val="FFFFFF"/>
        </a:accent3>
        <a:accent4>
          <a:srgbClr val="000000"/>
        </a:accent4>
        <a:accent5>
          <a:srgbClr val="E5E9B7"/>
        </a:accent5>
        <a:accent6>
          <a:srgbClr val="62ADDB"/>
        </a:accent6>
        <a:hlink>
          <a:srgbClr val="F7C494"/>
        </a:hlink>
        <a:folHlink>
          <a:srgbClr val="F291F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freeppt_1062_slide">
  <a:themeElements>
    <a:clrScheme name="Custom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FFFFFF"/>
        </a:lt1>
        <a:dk2>
          <a:srgbClr val="6666FF"/>
        </a:dk2>
        <a:lt2>
          <a:srgbClr val="FFFFFF"/>
        </a:lt2>
        <a:accent1>
          <a:srgbClr val="BEBEE7"/>
        </a:accent1>
        <a:accent2>
          <a:srgbClr val="A8A8FF"/>
        </a:accent2>
        <a:accent3>
          <a:srgbClr val="B8B8FF"/>
        </a:accent3>
        <a:accent4>
          <a:srgbClr val="DADADA"/>
        </a:accent4>
        <a:accent5>
          <a:srgbClr val="DBDBF1"/>
        </a:accent5>
        <a:accent6>
          <a:srgbClr val="9898E7"/>
        </a:accent6>
        <a:hlink>
          <a:srgbClr val="DEDEFF"/>
        </a:hlink>
        <a:folHlink>
          <a:srgbClr val="C2C2FF"/>
        </a:folHlink>
      </a:clrScheme>
      <a:clrMap bg1="dk2" tx1="lt1" bg2="dk1" tx2="lt2" accent1="accent1" accent2="accent2" accent3="accent3" accent4="accent4" accent5="accent5" accent6="accent6" hlink="hlink" folHlink="folHlink"/>
    </a:extraClrScheme>
    <a:extraClrScheme>
      <a:clrScheme name="Office Theme 2">
        <a:dk1>
          <a:srgbClr val="333333"/>
        </a:dk1>
        <a:lt1>
          <a:srgbClr val="FFFFFF"/>
        </a:lt1>
        <a:dk2>
          <a:srgbClr val="6666FF"/>
        </a:dk2>
        <a:lt2>
          <a:srgbClr val="FFFFFF"/>
        </a:lt2>
        <a:accent1>
          <a:srgbClr val="D9B2FF"/>
        </a:accent1>
        <a:accent2>
          <a:srgbClr val="8EC7FF"/>
        </a:accent2>
        <a:accent3>
          <a:srgbClr val="B8B8FF"/>
        </a:accent3>
        <a:accent4>
          <a:srgbClr val="DADADA"/>
        </a:accent4>
        <a:accent5>
          <a:srgbClr val="E9D5FF"/>
        </a:accent5>
        <a:accent6>
          <a:srgbClr val="80B4E7"/>
        </a:accent6>
        <a:hlink>
          <a:srgbClr val="FFB2BA"/>
        </a:hlink>
        <a:folHlink>
          <a:srgbClr val="B2B2FF"/>
        </a:folHlink>
      </a:clrScheme>
      <a:clrMap bg1="dk2" tx1="lt1" bg2="dk1" tx2="lt2" accent1="accent1" accent2="accent2" accent3="accent3" accent4="accent4" accent5="accent5" accent6="accent6" hlink="hlink" folHlink="folHlink"/>
    </a:extraClrScheme>
    <a:extraClrScheme>
      <a:clrScheme name="Office Theme 3">
        <a:dk1>
          <a:srgbClr val="333333"/>
        </a:dk1>
        <a:lt1>
          <a:srgbClr val="FFFFFF"/>
        </a:lt1>
        <a:dk2>
          <a:srgbClr val="6666FF"/>
        </a:dk2>
        <a:lt2>
          <a:srgbClr val="FFFFFF"/>
        </a:lt2>
        <a:accent1>
          <a:srgbClr val="FFBD6F"/>
        </a:accent1>
        <a:accent2>
          <a:srgbClr val="EEE024"/>
        </a:accent2>
        <a:accent3>
          <a:srgbClr val="B8B8FF"/>
        </a:accent3>
        <a:accent4>
          <a:srgbClr val="DADADA"/>
        </a:accent4>
        <a:accent5>
          <a:srgbClr val="FFDBBB"/>
        </a:accent5>
        <a:accent6>
          <a:srgbClr val="D8CB20"/>
        </a:accent6>
        <a:hlink>
          <a:srgbClr val="73E056"/>
        </a:hlink>
        <a:folHlink>
          <a:srgbClr val="E0E0FF"/>
        </a:folHlink>
      </a:clrScheme>
      <a:clrMap bg1="dk2" tx1="lt1" bg2="dk1" tx2="lt2" accent1="accent1" accent2="accent2" accent3="accent3" accent4="accent4" accent5="accent5" accent6="accent6" hlink="hlink" folHlink="folHlink"/>
    </a:extraClrScheme>
    <a:extraClrScheme>
      <a:clrScheme name="Office Theme 4">
        <a:dk1>
          <a:srgbClr val="333333"/>
        </a:dk1>
        <a:lt1>
          <a:srgbClr val="FFFFFF"/>
        </a:lt1>
        <a:dk2>
          <a:srgbClr val="6666FF"/>
        </a:dk2>
        <a:lt2>
          <a:srgbClr val="FFFFFF"/>
        </a:lt2>
        <a:accent1>
          <a:srgbClr val="F6CC56"/>
        </a:accent1>
        <a:accent2>
          <a:srgbClr val="FFB2BA"/>
        </a:accent2>
        <a:accent3>
          <a:srgbClr val="B8B8FF"/>
        </a:accent3>
        <a:accent4>
          <a:srgbClr val="DADADA"/>
        </a:accent4>
        <a:accent5>
          <a:srgbClr val="FAE2B4"/>
        </a:accent5>
        <a:accent6>
          <a:srgbClr val="E7A1A8"/>
        </a:accent6>
        <a:hlink>
          <a:srgbClr val="E0E0FF"/>
        </a:hlink>
        <a:folHlink>
          <a:srgbClr val="7FE165"/>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BEBEE7"/>
        </a:accent1>
        <a:accent2>
          <a:srgbClr val="A8A8FF"/>
        </a:accent2>
        <a:accent3>
          <a:srgbClr val="FFFFFF"/>
        </a:accent3>
        <a:accent4>
          <a:srgbClr val="000000"/>
        </a:accent4>
        <a:accent5>
          <a:srgbClr val="DBDBF1"/>
        </a:accent5>
        <a:accent6>
          <a:srgbClr val="9898E7"/>
        </a:accent6>
        <a:hlink>
          <a:srgbClr val="DEDEFF"/>
        </a:hlink>
        <a:folHlink>
          <a:srgbClr val="C2C2FF"/>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D9B2FF"/>
        </a:accent1>
        <a:accent2>
          <a:srgbClr val="8EC7FF"/>
        </a:accent2>
        <a:accent3>
          <a:srgbClr val="FFFFFF"/>
        </a:accent3>
        <a:accent4>
          <a:srgbClr val="000000"/>
        </a:accent4>
        <a:accent5>
          <a:srgbClr val="E9D5FF"/>
        </a:accent5>
        <a:accent6>
          <a:srgbClr val="80B4E7"/>
        </a:accent6>
        <a:hlink>
          <a:srgbClr val="FFB2BA"/>
        </a:hlink>
        <a:folHlink>
          <a:srgbClr val="B2B2FF"/>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FFBD6F"/>
        </a:accent1>
        <a:accent2>
          <a:srgbClr val="EEE024"/>
        </a:accent2>
        <a:accent3>
          <a:srgbClr val="FFFFFF"/>
        </a:accent3>
        <a:accent4>
          <a:srgbClr val="000000"/>
        </a:accent4>
        <a:accent5>
          <a:srgbClr val="FFDBBB"/>
        </a:accent5>
        <a:accent6>
          <a:srgbClr val="D8CB20"/>
        </a:accent6>
        <a:hlink>
          <a:srgbClr val="73E056"/>
        </a:hlink>
        <a:folHlink>
          <a:srgbClr val="E0E0FF"/>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F6CC56"/>
        </a:accent1>
        <a:accent2>
          <a:srgbClr val="FFB2BA"/>
        </a:accent2>
        <a:accent3>
          <a:srgbClr val="FFFFFF"/>
        </a:accent3>
        <a:accent4>
          <a:srgbClr val="000000"/>
        </a:accent4>
        <a:accent5>
          <a:srgbClr val="FAE2B4"/>
        </a:accent5>
        <a:accent6>
          <a:srgbClr val="E7A1A8"/>
        </a:accent6>
        <a:hlink>
          <a:srgbClr val="E0E0FF"/>
        </a:hlink>
        <a:folHlink>
          <a:srgbClr val="7FE165"/>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Design">
  <a:themeElements>
    <a:clrScheme name="1_Default Design 2">
      <a:dk1>
        <a:srgbClr val="333333"/>
      </a:dk1>
      <a:lt1>
        <a:srgbClr val="FFFFFF"/>
      </a:lt1>
      <a:dk2>
        <a:srgbClr val="669933"/>
      </a:dk2>
      <a:lt2>
        <a:srgbClr val="FFFFFF"/>
      </a:lt2>
      <a:accent1>
        <a:srgbClr val="CAD43F"/>
      </a:accent1>
      <a:accent2>
        <a:srgbClr val="62D98D"/>
      </a:accent2>
      <a:accent3>
        <a:srgbClr val="B8CAAD"/>
      </a:accent3>
      <a:accent4>
        <a:srgbClr val="DADADA"/>
      </a:accent4>
      <a:accent5>
        <a:srgbClr val="E1E6AF"/>
      </a:accent5>
      <a:accent6>
        <a:srgbClr val="58C47F"/>
      </a:accent6>
      <a:hlink>
        <a:srgbClr val="95E645"/>
      </a:hlink>
      <a:folHlink>
        <a:srgbClr val="ACD0E6"/>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669933"/>
        </a:dk2>
        <a:lt2>
          <a:srgbClr val="FFFFFF"/>
        </a:lt2>
        <a:accent1>
          <a:srgbClr val="84D435"/>
        </a:accent1>
        <a:accent2>
          <a:srgbClr val="8BDE37"/>
        </a:accent2>
        <a:accent3>
          <a:srgbClr val="B8CAAD"/>
        </a:accent3>
        <a:accent4>
          <a:srgbClr val="DADADA"/>
        </a:accent4>
        <a:accent5>
          <a:srgbClr val="C2E6AE"/>
        </a:accent5>
        <a:accent6>
          <a:srgbClr val="7DC931"/>
        </a:accent6>
        <a:hlink>
          <a:srgbClr val="98EB46"/>
        </a:hlink>
        <a:folHlink>
          <a:srgbClr val="AAF261"/>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669933"/>
        </a:dk2>
        <a:lt2>
          <a:srgbClr val="FFFFFF"/>
        </a:lt2>
        <a:accent1>
          <a:srgbClr val="CAD43F"/>
        </a:accent1>
        <a:accent2>
          <a:srgbClr val="62D98D"/>
        </a:accent2>
        <a:accent3>
          <a:srgbClr val="B8CAAD"/>
        </a:accent3>
        <a:accent4>
          <a:srgbClr val="DADADA"/>
        </a:accent4>
        <a:accent5>
          <a:srgbClr val="E1E6AF"/>
        </a:accent5>
        <a:accent6>
          <a:srgbClr val="58C47F"/>
        </a:accent6>
        <a:hlink>
          <a:srgbClr val="95E645"/>
        </a:hlink>
        <a:folHlink>
          <a:srgbClr val="ACD0E6"/>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669933"/>
        </a:dk2>
        <a:lt2>
          <a:srgbClr val="FFFFFF"/>
        </a:lt2>
        <a:accent1>
          <a:srgbClr val="EAB7ED"/>
        </a:accent1>
        <a:accent2>
          <a:srgbClr val="8DD941"/>
        </a:accent2>
        <a:accent3>
          <a:srgbClr val="B8CAAD"/>
        </a:accent3>
        <a:accent4>
          <a:srgbClr val="DADADA"/>
        </a:accent4>
        <a:accent5>
          <a:srgbClr val="F3D8F4"/>
        </a:accent5>
        <a:accent6>
          <a:srgbClr val="7FC43A"/>
        </a:accent6>
        <a:hlink>
          <a:srgbClr val="D4BFFF"/>
        </a:hlink>
        <a:folHlink>
          <a:srgbClr val="FFC7BF"/>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669933"/>
        </a:dk2>
        <a:lt2>
          <a:srgbClr val="FFFFFF"/>
        </a:lt2>
        <a:accent1>
          <a:srgbClr val="B2C4FF"/>
        </a:accent1>
        <a:accent2>
          <a:srgbClr val="EBC06A"/>
        </a:accent2>
        <a:accent3>
          <a:srgbClr val="B8CAAD"/>
        </a:accent3>
        <a:accent4>
          <a:srgbClr val="DADADA"/>
        </a:accent4>
        <a:accent5>
          <a:srgbClr val="D5DEFF"/>
        </a:accent5>
        <a:accent6>
          <a:srgbClr val="D5AE5F"/>
        </a:accent6>
        <a:hlink>
          <a:srgbClr val="FFBFD5"/>
        </a:hlink>
        <a:folHlink>
          <a:srgbClr val="95E645"/>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84D435"/>
        </a:accent1>
        <a:accent2>
          <a:srgbClr val="8BDE37"/>
        </a:accent2>
        <a:accent3>
          <a:srgbClr val="FFFFFF"/>
        </a:accent3>
        <a:accent4>
          <a:srgbClr val="000000"/>
        </a:accent4>
        <a:accent5>
          <a:srgbClr val="C2E6AE"/>
        </a:accent5>
        <a:accent6>
          <a:srgbClr val="7DC931"/>
        </a:accent6>
        <a:hlink>
          <a:srgbClr val="98EB46"/>
        </a:hlink>
        <a:folHlink>
          <a:srgbClr val="AAF261"/>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CAD43F"/>
        </a:accent1>
        <a:accent2>
          <a:srgbClr val="62D98D"/>
        </a:accent2>
        <a:accent3>
          <a:srgbClr val="FFFFFF"/>
        </a:accent3>
        <a:accent4>
          <a:srgbClr val="000000"/>
        </a:accent4>
        <a:accent5>
          <a:srgbClr val="E1E6AF"/>
        </a:accent5>
        <a:accent6>
          <a:srgbClr val="58C47F"/>
        </a:accent6>
        <a:hlink>
          <a:srgbClr val="95E645"/>
        </a:hlink>
        <a:folHlink>
          <a:srgbClr val="ACD0E6"/>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EAB7ED"/>
        </a:accent1>
        <a:accent2>
          <a:srgbClr val="8DD941"/>
        </a:accent2>
        <a:accent3>
          <a:srgbClr val="FFFFFF"/>
        </a:accent3>
        <a:accent4>
          <a:srgbClr val="000000"/>
        </a:accent4>
        <a:accent5>
          <a:srgbClr val="F3D8F4"/>
        </a:accent5>
        <a:accent6>
          <a:srgbClr val="7FC43A"/>
        </a:accent6>
        <a:hlink>
          <a:srgbClr val="D4BFFF"/>
        </a:hlink>
        <a:folHlink>
          <a:srgbClr val="FFC7BF"/>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B2C4FF"/>
        </a:accent1>
        <a:accent2>
          <a:srgbClr val="EBC06A"/>
        </a:accent2>
        <a:accent3>
          <a:srgbClr val="FFFFFF"/>
        </a:accent3>
        <a:accent4>
          <a:srgbClr val="000000"/>
        </a:accent4>
        <a:accent5>
          <a:srgbClr val="D5DEFF"/>
        </a:accent5>
        <a:accent6>
          <a:srgbClr val="D5AE5F"/>
        </a:accent6>
        <a:hlink>
          <a:srgbClr val="FFBFD5"/>
        </a:hlink>
        <a:folHlink>
          <a:srgbClr val="95E64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reeppt_0107_slide">
  <a:themeElements>
    <a:clrScheme name="Office Theme 2">
      <a:dk1>
        <a:srgbClr val="000000"/>
      </a:dk1>
      <a:lt1>
        <a:srgbClr val="99CC33"/>
      </a:lt1>
      <a:dk2>
        <a:srgbClr val="000000"/>
      </a:dk2>
      <a:lt2>
        <a:srgbClr val="CCCCCC"/>
      </a:lt2>
      <a:accent1>
        <a:srgbClr val="646600"/>
      </a:accent1>
      <a:accent2>
        <a:srgbClr val="00660C"/>
      </a:accent2>
      <a:accent3>
        <a:srgbClr val="CAE2AD"/>
      </a:accent3>
      <a:accent4>
        <a:srgbClr val="000000"/>
      </a:accent4>
      <a:accent5>
        <a:srgbClr val="B8B8AA"/>
      </a:accent5>
      <a:accent6>
        <a:srgbClr val="005C0A"/>
      </a:accent6>
      <a:hlink>
        <a:srgbClr val="365200"/>
      </a:hlink>
      <a:folHlink>
        <a:srgbClr val="104052"/>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99CC33"/>
        </a:lt1>
        <a:dk2>
          <a:srgbClr val="000000"/>
        </a:dk2>
        <a:lt2>
          <a:srgbClr val="CCCCCC"/>
        </a:lt2>
        <a:accent1>
          <a:srgbClr val="558000"/>
        </a:accent1>
        <a:accent2>
          <a:srgbClr val="4B6614"/>
        </a:accent2>
        <a:accent3>
          <a:srgbClr val="CAE2AD"/>
        </a:accent3>
        <a:accent4>
          <a:srgbClr val="000000"/>
        </a:accent4>
        <a:accent5>
          <a:srgbClr val="B4C0AA"/>
        </a:accent5>
        <a:accent6>
          <a:srgbClr val="435C11"/>
        </a:accent6>
        <a:hlink>
          <a:srgbClr val="3C5900"/>
        </a:hlink>
        <a:folHlink>
          <a:srgbClr val="384C0F"/>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99CC33"/>
        </a:lt1>
        <a:dk2>
          <a:srgbClr val="000000"/>
        </a:dk2>
        <a:lt2>
          <a:srgbClr val="CCCCCC"/>
        </a:lt2>
        <a:accent1>
          <a:srgbClr val="646600"/>
        </a:accent1>
        <a:accent2>
          <a:srgbClr val="00660C"/>
        </a:accent2>
        <a:accent3>
          <a:srgbClr val="CAE2AD"/>
        </a:accent3>
        <a:accent4>
          <a:srgbClr val="000000"/>
        </a:accent4>
        <a:accent5>
          <a:srgbClr val="B8B8AA"/>
        </a:accent5>
        <a:accent6>
          <a:srgbClr val="005C0A"/>
        </a:accent6>
        <a:hlink>
          <a:srgbClr val="365200"/>
        </a:hlink>
        <a:folHlink>
          <a:srgbClr val="10405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99CC33"/>
        </a:lt1>
        <a:dk2>
          <a:srgbClr val="000000"/>
        </a:dk2>
        <a:lt2>
          <a:srgbClr val="CCCCCC"/>
        </a:lt2>
        <a:accent1>
          <a:srgbClr val="803D39"/>
        </a:accent1>
        <a:accent2>
          <a:srgbClr val="3C5210"/>
        </a:accent2>
        <a:accent3>
          <a:srgbClr val="CAE2AD"/>
        </a:accent3>
        <a:accent4>
          <a:srgbClr val="000000"/>
        </a:accent4>
        <a:accent5>
          <a:srgbClr val="C0AFAE"/>
        </a:accent5>
        <a:accent6>
          <a:srgbClr val="35490D"/>
        </a:accent6>
        <a:hlink>
          <a:srgbClr val="5E265C"/>
        </a:hlink>
        <a:folHlink>
          <a:srgbClr val="3629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99CC33"/>
        </a:lt1>
        <a:dk2>
          <a:srgbClr val="000000"/>
        </a:dk2>
        <a:lt2>
          <a:srgbClr val="CCCCCC"/>
        </a:lt2>
        <a:accent1>
          <a:srgbClr val="664B1F"/>
        </a:accent1>
        <a:accent2>
          <a:srgbClr val="66334D"/>
        </a:accent2>
        <a:accent3>
          <a:srgbClr val="CAE2AD"/>
        </a:accent3>
        <a:accent4>
          <a:srgbClr val="000000"/>
        </a:accent4>
        <a:accent5>
          <a:srgbClr val="B8B1AB"/>
        </a:accent5>
        <a:accent6>
          <a:srgbClr val="5C2D45"/>
        </a:accent6>
        <a:hlink>
          <a:srgbClr val="2B3B57"/>
        </a:hlink>
        <a:folHlink>
          <a:srgbClr val="2F45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558000"/>
        </a:accent1>
        <a:accent2>
          <a:srgbClr val="4B6614"/>
        </a:accent2>
        <a:accent3>
          <a:srgbClr val="FFFFFF"/>
        </a:accent3>
        <a:accent4>
          <a:srgbClr val="000000"/>
        </a:accent4>
        <a:accent5>
          <a:srgbClr val="B4C0AA"/>
        </a:accent5>
        <a:accent6>
          <a:srgbClr val="435C11"/>
        </a:accent6>
        <a:hlink>
          <a:srgbClr val="3C5900"/>
        </a:hlink>
        <a:folHlink>
          <a:srgbClr val="384C0F"/>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646600"/>
        </a:accent1>
        <a:accent2>
          <a:srgbClr val="00660C"/>
        </a:accent2>
        <a:accent3>
          <a:srgbClr val="FFFFFF"/>
        </a:accent3>
        <a:accent4>
          <a:srgbClr val="000000"/>
        </a:accent4>
        <a:accent5>
          <a:srgbClr val="B8B8AA"/>
        </a:accent5>
        <a:accent6>
          <a:srgbClr val="005C0A"/>
        </a:accent6>
        <a:hlink>
          <a:srgbClr val="365200"/>
        </a:hlink>
        <a:folHlink>
          <a:srgbClr val="10405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803D39"/>
        </a:accent1>
        <a:accent2>
          <a:srgbClr val="3C5210"/>
        </a:accent2>
        <a:accent3>
          <a:srgbClr val="FFFFFF"/>
        </a:accent3>
        <a:accent4>
          <a:srgbClr val="000000"/>
        </a:accent4>
        <a:accent5>
          <a:srgbClr val="C0AFAE"/>
        </a:accent5>
        <a:accent6>
          <a:srgbClr val="35490D"/>
        </a:accent6>
        <a:hlink>
          <a:srgbClr val="5E265C"/>
        </a:hlink>
        <a:folHlink>
          <a:srgbClr val="362966"/>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664B1F"/>
        </a:accent1>
        <a:accent2>
          <a:srgbClr val="66334D"/>
        </a:accent2>
        <a:accent3>
          <a:srgbClr val="FFFFFF"/>
        </a:accent3>
        <a:accent4>
          <a:srgbClr val="000000"/>
        </a:accent4>
        <a:accent5>
          <a:srgbClr val="B8B1AB"/>
        </a:accent5>
        <a:accent6>
          <a:srgbClr val="5C2D45"/>
        </a:accent6>
        <a:hlink>
          <a:srgbClr val="2B3B57"/>
        </a:hlink>
        <a:folHlink>
          <a:srgbClr val="2F45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1_Default Design 2">
      <a:dk1>
        <a:srgbClr val="000000"/>
      </a:dk1>
      <a:lt1>
        <a:srgbClr val="99CC33"/>
      </a:lt1>
      <a:dk2>
        <a:srgbClr val="000000"/>
      </a:dk2>
      <a:lt2>
        <a:srgbClr val="CCCCCC"/>
      </a:lt2>
      <a:accent1>
        <a:srgbClr val="646600"/>
      </a:accent1>
      <a:accent2>
        <a:srgbClr val="00660C"/>
      </a:accent2>
      <a:accent3>
        <a:srgbClr val="CAE2AD"/>
      </a:accent3>
      <a:accent4>
        <a:srgbClr val="000000"/>
      </a:accent4>
      <a:accent5>
        <a:srgbClr val="B8B8AA"/>
      </a:accent5>
      <a:accent6>
        <a:srgbClr val="005C0A"/>
      </a:accent6>
      <a:hlink>
        <a:srgbClr val="365200"/>
      </a:hlink>
      <a:folHlink>
        <a:srgbClr val="104052"/>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99CC33"/>
        </a:lt1>
        <a:dk2>
          <a:srgbClr val="000000"/>
        </a:dk2>
        <a:lt2>
          <a:srgbClr val="CCCCCC"/>
        </a:lt2>
        <a:accent1>
          <a:srgbClr val="558000"/>
        </a:accent1>
        <a:accent2>
          <a:srgbClr val="4B6614"/>
        </a:accent2>
        <a:accent3>
          <a:srgbClr val="CAE2AD"/>
        </a:accent3>
        <a:accent4>
          <a:srgbClr val="000000"/>
        </a:accent4>
        <a:accent5>
          <a:srgbClr val="B4C0AA"/>
        </a:accent5>
        <a:accent6>
          <a:srgbClr val="435C11"/>
        </a:accent6>
        <a:hlink>
          <a:srgbClr val="3C5900"/>
        </a:hlink>
        <a:folHlink>
          <a:srgbClr val="384C0F"/>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99CC33"/>
        </a:lt1>
        <a:dk2>
          <a:srgbClr val="000000"/>
        </a:dk2>
        <a:lt2>
          <a:srgbClr val="CCCCCC"/>
        </a:lt2>
        <a:accent1>
          <a:srgbClr val="646600"/>
        </a:accent1>
        <a:accent2>
          <a:srgbClr val="00660C"/>
        </a:accent2>
        <a:accent3>
          <a:srgbClr val="CAE2AD"/>
        </a:accent3>
        <a:accent4>
          <a:srgbClr val="000000"/>
        </a:accent4>
        <a:accent5>
          <a:srgbClr val="B8B8AA"/>
        </a:accent5>
        <a:accent6>
          <a:srgbClr val="005C0A"/>
        </a:accent6>
        <a:hlink>
          <a:srgbClr val="365200"/>
        </a:hlink>
        <a:folHlink>
          <a:srgbClr val="10405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99CC33"/>
        </a:lt1>
        <a:dk2>
          <a:srgbClr val="000000"/>
        </a:dk2>
        <a:lt2>
          <a:srgbClr val="CCCCCC"/>
        </a:lt2>
        <a:accent1>
          <a:srgbClr val="803D39"/>
        </a:accent1>
        <a:accent2>
          <a:srgbClr val="3C5210"/>
        </a:accent2>
        <a:accent3>
          <a:srgbClr val="CAE2AD"/>
        </a:accent3>
        <a:accent4>
          <a:srgbClr val="000000"/>
        </a:accent4>
        <a:accent5>
          <a:srgbClr val="C0AFAE"/>
        </a:accent5>
        <a:accent6>
          <a:srgbClr val="35490D"/>
        </a:accent6>
        <a:hlink>
          <a:srgbClr val="5E265C"/>
        </a:hlink>
        <a:folHlink>
          <a:srgbClr val="3629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99CC33"/>
        </a:lt1>
        <a:dk2>
          <a:srgbClr val="000000"/>
        </a:dk2>
        <a:lt2>
          <a:srgbClr val="CCCCCC"/>
        </a:lt2>
        <a:accent1>
          <a:srgbClr val="664B1F"/>
        </a:accent1>
        <a:accent2>
          <a:srgbClr val="66334D"/>
        </a:accent2>
        <a:accent3>
          <a:srgbClr val="CAE2AD"/>
        </a:accent3>
        <a:accent4>
          <a:srgbClr val="000000"/>
        </a:accent4>
        <a:accent5>
          <a:srgbClr val="B8B1AB"/>
        </a:accent5>
        <a:accent6>
          <a:srgbClr val="5C2D45"/>
        </a:accent6>
        <a:hlink>
          <a:srgbClr val="2B3B57"/>
        </a:hlink>
        <a:folHlink>
          <a:srgbClr val="2F45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558000"/>
        </a:accent1>
        <a:accent2>
          <a:srgbClr val="4B6614"/>
        </a:accent2>
        <a:accent3>
          <a:srgbClr val="FFFFFF"/>
        </a:accent3>
        <a:accent4>
          <a:srgbClr val="000000"/>
        </a:accent4>
        <a:accent5>
          <a:srgbClr val="B4C0AA"/>
        </a:accent5>
        <a:accent6>
          <a:srgbClr val="435C11"/>
        </a:accent6>
        <a:hlink>
          <a:srgbClr val="3C5900"/>
        </a:hlink>
        <a:folHlink>
          <a:srgbClr val="384C0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646600"/>
        </a:accent1>
        <a:accent2>
          <a:srgbClr val="00660C"/>
        </a:accent2>
        <a:accent3>
          <a:srgbClr val="FFFFFF"/>
        </a:accent3>
        <a:accent4>
          <a:srgbClr val="000000"/>
        </a:accent4>
        <a:accent5>
          <a:srgbClr val="B8B8AA"/>
        </a:accent5>
        <a:accent6>
          <a:srgbClr val="005C0A"/>
        </a:accent6>
        <a:hlink>
          <a:srgbClr val="365200"/>
        </a:hlink>
        <a:folHlink>
          <a:srgbClr val="104052"/>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803D39"/>
        </a:accent1>
        <a:accent2>
          <a:srgbClr val="3C5210"/>
        </a:accent2>
        <a:accent3>
          <a:srgbClr val="FFFFFF"/>
        </a:accent3>
        <a:accent4>
          <a:srgbClr val="000000"/>
        </a:accent4>
        <a:accent5>
          <a:srgbClr val="C0AFAE"/>
        </a:accent5>
        <a:accent6>
          <a:srgbClr val="35490D"/>
        </a:accent6>
        <a:hlink>
          <a:srgbClr val="5E265C"/>
        </a:hlink>
        <a:folHlink>
          <a:srgbClr val="362966"/>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664B1F"/>
        </a:accent1>
        <a:accent2>
          <a:srgbClr val="66334D"/>
        </a:accent2>
        <a:accent3>
          <a:srgbClr val="FFFFFF"/>
        </a:accent3>
        <a:accent4>
          <a:srgbClr val="000000"/>
        </a:accent4>
        <a:accent5>
          <a:srgbClr val="B8B1AB"/>
        </a:accent5>
        <a:accent6>
          <a:srgbClr val="5C2D45"/>
        </a:accent6>
        <a:hlink>
          <a:srgbClr val="2B3B57"/>
        </a:hlink>
        <a:folHlink>
          <a:srgbClr val="2F45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freeppt_0200_slide">
  <a:themeElements>
    <a:clrScheme name="Office Theme 2">
      <a:dk1>
        <a:srgbClr val="333333"/>
      </a:dk1>
      <a:lt1>
        <a:srgbClr val="FFFFFF"/>
      </a:lt1>
      <a:dk2>
        <a:srgbClr val="333366"/>
      </a:dk2>
      <a:lt2>
        <a:srgbClr val="FFFFFF"/>
      </a:lt2>
      <a:accent1>
        <a:srgbClr val="D0AAF2"/>
      </a:accent1>
      <a:accent2>
        <a:srgbClr val="8AB9E6"/>
      </a:accent2>
      <a:accent3>
        <a:srgbClr val="ADADB8"/>
      </a:accent3>
      <a:accent4>
        <a:srgbClr val="DADADA"/>
      </a:accent4>
      <a:accent5>
        <a:srgbClr val="E4D2F7"/>
      </a:accent5>
      <a:accent6>
        <a:srgbClr val="7DA7D0"/>
      </a:accent6>
      <a:hlink>
        <a:srgbClr val="BFBFFF"/>
      </a:hlink>
      <a:folHlink>
        <a:srgbClr val="ADD9D2"/>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FFFFFF"/>
        </a:lt1>
        <a:dk2>
          <a:srgbClr val="333366"/>
        </a:dk2>
        <a:lt2>
          <a:srgbClr val="FFFFFF"/>
        </a:lt2>
        <a:accent1>
          <a:srgbClr val="8282D9"/>
        </a:accent1>
        <a:accent2>
          <a:srgbClr val="9595E6"/>
        </a:accent2>
        <a:accent3>
          <a:srgbClr val="ADADB8"/>
        </a:accent3>
        <a:accent4>
          <a:srgbClr val="DADADA"/>
        </a:accent4>
        <a:accent5>
          <a:srgbClr val="C1C1E9"/>
        </a:accent5>
        <a:accent6>
          <a:srgbClr val="8787D0"/>
        </a:accent6>
        <a:hlink>
          <a:srgbClr val="AAAAF2"/>
        </a:hlink>
        <a:folHlink>
          <a:srgbClr val="BFBFFF"/>
        </a:folHlink>
      </a:clrScheme>
      <a:clrMap bg1="dk2" tx1="lt1" bg2="dk1" tx2="lt2" accent1="accent1" accent2="accent2" accent3="accent3" accent4="accent4" accent5="accent5" accent6="accent6" hlink="hlink" folHlink="folHlink"/>
    </a:extraClrScheme>
    <a:extraClrScheme>
      <a:clrScheme name="Office Theme 2">
        <a:dk1>
          <a:srgbClr val="333333"/>
        </a:dk1>
        <a:lt1>
          <a:srgbClr val="FFFFFF"/>
        </a:lt1>
        <a:dk2>
          <a:srgbClr val="333366"/>
        </a:dk2>
        <a:lt2>
          <a:srgbClr val="FFFFFF"/>
        </a:lt2>
        <a:accent1>
          <a:srgbClr val="D0AAF2"/>
        </a:accent1>
        <a:accent2>
          <a:srgbClr val="8AB9E6"/>
        </a:accent2>
        <a:accent3>
          <a:srgbClr val="ADADB8"/>
        </a:accent3>
        <a:accent4>
          <a:srgbClr val="DADADA"/>
        </a:accent4>
        <a:accent5>
          <a:srgbClr val="E4D2F7"/>
        </a:accent5>
        <a:accent6>
          <a:srgbClr val="7DA7D0"/>
        </a:accent6>
        <a:hlink>
          <a:srgbClr val="BFBFFF"/>
        </a:hlink>
        <a:folHlink>
          <a:srgbClr val="ADD9D2"/>
        </a:folHlink>
      </a:clrScheme>
      <a:clrMap bg1="dk2" tx1="lt1" bg2="dk1" tx2="lt2" accent1="accent1" accent2="accent2" accent3="accent3" accent4="accent4" accent5="accent5" accent6="accent6" hlink="hlink" folHlink="folHlink"/>
    </a:extraClrScheme>
    <a:extraClrScheme>
      <a:clrScheme name="Office Theme 3">
        <a:dk1>
          <a:srgbClr val="333333"/>
        </a:dk1>
        <a:lt1>
          <a:srgbClr val="FFFFFF"/>
        </a:lt1>
        <a:dk2>
          <a:srgbClr val="333366"/>
        </a:dk2>
        <a:lt2>
          <a:srgbClr val="FFFFFF"/>
        </a:lt2>
        <a:accent1>
          <a:srgbClr val="DEB890"/>
        </a:accent1>
        <a:accent2>
          <a:srgbClr val="ACACE6"/>
        </a:accent2>
        <a:accent3>
          <a:srgbClr val="ADADB8"/>
        </a:accent3>
        <a:accent4>
          <a:srgbClr val="DADADA"/>
        </a:accent4>
        <a:accent5>
          <a:srgbClr val="ECD8C6"/>
        </a:accent5>
        <a:accent6>
          <a:srgbClr val="9B9BD0"/>
        </a:accent6>
        <a:hlink>
          <a:srgbClr val="E6C3C3"/>
        </a:hlink>
        <a:folHlink>
          <a:srgbClr val="DEDCB1"/>
        </a:folHlink>
      </a:clrScheme>
      <a:clrMap bg1="dk2" tx1="lt1" bg2="dk1" tx2="lt2" accent1="accent1" accent2="accent2" accent3="accent3" accent4="accent4" accent5="accent5" accent6="accent6" hlink="hlink" folHlink="folHlink"/>
    </a:extraClrScheme>
    <a:extraClrScheme>
      <a:clrScheme name="Office Theme 4">
        <a:dk1>
          <a:srgbClr val="333333"/>
        </a:dk1>
        <a:lt1>
          <a:srgbClr val="FFFFFF"/>
        </a:lt1>
        <a:dk2>
          <a:srgbClr val="333366"/>
        </a:dk2>
        <a:lt2>
          <a:srgbClr val="FFFFFF"/>
        </a:lt2>
        <a:accent1>
          <a:srgbClr val="95CC85"/>
        </a:accent1>
        <a:accent2>
          <a:srgbClr val="E6ACB0"/>
        </a:accent2>
        <a:accent3>
          <a:srgbClr val="ADADB8"/>
        </a:accent3>
        <a:accent4>
          <a:srgbClr val="DADADA"/>
        </a:accent4>
        <a:accent5>
          <a:srgbClr val="C8E2C2"/>
        </a:accent5>
        <a:accent6>
          <a:srgbClr val="D09B9F"/>
        </a:accent6>
        <a:hlink>
          <a:srgbClr val="E6D5A3"/>
        </a:hlink>
        <a:folHlink>
          <a:srgbClr val="BFBFFF"/>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8282D9"/>
        </a:accent1>
        <a:accent2>
          <a:srgbClr val="9595E6"/>
        </a:accent2>
        <a:accent3>
          <a:srgbClr val="FFFFFF"/>
        </a:accent3>
        <a:accent4>
          <a:srgbClr val="000000"/>
        </a:accent4>
        <a:accent5>
          <a:srgbClr val="C1C1E9"/>
        </a:accent5>
        <a:accent6>
          <a:srgbClr val="8787D0"/>
        </a:accent6>
        <a:hlink>
          <a:srgbClr val="AAAAF2"/>
        </a:hlink>
        <a:folHlink>
          <a:srgbClr val="BFBFFF"/>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D0AAF2"/>
        </a:accent1>
        <a:accent2>
          <a:srgbClr val="8AB9E6"/>
        </a:accent2>
        <a:accent3>
          <a:srgbClr val="FFFFFF"/>
        </a:accent3>
        <a:accent4>
          <a:srgbClr val="000000"/>
        </a:accent4>
        <a:accent5>
          <a:srgbClr val="E4D2F7"/>
        </a:accent5>
        <a:accent6>
          <a:srgbClr val="7DA7D0"/>
        </a:accent6>
        <a:hlink>
          <a:srgbClr val="BFBFFF"/>
        </a:hlink>
        <a:folHlink>
          <a:srgbClr val="ADD9D2"/>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DEB890"/>
        </a:accent1>
        <a:accent2>
          <a:srgbClr val="ACACE6"/>
        </a:accent2>
        <a:accent3>
          <a:srgbClr val="FFFFFF"/>
        </a:accent3>
        <a:accent4>
          <a:srgbClr val="000000"/>
        </a:accent4>
        <a:accent5>
          <a:srgbClr val="ECD8C6"/>
        </a:accent5>
        <a:accent6>
          <a:srgbClr val="9B9BD0"/>
        </a:accent6>
        <a:hlink>
          <a:srgbClr val="E6C3C3"/>
        </a:hlink>
        <a:folHlink>
          <a:srgbClr val="DEDCB1"/>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95CC85"/>
        </a:accent1>
        <a:accent2>
          <a:srgbClr val="E6ACB0"/>
        </a:accent2>
        <a:accent3>
          <a:srgbClr val="FFFFFF"/>
        </a:accent3>
        <a:accent4>
          <a:srgbClr val="000000"/>
        </a:accent4>
        <a:accent5>
          <a:srgbClr val="C8E2C2"/>
        </a:accent5>
        <a:accent6>
          <a:srgbClr val="D09B9F"/>
        </a:accent6>
        <a:hlink>
          <a:srgbClr val="E6D5A3"/>
        </a:hlink>
        <a:folHlink>
          <a:srgbClr val="BFBFFF"/>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Default Design">
  <a:themeElements>
    <a:clrScheme name="1_Default Design 2">
      <a:dk1>
        <a:srgbClr val="333333"/>
      </a:dk1>
      <a:lt1>
        <a:srgbClr val="FFFFFF"/>
      </a:lt1>
      <a:dk2>
        <a:srgbClr val="333366"/>
      </a:dk2>
      <a:lt2>
        <a:srgbClr val="FFFFFF"/>
      </a:lt2>
      <a:accent1>
        <a:srgbClr val="D0AAF2"/>
      </a:accent1>
      <a:accent2>
        <a:srgbClr val="8AB9E6"/>
      </a:accent2>
      <a:accent3>
        <a:srgbClr val="ADADB8"/>
      </a:accent3>
      <a:accent4>
        <a:srgbClr val="DADADA"/>
      </a:accent4>
      <a:accent5>
        <a:srgbClr val="E4D2F7"/>
      </a:accent5>
      <a:accent6>
        <a:srgbClr val="7DA7D0"/>
      </a:accent6>
      <a:hlink>
        <a:srgbClr val="BFBFFF"/>
      </a:hlink>
      <a:folHlink>
        <a:srgbClr val="ADD9D2"/>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333366"/>
        </a:dk2>
        <a:lt2>
          <a:srgbClr val="FFFFFF"/>
        </a:lt2>
        <a:accent1>
          <a:srgbClr val="8282D9"/>
        </a:accent1>
        <a:accent2>
          <a:srgbClr val="9595E6"/>
        </a:accent2>
        <a:accent3>
          <a:srgbClr val="ADADB8"/>
        </a:accent3>
        <a:accent4>
          <a:srgbClr val="DADADA"/>
        </a:accent4>
        <a:accent5>
          <a:srgbClr val="C1C1E9"/>
        </a:accent5>
        <a:accent6>
          <a:srgbClr val="8787D0"/>
        </a:accent6>
        <a:hlink>
          <a:srgbClr val="AAAAF2"/>
        </a:hlink>
        <a:folHlink>
          <a:srgbClr val="BFBFFF"/>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333366"/>
        </a:dk2>
        <a:lt2>
          <a:srgbClr val="FFFFFF"/>
        </a:lt2>
        <a:accent1>
          <a:srgbClr val="D0AAF2"/>
        </a:accent1>
        <a:accent2>
          <a:srgbClr val="8AB9E6"/>
        </a:accent2>
        <a:accent3>
          <a:srgbClr val="ADADB8"/>
        </a:accent3>
        <a:accent4>
          <a:srgbClr val="DADADA"/>
        </a:accent4>
        <a:accent5>
          <a:srgbClr val="E4D2F7"/>
        </a:accent5>
        <a:accent6>
          <a:srgbClr val="7DA7D0"/>
        </a:accent6>
        <a:hlink>
          <a:srgbClr val="BFBFFF"/>
        </a:hlink>
        <a:folHlink>
          <a:srgbClr val="ADD9D2"/>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333366"/>
        </a:dk2>
        <a:lt2>
          <a:srgbClr val="FFFFFF"/>
        </a:lt2>
        <a:accent1>
          <a:srgbClr val="DEB890"/>
        </a:accent1>
        <a:accent2>
          <a:srgbClr val="ACACE6"/>
        </a:accent2>
        <a:accent3>
          <a:srgbClr val="ADADB8"/>
        </a:accent3>
        <a:accent4>
          <a:srgbClr val="DADADA"/>
        </a:accent4>
        <a:accent5>
          <a:srgbClr val="ECD8C6"/>
        </a:accent5>
        <a:accent6>
          <a:srgbClr val="9B9BD0"/>
        </a:accent6>
        <a:hlink>
          <a:srgbClr val="E6C3C3"/>
        </a:hlink>
        <a:folHlink>
          <a:srgbClr val="DEDCB1"/>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333366"/>
        </a:dk2>
        <a:lt2>
          <a:srgbClr val="FFFFFF"/>
        </a:lt2>
        <a:accent1>
          <a:srgbClr val="95CC85"/>
        </a:accent1>
        <a:accent2>
          <a:srgbClr val="E6ACB0"/>
        </a:accent2>
        <a:accent3>
          <a:srgbClr val="ADADB8"/>
        </a:accent3>
        <a:accent4>
          <a:srgbClr val="DADADA"/>
        </a:accent4>
        <a:accent5>
          <a:srgbClr val="C8E2C2"/>
        </a:accent5>
        <a:accent6>
          <a:srgbClr val="D09B9F"/>
        </a:accent6>
        <a:hlink>
          <a:srgbClr val="E6D5A3"/>
        </a:hlink>
        <a:folHlink>
          <a:srgbClr val="BFBFFF"/>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8282D9"/>
        </a:accent1>
        <a:accent2>
          <a:srgbClr val="9595E6"/>
        </a:accent2>
        <a:accent3>
          <a:srgbClr val="FFFFFF"/>
        </a:accent3>
        <a:accent4>
          <a:srgbClr val="000000"/>
        </a:accent4>
        <a:accent5>
          <a:srgbClr val="C1C1E9"/>
        </a:accent5>
        <a:accent6>
          <a:srgbClr val="8787D0"/>
        </a:accent6>
        <a:hlink>
          <a:srgbClr val="AAAAF2"/>
        </a:hlink>
        <a:folHlink>
          <a:srgbClr val="BFBFF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D0AAF2"/>
        </a:accent1>
        <a:accent2>
          <a:srgbClr val="8AB9E6"/>
        </a:accent2>
        <a:accent3>
          <a:srgbClr val="FFFFFF"/>
        </a:accent3>
        <a:accent4>
          <a:srgbClr val="000000"/>
        </a:accent4>
        <a:accent5>
          <a:srgbClr val="E4D2F7"/>
        </a:accent5>
        <a:accent6>
          <a:srgbClr val="7DA7D0"/>
        </a:accent6>
        <a:hlink>
          <a:srgbClr val="BFBFFF"/>
        </a:hlink>
        <a:folHlink>
          <a:srgbClr val="ADD9D2"/>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DEB890"/>
        </a:accent1>
        <a:accent2>
          <a:srgbClr val="ACACE6"/>
        </a:accent2>
        <a:accent3>
          <a:srgbClr val="FFFFFF"/>
        </a:accent3>
        <a:accent4>
          <a:srgbClr val="000000"/>
        </a:accent4>
        <a:accent5>
          <a:srgbClr val="ECD8C6"/>
        </a:accent5>
        <a:accent6>
          <a:srgbClr val="9B9BD0"/>
        </a:accent6>
        <a:hlink>
          <a:srgbClr val="E6C3C3"/>
        </a:hlink>
        <a:folHlink>
          <a:srgbClr val="DEDCB1"/>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95CC85"/>
        </a:accent1>
        <a:accent2>
          <a:srgbClr val="E6ACB0"/>
        </a:accent2>
        <a:accent3>
          <a:srgbClr val="FFFFFF"/>
        </a:accent3>
        <a:accent4>
          <a:srgbClr val="000000"/>
        </a:accent4>
        <a:accent5>
          <a:srgbClr val="C8E2C2"/>
        </a:accent5>
        <a:accent6>
          <a:srgbClr val="D09B9F"/>
        </a:accent6>
        <a:hlink>
          <a:srgbClr val="E6D5A3"/>
        </a:hlink>
        <a:folHlink>
          <a:srgbClr val="BFBFFF"/>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ind_0767_slide">
  <a:themeElements>
    <a:clrScheme name="Office Theme 2">
      <a:dk1>
        <a:srgbClr val="000000"/>
      </a:dk1>
      <a:lt1>
        <a:srgbClr val="FFCCCC"/>
      </a:lt1>
      <a:dk2>
        <a:srgbClr val="000000"/>
      </a:dk2>
      <a:lt2>
        <a:srgbClr val="B2B2B2"/>
      </a:lt2>
      <a:accent1>
        <a:srgbClr val="8C512A"/>
      </a:accent1>
      <a:accent2>
        <a:srgbClr val="8C386B"/>
      </a:accent2>
      <a:accent3>
        <a:srgbClr val="FFE2E2"/>
      </a:accent3>
      <a:accent4>
        <a:srgbClr val="000000"/>
      </a:accent4>
      <a:accent5>
        <a:srgbClr val="C5B3AC"/>
      </a:accent5>
      <a:accent6>
        <a:srgbClr val="7E3260"/>
      </a:accent6>
      <a:hlink>
        <a:srgbClr val="8C2323"/>
      </a:hlink>
      <a:folHlink>
        <a:srgbClr val="633380"/>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CCCC"/>
        </a:lt1>
        <a:dk2>
          <a:srgbClr val="000000"/>
        </a:dk2>
        <a:lt2>
          <a:srgbClr val="B2B2B2"/>
        </a:lt2>
        <a:accent1>
          <a:srgbClr val="B23636"/>
        </a:accent1>
        <a:accent2>
          <a:srgbClr val="A63249"/>
        </a:accent2>
        <a:accent3>
          <a:srgbClr val="FFE2E2"/>
        </a:accent3>
        <a:accent4>
          <a:srgbClr val="000000"/>
        </a:accent4>
        <a:accent5>
          <a:srgbClr val="D5AEAE"/>
        </a:accent5>
        <a:accent6>
          <a:srgbClr val="962C41"/>
        </a:accent6>
        <a:hlink>
          <a:srgbClr val="990000"/>
        </a:hlink>
        <a:folHlink>
          <a:srgbClr val="8C003A"/>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CCCC"/>
        </a:lt1>
        <a:dk2>
          <a:srgbClr val="000000"/>
        </a:dk2>
        <a:lt2>
          <a:srgbClr val="B2B2B2"/>
        </a:lt2>
        <a:accent1>
          <a:srgbClr val="8C512A"/>
        </a:accent1>
        <a:accent2>
          <a:srgbClr val="8C386B"/>
        </a:accent2>
        <a:accent3>
          <a:srgbClr val="FFE2E2"/>
        </a:accent3>
        <a:accent4>
          <a:srgbClr val="000000"/>
        </a:accent4>
        <a:accent5>
          <a:srgbClr val="C5B3AC"/>
        </a:accent5>
        <a:accent6>
          <a:srgbClr val="7E3260"/>
        </a:accent6>
        <a:hlink>
          <a:srgbClr val="8C2323"/>
        </a:hlink>
        <a:folHlink>
          <a:srgbClr val="63338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CCCC"/>
        </a:lt1>
        <a:dk2>
          <a:srgbClr val="000000"/>
        </a:dk2>
        <a:lt2>
          <a:srgbClr val="B2B2B2"/>
        </a:lt2>
        <a:accent1>
          <a:srgbClr val="00698C"/>
        </a:accent1>
        <a:accent2>
          <a:srgbClr val="A63232"/>
        </a:accent2>
        <a:accent3>
          <a:srgbClr val="FFE2E2"/>
        </a:accent3>
        <a:accent4>
          <a:srgbClr val="000000"/>
        </a:accent4>
        <a:accent5>
          <a:srgbClr val="AAB9C5"/>
        </a:accent5>
        <a:accent6>
          <a:srgbClr val="962C2C"/>
        </a:accent6>
        <a:hlink>
          <a:srgbClr val="335280"/>
        </a:hlink>
        <a:folHlink>
          <a:srgbClr val="4B5924"/>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CCCC"/>
        </a:lt1>
        <a:dk2>
          <a:srgbClr val="000000"/>
        </a:dk2>
        <a:lt2>
          <a:srgbClr val="B2B2B2"/>
        </a:lt2>
        <a:accent1>
          <a:srgbClr val="735C00"/>
        </a:accent1>
        <a:accent2>
          <a:srgbClr val="217321"/>
        </a:accent2>
        <a:accent3>
          <a:srgbClr val="FFE2E2"/>
        </a:accent3>
        <a:accent4>
          <a:srgbClr val="000000"/>
        </a:accent4>
        <a:accent5>
          <a:srgbClr val="BCB5AA"/>
        </a:accent5>
        <a:accent6>
          <a:srgbClr val="1D681D"/>
        </a:accent6>
        <a:hlink>
          <a:srgbClr val="403380"/>
        </a:hlink>
        <a:folHlink>
          <a:srgbClr val="8C2323"/>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B23636"/>
        </a:accent1>
        <a:accent2>
          <a:srgbClr val="A63249"/>
        </a:accent2>
        <a:accent3>
          <a:srgbClr val="FFFFFF"/>
        </a:accent3>
        <a:accent4>
          <a:srgbClr val="000000"/>
        </a:accent4>
        <a:accent5>
          <a:srgbClr val="D5AEAE"/>
        </a:accent5>
        <a:accent6>
          <a:srgbClr val="962C41"/>
        </a:accent6>
        <a:hlink>
          <a:srgbClr val="990000"/>
        </a:hlink>
        <a:folHlink>
          <a:srgbClr val="8C003A"/>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8C512A"/>
        </a:accent1>
        <a:accent2>
          <a:srgbClr val="8C386B"/>
        </a:accent2>
        <a:accent3>
          <a:srgbClr val="FFFFFF"/>
        </a:accent3>
        <a:accent4>
          <a:srgbClr val="000000"/>
        </a:accent4>
        <a:accent5>
          <a:srgbClr val="C5B3AC"/>
        </a:accent5>
        <a:accent6>
          <a:srgbClr val="7E3260"/>
        </a:accent6>
        <a:hlink>
          <a:srgbClr val="8C2323"/>
        </a:hlink>
        <a:folHlink>
          <a:srgbClr val="63338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00698C"/>
        </a:accent1>
        <a:accent2>
          <a:srgbClr val="A63232"/>
        </a:accent2>
        <a:accent3>
          <a:srgbClr val="FFFFFF"/>
        </a:accent3>
        <a:accent4>
          <a:srgbClr val="000000"/>
        </a:accent4>
        <a:accent5>
          <a:srgbClr val="AAB9C5"/>
        </a:accent5>
        <a:accent6>
          <a:srgbClr val="962C2C"/>
        </a:accent6>
        <a:hlink>
          <a:srgbClr val="335280"/>
        </a:hlink>
        <a:folHlink>
          <a:srgbClr val="4B5924"/>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735C00"/>
        </a:accent1>
        <a:accent2>
          <a:srgbClr val="217321"/>
        </a:accent2>
        <a:accent3>
          <a:srgbClr val="FFFFFF"/>
        </a:accent3>
        <a:accent4>
          <a:srgbClr val="000000"/>
        </a:accent4>
        <a:accent5>
          <a:srgbClr val="BCB5AA"/>
        </a:accent5>
        <a:accent6>
          <a:srgbClr val="1D681D"/>
        </a:accent6>
        <a:hlink>
          <a:srgbClr val="403380"/>
        </a:hlink>
        <a:folHlink>
          <a:srgbClr val="8C2323"/>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_Default Design">
  <a:themeElements>
    <a:clrScheme name="1_Default Design 2">
      <a:dk1>
        <a:srgbClr val="000000"/>
      </a:dk1>
      <a:lt1>
        <a:srgbClr val="FFCCCC"/>
      </a:lt1>
      <a:dk2>
        <a:srgbClr val="000000"/>
      </a:dk2>
      <a:lt2>
        <a:srgbClr val="B2B2B2"/>
      </a:lt2>
      <a:accent1>
        <a:srgbClr val="8C512A"/>
      </a:accent1>
      <a:accent2>
        <a:srgbClr val="8C386B"/>
      </a:accent2>
      <a:accent3>
        <a:srgbClr val="FFE2E2"/>
      </a:accent3>
      <a:accent4>
        <a:srgbClr val="000000"/>
      </a:accent4>
      <a:accent5>
        <a:srgbClr val="C5B3AC"/>
      </a:accent5>
      <a:accent6>
        <a:srgbClr val="7E3260"/>
      </a:accent6>
      <a:hlink>
        <a:srgbClr val="8C2323"/>
      </a:hlink>
      <a:folHlink>
        <a:srgbClr val="63338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CCCC"/>
        </a:lt1>
        <a:dk2>
          <a:srgbClr val="000000"/>
        </a:dk2>
        <a:lt2>
          <a:srgbClr val="B2B2B2"/>
        </a:lt2>
        <a:accent1>
          <a:srgbClr val="B23636"/>
        </a:accent1>
        <a:accent2>
          <a:srgbClr val="A63249"/>
        </a:accent2>
        <a:accent3>
          <a:srgbClr val="FFE2E2"/>
        </a:accent3>
        <a:accent4>
          <a:srgbClr val="000000"/>
        </a:accent4>
        <a:accent5>
          <a:srgbClr val="D5AEAE"/>
        </a:accent5>
        <a:accent6>
          <a:srgbClr val="962C41"/>
        </a:accent6>
        <a:hlink>
          <a:srgbClr val="990000"/>
        </a:hlink>
        <a:folHlink>
          <a:srgbClr val="8C003A"/>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CCCC"/>
        </a:lt1>
        <a:dk2>
          <a:srgbClr val="000000"/>
        </a:dk2>
        <a:lt2>
          <a:srgbClr val="B2B2B2"/>
        </a:lt2>
        <a:accent1>
          <a:srgbClr val="8C512A"/>
        </a:accent1>
        <a:accent2>
          <a:srgbClr val="8C386B"/>
        </a:accent2>
        <a:accent3>
          <a:srgbClr val="FFE2E2"/>
        </a:accent3>
        <a:accent4>
          <a:srgbClr val="000000"/>
        </a:accent4>
        <a:accent5>
          <a:srgbClr val="C5B3AC"/>
        </a:accent5>
        <a:accent6>
          <a:srgbClr val="7E3260"/>
        </a:accent6>
        <a:hlink>
          <a:srgbClr val="8C2323"/>
        </a:hlink>
        <a:folHlink>
          <a:srgbClr val="63338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CCCC"/>
        </a:lt1>
        <a:dk2>
          <a:srgbClr val="000000"/>
        </a:dk2>
        <a:lt2>
          <a:srgbClr val="B2B2B2"/>
        </a:lt2>
        <a:accent1>
          <a:srgbClr val="00698C"/>
        </a:accent1>
        <a:accent2>
          <a:srgbClr val="A63232"/>
        </a:accent2>
        <a:accent3>
          <a:srgbClr val="FFE2E2"/>
        </a:accent3>
        <a:accent4>
          <a:srgbClr val="000000"/>
        </a:accent4>
        <a:accent5>
          <a:srgbClr val="AAB9C5"/>
        </a:accent5>
        <a:accent6>
          <a:srgbClr val="962C2C"/>
        </a:accent6>
        <a:hlink>
          <a:srgbClr val="335280"/>
        </a:hlink>
        <a:folHlink>
          <a:srgbClr val="4B5924"/>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CCCC"/>
        </a:lt1>
        <a:dk2>
          <a:srgbClr val="000000"/>
        </a:dk2>
        <a:lt2>
          <a:srgbClr val="B2B2B2"/>
        </a:lt2>
        <a:accent1>
          <a:srgbClr val="735C00"/>
        </a:accent1>
        <a:accent2>
          <a:srgbClr val="217321"/>
        </a:accent2>
        <a:accent3>
          <a:srgbClr val="FFE2E2"/>
        </a:accent3>
        <a:accent4>
          <a:srgbClr val="000000"/>
        </a:accent4>
        <a:accent5>
          <a:srgbClr val="BCB5AA"/>
        </a:accent5>
        <a:accent6>
          <a:srgbClr val="1D681D"/>
        </a:accent6>
        <a:hlink>
          <a:srgbClr val="403380"/>
        </a:hlink>
        <a:folHlink>
          <a:srgbClr val="8C2323"/>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B23636"/>
        </a:accent1>
        <a:accent2>
          <a:srgbClr val="A63249"/>
        </a:accent2>
        <a:accent3>
          <a:srgbClr val="FFFFFF"/>
        </a:accent3>
        <a:accent4>
          <a:srgbClr val="000000"/>
        </a:accent4>
        <a:accent5>
          <a:srgbClr val="D5AEAE"/>
        </a:accent5>
        <a:accent6>
          <a:srgbClr val="962C41"/>
        </a:accent6>
        <a:hlink>
          <a:srgbClr val="990000"/>
        </a:hlink>
        <a:folHlink>
          <a:srgbClr val="8C003A"/>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8C512A"/>
        </a:accent1>
        <a:accent2>
          <a:srgbClr val="8C386B"/>
        </a:accent2>
        <a:accent3>
          <a:srgbClr val="FFFFFF"/>
        </a:accent3>
        <a:accent4>
          <a:srgbClr val="000000"/>
        </a:accent4>
        <a:accent5>
          <a:srgbClr val="C5B3AC"/>
        </a:accent5>
        <a:accent6>
          <a:srgbClr val="7E3260"/>
        </a:accent6>
        <a:hlink>
          <a:srgbClr val="8C2323"/>
        </a:hlink>
        <a:folHlink>
          <a:srgbClr val="63338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00698C"/>
        </a:accent1>
        <a:accent2>
          <a:srgbClr val="A63232"/>
        </a:accent2>
        <a:accent3>
          <a:srgbClr val="FFFFFF"/>
        </a:accent3>
        <a:accent4>
          <a:srgbClr val="000000"/>
        </a:accent4>
        <a:accent5>
          <a:srgbClr val="AAB9C5"/>
        </a:accent5>
        <a:accent6>
          <a:srgbClr val="962C2C"/>
        </a:accent6>
        <a:hlink>
          <a:srgbClr val="335280"/>
        </a:hlink>
        <a:folHlink>
          <a:srgbClr val="4B5924"/>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735C00"/>
        </a:accent1>
        <a:accent2>
          <a:srgbClr val="217321"/>
        </a:accent2>
        <a:accent3>
          <a:srgbClr val="FFFFFF"/>
        </a:accent3>
        <a:accent4>
          <a:srgbClr val="000000"/>
        </a:accent4>
        <a:accent5>
          <a:srgbClr val="BCB5AA"/>
        </a:accent5>
        <a:accent6>
          <a:srgbClr val="1D681D"/>
        </a:accent6>
        <a:hlink>
          <a:srgbClr val="403380"/>
        </a:hlink>
        <a:folHlink>
          <a:srgbClr val="8C2323"/>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Default Design">
  <a:themeElements>
    <a:clrScheme name="1_Default Design 2">
      <a:dk1>
        <a:srgbClr val="333333"/>
      </a:dk1>
      <a:lt1>
        <a:srgbClr val="FFFFFF"/>
      </a:lt1>
      <a:dk2>
        <a:srgbClr val="669933"/>
      </a:dk2>
      <a:lt2>
        <a:srgbClr val="FFFFFF"/>
      </a:lt2>
      <a:accent1>
        <a:srgbClr val="CAD43F"/>
      </a:accent1>
      <a:accent2>
        <a:srgbClr val="62D98D"/>
      </a:accent2>
      <a:accent3>
        <a:srgbClr val="B8CAAD"/>
      </a:accent3>
      <a:accent4>
        <a:srgbClr val="DADADA"/>
      </a:accent4>
      <a:accent5>
        <a:srgbClr val="E1E6AF"/>
      </a:accent5>
      <a:accent6>
        <a:srgbClr val="58C47F"/>
      </a:accent6>
      <a:hlink>
        <a:srgbClr val="95E645"/>
      </a:hlink>
      <a:folHlink>
        <a:srgbClr val="ACD0E6"/>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669933"/>
        </a:dk2>
        <a:lt2>
          <a:srgbClr val="FFFFFF"/>
        </a:lt2>
        <a:accent1>
          <a:srgbClr val="84D435"/>
        </a:accent1>
        <a:accent2>
          <a:srgbClr val="8BDE37"/>
        </a:accent2>
        <a:accent3>
          <a:srgbClr val="B8CAAD"/>
        </a:accent3>
        <a:accent4>
          <a:srgbClr val="DADADA"/>
        </a:accent4>
        <a:accent5>
          <a:srgbClr val="C2E6AE"/>
        </a:accent5>
        <a:accent6>
          <a:srgbClr val="7DC931"/>
        </a:accent6>
        <a:hlink>
          <a:srgbClr val="98EB46"/>
        </a:hlink>
        <a:folHlink>
          <a:srgbClr val="AAF261"/>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669933"/>
        </a:dk2>
        <a:lt2>
          <a:srgbClr val="FFFFFF"/>
        </a:lt2>
        <a:accent1>
          <a:srgbClr val="CAD43F"/>
        </a:accent1>
        <a:accent2>
          <a:srgbClr val="62D98D"/>
        </a:accent2>
        <a:accent3>
          <a:srgbClr val="B8CAAD"/>
        </a:accent3>
        <a:accent4>
          <a:srgbClr val="DADADA"/>
        </a:accent4>
        <a:accent5>
          <a:srgbClr val="E1E6AF"/>
        </a:accent5>
        <a:accent6>
          <a:srgbClr val="58C47F"/>
        </a:accent6>
        <a:hlink>
          <a:srgbClr val="95E645"/>
        </a:hlink>
        <a:folHlink>
          <a:srgbClr val="ACD0E6"/>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669933"/>
        </a:dk2>
        <a:lt2>
          <a:srgbClr val="FFFFFF"/>
        </a:lt2>
        <a:accent1>
          <a:srgbClr val="EAB7ED"/>
        </a:accent1>
        <a:accent2>
          <a:srgbClr val="8DD941"/>
        </a:accent2>
        <a:accent3>
          <a:srgbClr val="B8CAAD"/>
        </a:accent3>
        <a:accent4>
          <a:srgbClr val="DADADA"/>
        </a:accent4>
        <a:accent5>
          <a:srgbClr val="F3D8F4"/>
        </a:accent5>
        <a:accent6>
          <a:srgbClr val="7FC43A"/>
        </a:accent6>
        <a:hlink>
          <a:srgbClr val="D4BFFF"/>
        </a:hlink>
        <a:folHlink>
          <a:srgbClr val="FFC7BF"/>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669933"/>
        </a:dk2>
        <a:lt2>
          <a:srgbClr val="FFFFFF"/>
        </a:lt2>
        <a:accent1>
          <a:srgbClr val="B2C4FF"/>
        </a:accent1>
        <a:accent2>
          <a:srgbClr val="EBC06A"/>
        </a:accent2>
        <a:accent3>
          <a:srgbClr val="B8CAAD"/>
        </a:accent3>
        <a:accent4>
          <a:srgbClr val="DADADA"/>
        </a:accent4>
        <a:accent5>
          <a:srgbClr val="D5DEFF"/>
        </a:accent5>
        <a:accent6>
          <a:srgbClr val="D5AE5F"/>
        </a:accent6>
        <a:hlink>
          <a:srgbClr val="FFBFD5"/>
        </a:hlink>
        <a:folHlink>
          <a:srgbClr val="95E645"/>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84D435"/>
        </a:accent1>
        <a:accent2>
          <a:srgbClr val="8BDE37"/>
        </a:accent2>
        <a:accent3>
          <a:srgbClr val="FFFFFF"/>
        </a:accent3>
        <a:accent4>
          <a:srgbClr val="000000"/>
        </a:accent4>
        <a:accent5>
          <a:srgbClr val="C2E6AE"/>
        </a:accent5>
        <a:accent6>
          <a:srgbClr val="7DC931"/>
        </a:accent6>
        <a:hlink>
          <a:srgbClr val="98EB46"/>
        </a:hlink>
        <a:folHlink>
          <a:srgbClr val="AAF261"/>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CAD43F"/>
        </a:accent1>
        <a:accent2>
          <a:srgbClr val="62D98D"/>
        </a:accent2>
        <a:accent3>
          <a:srgbClr val="FFFFFF"/>
        </a:accent3>
        <a:accent4>
          <a:srgbClr val="000000"/>
        </a:accent4>
        <a:accent5>
          <a:srgbClr val="E1E6AF"/>
        </a:accent5>
        <a:accent6>
          <a:srgbClr val="58C47F"/>
        </a:accent6>
        <a:hlink>
          <a:srgbClr val="95E645"/>
        </a:hlink>
        <a:folHlink>
          <a:srgbClr val="ACD0E6"/>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EAB7ED"/>
        </a:accent1>
        <a:accent2>
          <a:srgbClr val="8DD941"/>
        </a:accent2>
        <a:accent3>
          <a:srgbClr val="FFFFFF"/>
        </a:accent3>
        <a:accent4>
          <a:srgbClr val="000000"/>
        </a:accent4>
        <a:accent5>
          <a:srgbClr val="F3D8F4"/>
        </a:accent5>
        <a:accent6>
          <a:srgbClr val="7FC43A"/>
        </a:accent6>
        <a:hlink>
          <a:srgbClr val="D4BFFF"/>
        </a:hlink>
        <a:folHlink>
          <a:srgbClr val="FFC7BF"/>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B2C4FF"/>
        </a:accent1>
        <a:accent2>
          <a:srgbClr val="EBC06A"/>
        </a:accent2>
        <a:accent3>
          <a:srgbClr val="FFFFFF"/>
        </a:accent3>
        <a:accent4>
          <a:srgbClr val="000000"/>
        </a:accent4>
        <a:accent5>
          <a:srgbClr val="D5DEFF"/>
        </a:accent5>
        <a:accent6>
          <a:srgbClr val="D5AE5F"/>
        </a:accent6>
        <a:hlink>
          <a:srgbClr val="FFBFD5"/>
        </a:hlink>
        <a:folHlink>
          <a:srgbClr val="95E645"/>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10574</TotalTime>
  <Words>8921</Words>
  <Application>Microsoft Office PowerPoint</Application>
  <PresentationFormat>On-screen Show (4:3)</PresentationFormat>
  <Paragraphs>1416</Paragraphs>
  <Slides>92</Slides>
  <Notes>0</Notes>
  <HiddenSlides>0</HiddenSlides>
  <MMClips>0</MMClips>
  <ScaleCrop>false</ScaleCrop>
  <HeadingPairs>
    <vt:vector size="4" baseType="variant">
      <vt:variant>
        <vt:lpstr>Theme</vt:lpstr>
      </vt:variant>
      <vt:variant>
        <vt:i4>11</vt:i4>
      </vt:variant>
      <vt:variant>
        <vt:lpstr>Slide Titles</vt:lpstr>
      </vt:variant>
      <vt:variant>
        <vt:i4>92</vt:i4>
      </vt:variant>
    </vt:vector>
  </HeadingPairs>
  <TitlesOfParts>
    <vt:vector size="103" baseType="lpstr">
      <vt:lpstr>freeppt_0017_slide</vt:lpstr>
      <vt:lpstr>1_Default Design</vt:lpstr>
      <vt:lpstr>freeppt_0107_slide</vt:lpstr>
      <vt:lpstr>2_Default Design</vt:lpstr>
      <vt:lpstr>freeppt_0200_slide</vt:lpstr>
      <vt:lpstr>3_Default Design</vt:lpstr>
      <vt:lpstr>ind_0767_slide</vt:lpstr>
      <vt:lpstr>4_Default Design</vt:lpstr>
      <vt:lpstr>5_Default Design</vt:lpstr>
      <vt:lpstr>26_Default Design</vt:lpstr>
      <vt:lpstr>freeppt_1062_slide</vt:lpstr>
      <vt:lpstr>PowerPoint Presentation</vt:lpstr>
      <vt:lpstr>PowerPoint Presentation</vt:lpstr>
      <vt:lpstr>Main Topics</vt:lpstr>
      <vt:lpstr>MATERIAL </vt:lpstr>
      <vt:lpstr>PowerPoint Presentation</vt:lpstr>
      <vt:lpstr>KEY POINT</vt:lpstr>
      <vt:lpstr>KEY POINT </vt:lpstr>
      <vt:lpstr>KEY POINT</vt:lpstr>
      <vt:lpstr>EXAMPLE - ICAP S T PAGE # 32</vt:lpstr>
      <vt:lpstr>KEY POINT</vt:lpstr>
      <vt:lpstr>LABOUR COSTING </vt:lpstr>
      <vt:lpstr>OVERTIME</vt:lpstr>
      <vt:lpstr>LEARNING CURVE</vt:lpstr>
      <vt:lpstr>The algebraic approach</vt:lpstr>
      <vt:lpstr>OVERHEADS</vt:lpstr>
      <vt:lpstr>CONCEPT OF OAR FOR A COMPANY (MULTI PRODUCT SITUATION):</vt:lpstr>
      <vt:lpstr>KEY POINT</vt:lpstr>
      <vt:lpstr>MARGINAL  AND  ABSORPTION COSTING </vt:lpstr>
      <vt:lpstr>KEY POINT</vt:lpstr>
      <vt:lpstr>Format of profit reconciliation. We will start from P : AC and end at P : MC or vice versa: </vt:lpstr>
      <vt:lpstr>      If no Inflation, Difference in Profit (Rs.)  =   Difference in Inventory Units x Per Unit Fixed           Manufacturing Cost  If Production ≠ Normal Capacity: Adjustment of per unit Fixed Manufacturing Overheads is made in GP as per Absorption Costing only. Adjustment (Rs.) = (Production Units x P.U. Fixed Cost) – Total Fixed Cost </vt:lpstr>
      <vt:lpstr>COST FLOW IN PRODUCTION   COST CYCLE</vt:lpstr>
      <vt:lpstr>Cost Book Keeping Systems</vt:lpstr>
      <vt:lpstr>Cost Book Keeping Systems</vt:lpstr>
      <vt:lpstr>Cost Book Keeping Systems</vt:lpstr>
      <vt:lpstr>JOB, BATCH AND SERVICE COSTING</vt:lpstr>
      <vt:lpstr>PROCESS COSTING</vt:lpstr>
      <vt:lpstr>KEY POINTS</vt:lpstr>
      <vt:lpstr>Seven steps approach for solving a question without WIP; </vt:lpstr>
      <vt:lpstr>Concept of loss related to RM and FG;</vt:lpstr>
      <vt:lpstr>PowerPoint Presentation</vt:lpstr>
      <vt:lpstr>KEY POINT </vt:lpstr>
      <vt:lpstr>PowerPoint Presentation</vt:lpstr>
      <vt:lpstr>KEY POINT </vt:lpstr>
      <vt:lpstr>JOINT AND BY-PRODUCT COSTING (Two or more products produced from a “Common Raw Material”) </vt:lpstr>
      <vt:lpstr>Joint Product Costing (More than one FG from a single RM).</vt:lpstr>
      <vt:lpstr>KEY POINT </vt:lpstr>
      <vt:lpstr>BY PRODUCTS AND THEIR ACCOUNTING</vt:lpstr>
      <vt:lpstr>BUDGETING</vt:lpstr>
      <vt:lpstr>CONCEPT OF MASTER BUDGET How to budget- the seven steps</vt:lpstr>
      <vt:lpstr>KEY POINT</vt:lpstr>
      <vt:lpstr>Format of Receipts and Payments method of Cash Budget</vt:lpstr>
      <vt:lpstr>PowerPoint Presentation</vt:lpstr>
      <vt:lpstr>KEY POINT</vt:lpstr>
      <vt:lpstr>KEY POINT</vt:lpstr>
      <vt:lpstr>PowerPoint Presentation</vt:lpstr>
      <vt:lpstr>STANDARD COSTING</vt:lpstr>
      <vt:lpstr>KEY POINT</vt:lpstr>
      <vt:lpstr>PowerPoint Presentation</vt:lpstr>
      <vt:lpstr>LABOR COST VARIANCE.  </vt:lpstr>
      <vt:lpstr>KEY POINT</vt:lpstr>
      <vt:lpstr>EXAMPLE </vt:lpstr>
      <vt:lpstr>PowerPoint Presentation</vt:lpstr>
      <vt:lpstr> “Standard” is always for “Actual”</vt:lpstr>
      <vt:lpstr>VARIABLE OVERHEADS (VROH) COST VARIANCES (VROHCV)</vt:lpstr>
      <vt:lpstr>FIXED OH COST VARIANCE </vt:lpstr>
      <vt:lpstr>PowerPoint Presentation</vt:lpstr>
      <vt:lpstr>SALES VARIANCES </vt:lpstr>
      <vt:lpstr>DETAILED FORMAT FOR PROFIT RECONCILIATION (STANDARD ASSUMPTION IN ABSENCE OF SPECIFIC INFORMATION TO THE CONTRARY)</vt:lpstr>
      <vt:lpstr>PowerPoint Presentation</vt:lpstr>
      <vt:lpstr>PowerPoint Presentation</vt:lpstr>
      <vt:lpstr>TARGET COSTING</vt:lpstr>
      <vt:lpstr>KEY POINT </vt:lpstr>
      <vt:lpstr>EXAMPLE</vt:lpstr>
      <vt:lpstr>KEY POINT</vt:lpstr>
      <vt:lpstr>TIME VALUE OF MONEY</vt:lpstr>
      <vt:lpstr>KEY POINT</vt:lpstr>
      <vt:lpstr>CONCEPT OF PERPETUITIES AND THEIR APPLICATION</vt:lpstr>
      <vt:lpstr>KEY POINT</vt:lpstr>
      <vt:lpstr>KEY POINT</vt:lpstr>
      <vt:lpstr>PowerPoint Presentation</vt:lpstr>
      <vt:lpstr>EXAMPLE: VARIOUS TAX TREATMENTS </vt:lpstr>
      <vt:lpstr>Method 1: Accounting Profit Method</vt:lpstr>
      <vt:lpstr>Method 2: Cash Flow Method - Gross  Tax</vt:lpstr>
      <vt:lpstr>INTRODUCTION TO FINANCIAL INSTRUMENTS</vt:lpstr>
      <vt:lpstr>ANSWER  UNITY LIMITED</vt:lpstr>
      <vt:lpstr>SUSTAINABILITY REPORTING </vt:lpstr>
      <vt:lpstr>SHORT TERM DECISION MAKING</vt:lpstr>
      <vt:lpstr>PowerPoint Presentation</vt:lpstr>
      <vt:lpstr>KEY POINT</vt:lpstr>
      <vt:lpstr>KEY POINT </vt:lpstr>
      <vt:lpstr>MULTI PRODUCT BREAK EVEN </vt:lpstr>
      <vt:lpstr>EXAMPLE</vt:lpstr>
      <vt:lpstr>Solution  We will perform calculations for one standard Batch / Set / Mix</vt:lpstr>
      <vt:lpstr>SHOT TERM DECISIONS</vt:lpstr>
      <vt:lpstr>THE RELEVANT COSTS OF MATERIALS</vt:lpstr>
      <vt:lpstr>LABOUR</vt:lpstr>
      <vt:lpstr>PowerPoint Presentation</vt:lpstr>
      <vt:lpstr>KEY POINT</vt:lpstr>
      <vt:lpstr>PowerPoint Presentation</vt:lpstr>
      <vt:lpstr>EXAMPLE</vt:lpstr>
      <vt:lpstr>CLASS 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Zafar 1</dc:creator>
  <cp:lastModifiedBy>Salahuddin</cp:lastModifiedBy>
  <cp:revision>1195</cp:revision>
  <cp:lastPrinted>2017-07-19T03:42:54Z</cp:lastPrinted>
  <dcterms:created xsi:type="dcterms:W3CDTF">2016-01-21T13:42:51Z</dcterms:created>
  <dcterms:modified xsi:type="dcterms:W3CDTF">2019-02-12T12:07:39Z</dcterms:modified>
</cp:coreProperties>
</file>