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1"/>
  </p:notesMasterIdLst>
  <p:sldIdLst>
    <p:sldId id="256" r:id="rId2"/>
    <p:sldId id="257" r:id="rId3"/>
    <p:sldId id="284" r:id="rId4"/>
    <p:sldId id="258" r:id="rId5"/>
    <p:sldId id="259" r:id="rId6"/>
    <p:sldId id="260" r:id="rId7"/>
    <p:sldId id="261" r:id="rId8"/>
    <p:sldId id="262" r:id="rId9"/>
    <p:sldId id="277" r:id="rId10"/>
    <p:sldId id="263" r:id="rId11"/>
    <p:sldId id="264" r:id="rId12"/>
    <p:sldId id="278" r:id="rId13"/>
    <p:sldId id="265" r:id="rId14"/>
    <p:sldId id="266" r:id="rId15"/>
    <p:sldId id="279" r:id="rId16"/>
    <p:sldId id="267" r:id="rId17"/>
    <p:sldId id="268" r:id="rId18"/>
    <p:sldId id="269" r:id="rId19"/>
    <p:sldId id="280" r:id="rId20"/>
    <p:sldId id="270" r:id="rId21"/>
    <p:sldId id="271" r:id="rId22"/>
    <p:sldId id="281" r:id="rId23"/>
    <p:sldId id="272" r:id="rId24"/>
    <p:sldId id="283" r:id="rId25"/>
    <p:sldId id="282" r:id="rId26"/>
    <p:sldId id="273" r:id="rId27"/>
    <p:sldId id="274" r:id="rId28"/>
    <p:sldId id="275" r:id="rId29"/>
    <p:sldId id="276" r:id="rId30"/>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94660"/>
  </p:normalViewPr>
  <p:slideViewPr>
    <p:cSldViewPr>
      <p:cViewPr varScale="1">
        <p:scale>
          <a:sx n="80" d="100"/>
          <a:sy n="80" d="100"/>
        </p:scale>
        <p:origin x="-1440"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8BB7588-473A-4CFB-80CD-D52C49DE226C}" type="datetimeFigureOut">
              <a:rPr lang="en-US" smtClean="0"/>
              <a:t>2/12/2019</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9A511207-3B17-48F7-8645-A538FC845989}" type="slidenum">
              <a:rPr lang="en-US" smtClean="0"/>
              <a:t>‹#›</a:t>
            </a:fld>
            <a:endParaRPr lang="en-US"/>
          </a:p>
        </p:txBody>
      </p:sp>
    </p:spTree>
    <p:extLst>
      <p:ext uri="{BB962C8B-B14F-4D97-AF65-F5344CB8AC3E}">
        <p14:creationId xmlns:p14="http://schemas.microsoft.com/office/powerpoint/2010/main" val="2522959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9A511207-3B17-48F7-8645-A538FC845989}" type="slidenum">
              <a:rPr lang="en-US" smtClean="0"/>
              <a:t>2</a:t>
            </a:fld>
            <a:endParaRPr lang="en-US"/>
          </a:p>
        </p:txBody>
      </p:sp>
    </p:spTree>
    <p:extLst>
      <p:ext uri="{BB962C8B-B14F-4D97-AF65-F5344CB8AC3E}">
        <p14:creationId xmlns:p14="http://schemas.microsoft.com/office/powerpoint/2010/main" val="2931161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511207-3B17-48F7-8645-A538FC845989}" type="slidenum">
              <a:rPr lang="en-US" smtClean="0"/>
              <a:t>27</a:t>
            </a:fld>
            <a:endParaRPr lang="en-US"/>
          </a:p>
        </p:txBody>
      </p:sp>
    </p:spTree>
    <p:extLst>
      <p:ext uri="{BB962C8B-B14F-4D97-AF65-F5344CB8AC3E}">
        <p14:creationId xmlns:p14="http://schemas.microsoft.com/office/powerpoint/2010/main" val="1171665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9341817-25F4-40FC-8239-35F3CA406491}" type="datetime1">
              <a:rPr lang="en-US" smtClean="0"/>
              <a:t>2/12/2019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E012712-A592-42A0-8D5A-42FCAF0692D3}" type="datetime1">
              <a:rPr lang="en-US" smtClean="0"/>
              <a:t>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1ADAC5E-7A02-48D3-8CB2-8F6961A7C31F}" type="datetime1">
              <a:rPr lang="en-US" smtClean="0"/>
              <a:t>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6BF49CC-C7D7-4272-8423-304ADF871CFE}" type="datetime1">
              <a:rPr lang="en-US" smtClean="0"/>
              <a:t>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2A509A5-7CC5-4083-BAF0-5D59E5A14A6C}" type="datetime1">
              <a:rPr lang="en-US" smtClean="0"/>
              <a:t>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C007976-00C8-4E62-B2FB-C54646FF1C5E}" type="datetime1">
              <a:rPr lang="en-US" smtClean="0"/>
              <a:t>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A6FC0DB-6264-4ABB-BF4F-6FAB5374B886}" type="datetime1">
              <a:rPr lang="en-US" smtClean="0"/>
              <a:t>2/12/2019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E463926-C555-4C51-ABE1-6E9402001E7F}" type="datetime1">
              <a:rPr lang="en-US" smtClean="0"/>
              <a:t>2/12/2019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22739-A872-40CB-B179-323345FE37EF}" type="datetime1">
              <a:rPr lang="en-US" smtClean="0"/>
              <a:t>2/12/2019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BCDB881-0FEF-41DB-9B0C-43CB9F3DEC41}" type="datetime1">
              <a:rPr lang="en-US" smtClean="0"/>
              <a:t>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29AACA7-E8FA-4B9D-B73B-097E2F695234}" type="datetime1">
              <a:rPr lang="en-US" smtClean="0"/>
              <a:t>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4AD70F5-CE14-41AA-86D6-1A643825084E}" type="datetime1">
              <a:rPr lang="en-US" smtClean="0"/>
              <a:t>2/12/2019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1828800"/>
            <a:ext cx="7772400" cy="2304288"/>
          </a:xfrm>
        </p:spPr>
        <p:txBody>
          <a:bodyPr anchor="ctr"/>
          <a:lstStyle/>
          <a:p>
            <a:pPr algn="l"/>
            <a:r>
              <a:rPr lang="en-US" sz="6600" dirty="0" smtClean="0">
                <a:latin typeface="Times New Roman" panose="02020603050405020304" pitchFamily="18" charset="0"/>
                <a:cs typeface="Times New Roman" panose="02020603050405020304" pitchFamily="18" charset="0"/>
              </a:rPr>
              <a:t>Principles</a:t>
            </a:r>
            <a:r>
              <a:rPr lang="en-US" dirty="0" smtClean="0">
                <a:latin typeface="Times New Roman" panose="02020603050405020304" pitchFamily="18" charset="0"/>
                <a:cs typeface="Times New Roman" panose="02020603050405020304" pitchFamily="18" charset="0"/>
              </a:rPr>
              <a:t> of </a:t>
            </a:r>
            <a:r>
              <a:rPr lang="en-US" dirty="0" smtClean="0">
                <a:latin typeface="Times New Roman" panose="02020603050405020304" pitchFamily="18" charset="0"/>
                <a:cs typeface="Times New Roman" panose="02020603050405020304" pitchFamily="18" charset="0"/>
              </a:rPr>
              <a:t>Taxation</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657600" y="3429000"/>
            <a:ext cx="4038600" cy="762000"/>
          </a:xfrm>
        </p:spPr>
        <p:txBody>
          <a:bodyPr/>
          <a:lstStyle/>
          <a:p>
            <a:pPr algn="l"/>
            <a:r>
              <a:rPr lang="en-US" dirty="0" smtClean="0"/>
              <a:t>By : Adnan Rauf (FCA)</a:t>
            </a: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3271245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a:bodyPr>
          <a:lstStyle/>
          <a:p>
            <a:pPr marL="342900" indent="-342900">
              <a:buNone/>
            </a:pPr>
            <a:r>
              <a:rPr lang="en-US" dirty="0" smtClean="0"/>
              <a:t>9. Mr</a:t>
            </a:r>
            <a:r>
              <a:rPr lang="en-US" dirty="0"/>
              <a:t>. </a:t>
            </a:r>
            <a:r>
              <a:rPr lang="en-US" dirty="0" err="1"/>
              <a:t>Zameer</a:t>
            </a:r>
            <a:r>
              <a:rPr lang="en-US" dirty="0"/>
              <a:t> had received 15,000 shares of WPL on December 1, 2006 under an employee share scheme. He had the option to transfer the shares on or after January 1, 2009. However, he sold all the shares on April 1, 2010</a:t>
            </a:r>
            <a:r>
              <a:rPr lang="en-US" dirty="0" smtClean="0"/>
              <a:t>.</a:t>
            </a:r>
          </a:p>
          <a:p>
            <a:pPr marL="342900" indent="-342900">
              <a:buNone/>
            </a:pPr>
            <a:endParaRPr lang="en-US" sz="1500" dirty="0"/>
          </a:p>
          <a:p>
            <a:pPr marL="628650" indent="-285750">
              <a:buNone/>
            </a:pPr>
            <a:r>
              <a:rPr lang="en-US" dirty="0" smtClean="0"/>
              <a:t>Fair </a:t>
            </a:r>
            <a:r>
              <a:rPr lang="en-US" dirty="0"/>
              <a:t>value of the shares was as follows:</a:t>
            </a:r>
          </a:p>
          <a:p>
            <a:pPr marL="628650" lvl="0" indent="-285750"/>
            <a:r>
              <a:rPr lang="en-US" dirty="0" err="1"/>
              <a:t>Rs</a:t>
            </a:r>
            <a:r>
              <a:rPr lang="en-US" dirty="0"/>
              <a:t>. 35 per share on December 1, 2006</a:t>
            </a:r>
          </a:p>
          <a:p>
            <a:pPr marL="628650" lvl="0" indent="-285750"/>
            <a:r>
              <a:rPr lang="en-US" dirty="0" err="1"/>
              <a:t>Rs</a:t>
            </a:r>
            <a:r>
              <a:rPr lang="en-US" dirty="0"/>
              <a:t>. 42 per share on January 1, 2009</a:t>
            </a:r>
          </a:p>
          <a:p>
            <a:pPr marL="628650" lvl="0" indent="-285750"/>
            <a:r>
              <a:rPr lang="en-US" dirty="0" err="1"/>
              <a:t>Rs</a:t>
            </a:r>
            <a:r>
              <a:rPr lang="en-US" dirty="0"/>
              <a:t>. 48 per share on April 1, </a:t>
            </a:r>
            <a:r>
              <a:rPr lang="en-US" dirty="0" smtClean="0"/>
              <a:t>2010</a:t>
            </a:r>
          </a:p>
          <a:p>
            <a:pPr marL="628650" lvl="0" indent="-285750"/>
            <a:endParaRPr lang="en-US" dirty="0"/>
          </a:p>
          <a:p>
            <a:pPr marL="0" indent="0">
              <a:buNone/>
            </a:pPr>
            <a:r>
              <a:rPr lang="en-US" b="1" dirty="0"/>
              <a:t>Required:</a:t>
            </a:r>
            <a:endParaRPr lang="en-US" dirty="0"/>
          </a:p>
          <a:p>
            <a:pPr marL="0" indent="0">
              <a:buNone/>
            </a:pPr>
            <a:r>
              <a:rPr lang="en-US" dirty="0"/>
              <a:t>Compute the taxable income, tax liability and tax payable by Mr. </a:t>
            </a:r>
            <a:r>
              <a:rPr lang="en-US" dirty="0" err="1"/>
              <a:t>Zameer</a:t>
            </a:r>
            <a:r>
              <a:rPr lang="en-US" dirty="0"/>
              <a:t> Ansari for the tax year 2010.</a:t>
            </a: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8297994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595360" cy="6096000"/>
          </a:xfrm>
        </p:spPr>
        <p:txBody>
          <a:bodyPr>
            <a:normAutofit lnSpcReduction="10000"/>
          </a:bodyPr>
          <a:lstStyle/>
          <a:p>
            <a:pPr marL="285750" indent="-285750">
              <a:buNone/>
            </a:pPr>
            <a:endParaRPr lang="en-US" dirty="0"/>
          </a:p>
          <a:p>
            <a:pPr marL="457200" indent="-457200">
              <a:buNone/>
            </a:pPr>
            <a:r>
              <a:rPr lang="en-US" dirty="0"/>
              <a:t>10</a:t>
            </a:r>
            <a:r>
              <a:rPr lang="en-US" dirty="0" smtClean="0"/>
              <a:t>. Sultan </a:t>
            </a:r>
            <a:r>
              <a:rPr lang="en-US" dirty="0"/>
              <a:t>is working as electronic engineer with Ansari Electrical Company Limited (AECL).</a:t>
            </a:r>
          </a:p>
          <a:p>
            <a:pPr marL="457200" indent="0">
              <a:buNone/>
            </a:pPr>
            <a:r>
              <a:rPr lang="en-US" dirty="0" smtClean="0"/>
              <a:t>He </a:t>
            </a:r>
            <a:r>
              <a:rPr lang="en-US" dirty="0"/>
              <a:t>has provided you with the following information for the tax </a:t>
            </a:r>
            <a:r>
              <a:rPr lang="en-US" dirty="0" smtClean="0"/>
              <a:t>year ended 30 </a:t>
            </a:r>
            <a:r>
              <a:rPr lang="en-US" dirty="0"/>
              <a:t>June 2014:</a:t>
            </a:r>
          </a:p>
          <a:p>
            <a:pPr marL="0" indent="0">
              <a:buNone/>
            </a:pPr>
            <a:endParaRPr lang="en-US" dirty="0"/>
          </a:p>
          <a:p>
            <a:pPr marL="457200" indent="-457200">
              <a:buFont typeface="+mj-lt"/>
              <a:buAutoNum type="alphaLcPeriod"/>
            </a:pPr>
            <a:r>
              <a:rPr lang="en-US" dirty="0" smtClean="0"/>
              <a:t>Sultan </a:t>
            </a:r>
            <a:r>
              <a:rPr lang="en-US" dirty="0"/>
              <a:t>is also a part time singer and owns a studio. He sold the premises in which the studio was situated for </a:t>
            </a:r>
            <a:r>
              <a:rPr lang="en-US" dirty="0" err="1"/>
              <a:t>Rs</a:t>
            </a:r>
            <a:r>
              <a:rPr lang="en-US" dirty="0"/>
              <a:t>. 10 million and shifted his musical instruments to new premises which he purchased for </a:t>
            </a:r>
            <a:r>
              <a:rPr lang="en-US" dirty="0" err="1"/>
              <a:t>Rs</a:t>
            </a:r>
            <a:r>
              <a:rPr lang="en-US" dirty="0"/>
              <a:t>. 15 million. He received </a:t>
            </a:r>
            <a:r>
              <a:rPr lang="en-US" dirty="0" err="1"/>
              <a:t>Rs</a:t>
            </a:r>
            <a:r>
              <a:rPr lang="en-US" dirty="0"/>
              <a:t>. 2.5 million from his father in cash as loan to pay for his new studio. The previous premises was purchased several years ago for </a:t>
            </a:r>
            <a:r>
              <a:rPr lang="en-US" dirty="0" err="1"/>
              <a:t>Rs</a:t>
            </a:r>
            <a:r>
              <a:rPr lang="en-US" dirty="0"/>
              <a:t>. 1.4 million and had a tax written down value of </a:t>
            </a:r>
            <a:r>
              <a:rPr lang="en-US" dirty="0" err="1"/>
              <a:t>Rs</a:t>
            </a:r>
            <a:r>
              <a:rPr lang="en-US" dirty="0"/>
              <a:t>. 600,000 at the time of </a:t>
            </a:r>
            <a:r>
              <a:rPr lang="en-US" dirty="0" smtClean="0"/>
              <a:t>disposal.					</a:t>
            </a:r>
            <a:r>
              <a:rPr lang="en-US" sz="2200" i="1" dirty="0" smtClean="0">
                <a:latin typeface="Californian FB" panose="0207040306080B030204" pitchFamily="18" charset="0"/>
              </a:rPr>
              <a:t>(To be continued………)</a:t>
            </a: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278899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800600"/>
          </a:xfrm>
        </p:spPr>
        <p:txBody>
          <a:bodyPr/>
          <a:lstStyle/>
          <a:p>
            <a:pPr marL="457200" indent="-457200">
              <a:buNone/>
            </a:pPr>
            <a:r>
              <a:rPr lang="en-US" dirty="0" smtClean="0"/>
              <a:t>b. </a:t>
            </a:r>
            <a:r>
              <a:rPr lang="en-US" dirty="0" smtClean="0"/>
              <a:t> The </a:t>
            </a:r>
            <a:r>
              <a:rPr lang="en-US" dirty="0"/>
              <a:t>net income from the studio for tax year 2014 was </a:t>
            </a:r>
            <a:r>
              <a:rPr lang="en-US" dirty="0" smtClean="0"/>
              <a:t>  </a:t>
            </a:r>
            <a:r>
              <a:rPr lang="en-US" dirty="0" err="1" smtClean="0"/>
              <a:t>Rs</a:t>
            </a:r>
            <a:r>
              <a:rPr lang="en-US" dirty="0"/>
              <a:t>. 990,000. The expenses include salaries of two workers at </a:t>
            </a:r>
            <a:r>
              <a:rPr lang="en-US" dirty="0" err="1"/>
              <a:t>Rs</a:t>
            </a:r>
            <a:r>
              <a:rPr lang="en-US" dirty="0"/>
              <a:t>. 15,000 and </a:t>
            </a:r>
            <a:r>
              <a:rPr lang="en-US" dirty="0" err="1"/>
              <a:t>Rs</a:t>
            </a:r>
            <a:r>
              <a:rPr lang="en-US" dirty="0"/>
              <a:t>. 18,000 per month and utility bills amounting to </a:t>
            </a:r>
            <a:r>
              <a:rPr lang="en-US" dirty="0" err="1"/>
              <a:t>Rs</a:t>
            </a:r>
            <a:r>
              <a:rPr lang="en-US" dirty="0"/>
              <a:t>. 110,000. All expenses were paid in cash.</a:t>
            </a:r>
          </a:p>
          <a:p>
            <a:pPr marL="0" indent="0">
              <a:buNone/>
            </a:pPr>
            <a:endParaRPr lang="en-US" b="1" dirty="0"/>
          </a:p>
          <a:p>
            <a:pPr marL="457200" indent="-57150">
              <a:buNone/>
            </a:pPr>
            <a:r>
              <a:rPr lang="en-US" b="1" dirty="0"/>
              <a:t>Required:</a:t>
            </a:r>
            <a:endParaRPr lang="en-US" dirty="0"/>
          </a:p>
          <a:p>
            <a:pPr marL="457200" indent="-57150">
              <a:buNone/>
            </a:pPr>
            <a:r>
              <a:rPr lang="en-US" dirty="0"/>
              <a:t>Under the provisions of the Income Tax Ordinance, 2001 compute the taxable income and tax thereon for the tax year 2014.</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32297912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914400"/>
            <a:ext cx="8595360" cy="5334000"/>
          </a:xfrm>
        </p:spPr>
        <p:txBody>
          <a:bodyPr>
            <a:normAutofit fontScale="77500" lnSpcReduction="20000"/>
          </a:bodyPr>
          <a:lstStyle/>
          <a:p>
            <a:pPr marL="0" indent="0" eaLnBrk="0" hangingPunct="0">
              <a:buNone/>
            </a:pPr>
            <a:endParaRPr lang="en-US" dirty="0" smtClean="0"/>
          </a:p>
          <a:p>
            <a:pPr marL="514350" indent="-514350" eaLnBrk="0" hangingPunct="0">
              <a:buAutoNum type="arabicPeriod" startAt="11"/>
            </a:pPr>
            <a:r>
              <a:rPr lang="en-US" dirty="0" err="1" smtClean="0"/>
              <a:t>Mukarram</a:t>
            </a:r>
            <a:r>
              <a:rPr lang="en-US" dirty="0" smtClean="0"/>
              <a:t> </a:t>
            </a:r>
            <a:r>
              <a:rPr lang="en-US" dirty="0"/>
              <a:t>is working as a Commercial Manager in Airmen Engineering Limited (AEL), an unlisted public company, </a:t>
            </a:r>
            <a:r>
              <a:rPr lang="en-US" dirty="0" smtClean="0"/>
              <a:t>for </a:t>
            </a:r>
            <a:r>
              <a:rPr lang="en-US" dirty="0"/>
              <a:t>the past many years. He derived following emoluments during the tax year ended 30 June 20X5</a:t>
            </a:r>
            <a:r>
              <a:rPr lang="en-US" dirty="0" smtClean="0"/>
              <a:t>:</a:t>
            </a:r>
          </a:p>
          <a:p>
            <a:pPr marL="514350" indent="-514350" eaLnBrk="0" hangingPunct="0">
              <a:buAutoNum type="arabicPeriod" startAt="11"/>
            </a:pPr>
            <a:endParaRPr lang="en-US" dirty="0" smtClean="0"/>
          </a:p>
          <a:p>
            <a:pPr marL="457200" lvl="0" indent="-457200" eaLnBrk="0" hangingPunct="0">
              <a:buFont typeface="+mj-lt"/>
              <a:buAutoNum type="alphaLcPeriod"/>
            </a:pPr>
            <a:r>
              <a:rPr lang="en-US" dirty="0"/>
              <a:t>A used company maintained car for both business and personal use. This car was provided to him on </a:t>
            </a:r>
            <a:r>
              <a:rPr lang="en-US" dirty="0" smtClean="0"/>
              <a:t>1 </a:t>
            </a:r>
            <a:r>
              <a:rPr lang="en-US" dirty="0"/>
              <a:t>July 20X4 in replacement of his previous car. This car was purchased three years ago at a price of </a:t>
            </a:r>
            <a:r>
              <a:rPr lang="en-US" dirty="0" err="1" smtClean="0"/>
              <a:t>Rs</a:t>
            </a:r>
            <a:r>
              <a:rPr lang="en-US" dirty="0"/>
              <a:t>. 1,000,000. However, the fair market value of the car on 1 July 20X4 was </a:t>
            </a:r>
            <a:r>
              <a:rPr lang="en-US" dirty="0" err="1"/>
              <a:t>Rs</a:t>
            </a:r>
            <a:r>
              <a:rPr lang="en-US" dirty="0"/>
              <a:t>. 800,000. On </a:t>
            </a:r>
            <a:r>
              <a:rPr lang="en-US" dirty="0" smtClean="0"/>
              <a:t>1 </a:t>
            </a:r>
            <a:r>
              <a:rPr lang="en-US" dirty="0"/>
              <a:t>September 20X4, in accordance with the terms of his employment, AEL transferred the previous car to </a:t>
            </a:r>
            <a:r>
              <a:rPr lang="en-US" dirty="0" err="1"/>
              <a:t>Mukarram</a:t>
            </a:r>
            <a:r>
              <a:rPr lang="en-US" dirty="0"/>
              <a:t> free of cost. The market value of the car at the time of transfer was </a:t>
            </a:r>
            <a:r>
              <a:rPr lang="en-US" dirty="0" err="1"/>
              <a:t>Rs</a:t>
            </a:r>
            <a:r>
              <a:rPr lang="en-US" dirty="0"/>
              <a:t>. 400,000 whereas its book value was </a:t>
            </a:r>
            <a:r>
              <a:rPr lang="en-US" dirty="0" err="1"/>
              <a:t>Rs</a:t>
            </a:r>
            <a:r>
              <a:rPr lang="en-US" dirty="0"/>
              <a:t>. 200,000. On 1 June 20X5, </a:t>
            </a:r>
            <a:r>
              <a:rPr lang="en-US" dirty="0" err="1"/>
              <a:t>Mukarram</a:t>
            </a:r>
            <a:r>
              <a:rPr lang="en-US" dirty="0"/>
              <a:t> sold this car to his </a:t>
            </a:r>
            <a:r>
              <a:rPr lang="en-US" dirty="0" err="1"/>
              <a:t>neighbour</a:t>
            </a:r>
            <a:r>
              <a:rPr lang="en-US" dirty="0"/>
              <a:t> at a price of </a:t>
            </a:r>
            <a:r>
              <a:rPr lang="en-US" dirty="0" err="1" smtClean="0"/>
              <a:t>Rs</a:t>
            </a:r>
            <a:r>
              <a:rPr lang="en-US" dirty="0"/>
              <a:t>. 350,000.</a:t>
            </a:r>
          </a:p>
          <a:p>
            <a:pPr marL="0" indent="0" eaLnBrk="0" hangingPunct="0">
              <a:buNone/>
            </a:pPr>
            <a:endParaRPr lang="en-US" b="1" dirty="0" smtClean="0"/>
          </a:p>
          <a:p>
            <a:pPr marL="0" indent="0" eaLnBrk="0" hangingPunct="0">
              <a:buNone/>
            </a:pPr>
            <a:r>
              <a:rPr lang="en-US" b="1" dirty="0" smtClean="0"/>
              <a:t>Required</a:t>
            </a:r>
            <a:r>
              <a:rPr lang="en-US" b="1" dirty="0"/>
              <a:t>:</a:t>
            </a:r>
            <a:endParaRPr lang="en-US" dirty="0"/>
          </a:p>
          <a:p>
            <a:pPr marL="0" indent="0">
              <a:buNone/>
            </a:pPr>
            <a:r>
              <a:rPr lang="en-US" dirty="0"/>
              <a:t>Under the provisions of the Income Tax Ordinance, 2001 and Rules made thereunder, compute the taxable income of </a:t>
            </a:r>
            <a:r>
              <a:rPr lang="en-US" dirty="0" err="1"/>
              <a:t>Mukarram</a:t>
            </a:r>
            <a:r>
              <a:rPr lang="en-US" dirty="0"/>
              <a:t> for tax year 20X5</a:t>
            </a:r>
            <a:r>
              <a:rPr lang="en-US" dirty="0" smtClean="0"/>
              <a:t>.</a:t>
            </a: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802181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95360" cy="6248400"/>
          </a:xfrm>
        </p:spPr>
        <p:txBody>
          <a:bodyPr>
            <a:normAutofit lnSpcReduction="10000"/>
          </a:bodyPr>
          <a:lstStyle/>
          <a:p>
            <a:pPr marL="342900" indent="-342900">
              <a:buNone/>
            </a:pPr>
            <a:endParaRPr lang="en-US" sz="2000" dirty="0" smtClean="0">
              <a:latin typeface="Times New Roman" panose="02020603050405020304" pitchFamily="18" charset="0"/>
              <a:cs typeface="Times New Roman" panose="02020603050405020304" pitchFamily="18" charset="0"/>
            </a:endParaRPr>
          </a:p>
          <a:p>
            <a:pPr marL="342900" indent="-342900">
              <a:buNone/>
            </a:pPr>
            <a:endParaRPr lang="en-US" sz="2000" dirty="0">
              <a:latin typeface="Times New Roman" panose="02020603050405020304" pitchFamily="18" charset="0"/>
              <a:cs typeface="Times New Roman" panose="02020603050405020304" pitchFamily="18" charset="0"/>
            </a:endParaRPr>
          </a:p>
          <a:p>
            <a:pPr marL="342900" indent="-342900">
              <a:buNone/>
            </a:pPr>
            <a:r>
              <a:rPr lang="en-US" sz="2000" dirty="0" smtClean="0">
                <a:latin typeface="Times New Roman" panose="02020603050405020304" pitchFamily="18" charset="0"/>
                <a:cs typeface="Times New Roman" panose="02020603050405020304" pitchFamily="18" charset="0"/>
              </a:rPr>
              <a:t>12. Mr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Qateel</a:t>
            </a:r>
            <a:r>
              <a:rPr lang="en-US" sz="2000" dirty="0">
                <a:latin typeface="Times New Roman" panose="02020603050405020304" pitchFamily="18" charset="0"/>
                <a:cs typeface="Times New Roman" panose="02020603050405020304" pitchFamily="18" charset="0"/>
              </a:rPr>
              <a:t>, a resident individual, is engaged in the manufacture of various consumer goods under the name and style </a:t>
            </a:r>
            <a:r>
              <a:rPr lang="en-US" sz="2000" dirty="0" err="1" smtClean="0">
                <a:latin typeface="Times New Roman" panose="02020603050405020304" pitchFamily="18" charset="0"/>
                <a:cs typeface="Times New Roman" panose="02020603050405020304" pitchFamily="18" charset="0"/>
              </a:rPr>
              <a:t>Qateel</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Enterprises </a:t>
            </a:r>
            <a:r>
              <a:rPr lang="en-US" sz="2000" dirty="0">
                <a:latin typeface="Times New Roman" panose="02020603050405020304" pitchFamily="18" charset="0"/>
                <a:cs typeface="Times New Roman" panose="02020603050405020304" pitchFamily="18" charset="0"/>
              </a:rPr>
              <a:t>(QE). The </a:t>
            </a:r>
            <a:r>
              <a:rPr lang="en-US" sz="2000" dirty="0" smtClean="0">
                <a:latin typeface="Times New Roman" panose="02020603050405020304" pitchFamily="18" charset="0"/>
                <a:cs typeface="Times New Roman" panose="02020603050405020304" pitchFamily="18" charset="0"/>
              </a:rPr>
              <a:t>following </a:t>
            </a:r>
            <a:r>
              <a:rPr lang="en-US" sz="2000" dirty="0">
                <a:latin typeface="Times New Roman" panose="02020603050405020304" pitchFamily="18" charset="0"/>
                <a:cs typeface="Times New Roman" panose="02020603050405020304" pitchFamily="18" charset="0"/>
              </a:rPr>
              <a:t>information has been </a:t>
            </a:r>
            <a:r>
              <a:rPr lang="en-US" sz="2000" dirty="0" smtClean="0">
                <a:latin typeface="Times New Roman" panose="02020603050405020304" pitchFamily="18" charset="0"/>
                <a:cs typeface="Times New Roman" panose="02020603050405020304" pitchFamily="18" charset="0"/>
              </a:rPr>
              <a:t>extracted </a:t>
            </a:r>
            <a:r>
              <a:rPr lang="en-US" sz="2000" dirty="0">
                <a:latin typeface="Times New Roman" panose="02020603050405020304" pitchFamily="18" charset="0"/>
                <a:cs typeface="Times New Roman" panose="02020603050405020304" pitchFamily="18" charset="0"/>
              </a:rPr>
              <a:t>from the records of QE for the financial year ended 30 June </a:t>
            </a:r>
            <a:r>
              <a:rPr lang="en-US" sz="2000" dirty="0" smtClean="0">
                <a:latin typeface="Times New Roman" panose="02020603050405020304" pitchFamily="18" charset="0"/>
                <a:cs typeface="Times New Roman" panose="02020603050405020304" pitchFamily="18" charset="0"/>
              </a:rPr>
              <a:t>20X8</a:t>
            </a:r>
          </a:p>
          <a:p>
            <a:pPr marL="342900" indent="-342900">
              <a:buNone/>
            </a:pPr>
            <a:endParaRPr lang="en-US" sz="2000" dirty="0" smtClean="0">
              <a:latin typeface="Times New Roman" panose="02020603050405020304" pitchFamily="18" charset="0"/>
              <a:cs typeface="Times New Roman" panose="02020603050405020304" pitchFamily="18" charset="0"/>
            </a:endParaRPr>
          </a:p>
          <a:p>
            <a:pPr marL="0" indent="0">
              <a:buNone/>
            </a:pPr>
            <a:r>
              <a:rPr lang="en-US" sz="1100" dirty="0" smtClean="0"/>
              <a:t>.</a:t>
            </a:r>
          </a:p>
          <a:p>
            <a:pPr marL="0" indent="0">
              <a:buNone/>
            </a:pPr>
            <a:endParaRPr lang="en-US" sz="1100" dirty="0" smtClean="0"/>
          </a:p>
          <a:p>
            <a:pPr marL="0" indent="0">
              <a:buNone/>
            </a:pPr>
            <a:endParaRPr lang="en-US" sz="1100" dirty="0"/>
          </a:p>
          <a:p>
            <a:pPr marL="457200" indent="-457200">
              <a:buFont typeface="+mj-lt"/>
              <a:buAutoNum type="alphaLcPeriod"/>
            </a:pPr>
            <a:r>
              <a:rPr lang="en-US" dirty="0">
                <a:latin typeface="Times New Roman" panose="02020603050405020304" pitchFamily="18" charset="0"/>
                <a:cs typeface="Times New Roman" panose="02020603050405020304" pitchFamily="18" charset="0"/>
              </a:rPr>
              <a:t>Operating expenses include</a:t>
            </a:r>
            <a:r>
              <a:rPr lang="en-US" dirty="0" smtClean="0">
                <a:latin typeface="Times New Roman" panose="02020603050405020304" pitchFamily="18" charset="0"/>
                <a:cs typeface="Times New Roman" panose="02020603050405020304" pitchFamily="18" charset="0"/>
              </a:rPr>
              <a:t>:</a:t>
            </a:r>
          </a:p>
          <a:p>
            <a:pPr marL="457200" indent="-457200">
              <a:buFont typeface="+mj-lt"/>
              <a:buAutoNum type="alphaLcPeriod"/>
            </a:pPr>
            <a:endParaRPr lang="en-US" sz="2000" dirty="0">
              <a:latin typeface="Times New Roman" panose="02020603050405020304" pitchFamily="18" charset="0"/>
              <a:cs typeface="Times New Roman" panose="02020603050405020304" pitchFamily="18" charset="0"/>
            </a:endParaRPr>
          </a:p>
          <a:p>
            <a:pPr marL="457200" lvl="0" indent="-457200"/>
            <a:r>
              <a:rPr lang="en-US" dirty="0" err="1">
                <a:latin typeface="Times New Roman" panose="02020603050405020304" pitchFamily="18" charset="0"/>
                <a:cs typeface="Times New Roman" panose="02020603050405020304" pitchFamily="18" charset="0"/>
              </a:rPr>
              <a:t>Rs</a:t>
            </a:r>
            <a:r>
              <a:rPr lang="en-US" dirty="0">
                <a:latin typeface="Times New Roman" panose="02020603050405020304" pitchFamily="18" charset="0"/>
                <a:cs typeface="Times New Roman" panose="02020603050405020304" pitchFamily="18" charset="0"/>
              </a:rPr>
              <a:t>. 450,000 paid for renewal of a manufacturing </a:t>
            </a:r>
            <a:r>
              <a:rPr lang="en-US" dirty="0" err="1">
                <a:latin typeface="Times New Roman" panose="02020603050405020304" pitchFamily="18" charset="0"/>
                <a:cs typeface="Times New Roman" panose="02020603050405020304" pitchFamily="18" charset="0"/>
              </a:rPr>
              <a:t>licence</a:t>
            </a:r>
            <a:r>
              <a:rPr lang="en-US" dirty="0">
                <a:latin typeface="Times New Roman" panose="02020603050405020304" pitchFamily="18" charset="0"/>
                <a:cs typeface="Times New Roman" panose="02020603050405020304" pitchFamily="18" charset="0"/>
              </a:rPr>
              <a:t> for fifteen years.</a:t>
            </a:r>
          </a:p>
          <a:p>
            <a:pPr marL="457200" lvl="0" indent="-457200"/>
            <a:r>
              <a:rPr lang="en-US" dirty="0" smtClean="0">
                <a:latin typeface="Times New Roman" panose="02020603050405020304" pitchFamily="18" charset="0"/>
                <a:cs typeface="Times New Roman" panose="02020603050405020304" pitchFamily="18" charset="0"/>
              </a:rPr>
              <a:t>cash </a:t>
            </a:r>
            <a:r>
              <a:rPr lang="en-US" dirty="0">
                <a:latin typeface="Times New Roman" panose="02020603050405020304" pitchFamily="18" charset="0"/>
                <a:cs typeface="Times New Roman" panose="02020603050405020304" pitchFamily="18" charset="0"/>
              </a:rPr>
              <a:t>donation to poor families amounting to </a:t>
            </a:r>
            <a:r>
              <a:rPr lang="en-US" dirty="0" err="1">
                <a:latin typeface="Times New Roman" panose="02020603050405020304" pitchFamily="18" charset="0"/>
                <a:cs typeface="Times New Roman" panose="02020603050405020304" pitchFamily="18" charset="0"/>
              </a:rPr>
              <a:t>Rs</a:t>
            </a:r>
            <a:r>
              <a:rPr lang="en-US" dirty="0">
                <a:latin typeface="Times New Roman" panose="02020603050405020304" pitchFamily="18" charset="0"/>
                <a:cs typeface="Times New Roman" panose="02020603050405020304" pitchFamily="18" charset="0"/>
              </a:rPr>
              <a:t>. 64,600 and donation of </a:t>
            </a:r>
            <a:r>
              <a:rPr lang="en-US" dirty="0" err="1">
                <a:latin typeface="Times New Roman" panose="02020603050405020304" pitchFamily="18" charset="0"/>
                <a:cs typeface="Times New Roman" panose="02020603050405020304" pitchFamily="18" charset="0"/>
              </a:rPr>
              <a:t>Rs</a:t>
            </a:r>
            <a:r>
              <a:rPr lang="en-US" dirty="0">
                <a:latin typeface="Times New Roman" panose="02020603050405020304" pitchFamily="18" charset="0"/>
                <a:cs typeface="Times New Roman" panose="02020603050405020304" pitchFamily="18" charset="0"/>
              </a:rPr>
              <a:t>. 2,000,000 paid through </a:t>
            </a:r>
            <a:r>
              <a:rPr lang="en-US" dirty="0" err="1">
                <a:latin typeface="Times New Roman" panose="02020603050405020304" pitchFamily="18" charset="0"/>
                <a:cs typeface="Times New Roman" panose="02020603050405020304" pitchFamily="18" charset="0"/>
              </a:rPr>
              <a:t>cheque</a:t>
            </a:r>
            <a:r>
              <a:rPr lang="en-US" dirty="0">
                <a:latin typeface="Times New Roman" panose="02020603050405020304" pitchFamily="18" charset="0"/>
                <a:cs typeface="Times New Roman" panose="02020603050405020304" pitchFamily="18" charset="0"/>
              </a:rPr>
              <a:t> to </a:t>
            </a:r>
            <a:r>
              <a:rPr lang="en-US" dirty="0" err="1">
                <a:latin typeface="Times New Roman" panose="02020603050405020304" pitchFamily="18" charset="0"/>
                <a:cs typeface="Times New Roman" panose="02020603050405020304" pitchFamily="18" charset="0"/>
              </a:rPr>
              <a:t>Edhi</a:t>
            </a:r>
            <a:r>
              <a:rPr lang="en-US" dirty="0">
                <a:latin typeface="Times New Roman" panose="02020603050405020304" pitchFamily="18" charset="0"/>
                <a:cs typeface="Times New Roman" panose="02020603050405020304" pitchFamily="18" charset="0"/>
              </a:rPr>
              <a:t> Foundation, which is listed in Part 1 of the Second Schedule of the Income Tax Ordinance, 2001</a:t>
            </a:r>
            <a:r>
              <a:rPr lang="en-US" dirty="0" smtClean="0">
                <a:latin typeface="Times New Roman" panose="02020603050405020304" pitchFamily="18" charset="0"/>
                <a:cs typeface="Times New Roman" panose="02020603050405020304" pitchFamily="18" charset="0"/>
              </a:rPr>
              <a:t>.							       </a:t>
            </a:r>
            <a:r>
              <a:rPr lang="en-US" sz="2800" i="1" dirty="0" smtClean="0">
                <a:latin typeface="Californian FB" panose="0207040306080B030204" pitchFamily="18" charset="0"/>
              </a:rPr>
              <a:t>(</a:t>
            </a:r>
            <a:r>
              <a:rPr lang="en-US" sz="2800" i="1" dirty="0">
                <a:latin typeface="Californian FB" panose="0207040306080B030204" pitchFamily="18" charset="0"/>
              </a:rPr>
              <a:t>To be continued………)</a:t>
            </a:r>
            <a:endParaRPr lang="en-US" dirty="0">
              <a:latin typeface="Times New Roman" panose="02020603050405020304" pitchFamily="18" charset="0"/>
              <a:cs typeface="Times New Roman" panose="02020603050405020304" pitchFamily="18" charset="0"/>
            </a:endParaRPr>
          </a:p>
          <a:p>
            <a:pPr marL="0" indent="0">
              <a:buNone/>
            </a:pPr>
            <a:endParaRPr lang="en-US" sz="1100" dirty="0"/>
          </a:p>
        </p:txBody>
      </p:sp>
      <p:sp>
        <p:nvSpPr>
          <p:cNvPr id="9" name="Slide Number Placeholder 8"/>
          <p:cNvSpPr>
            <a:spLocks noGrp="1"/>
          </p:cNvSpPr>
          <p:nvPr>
            <p:ph type="sldNum" sz="quarter" idx="12"/>
          </p:nvPr>
        </p:nvSpPr>
        <p:spPr/>
        <p:txBody>
          <a:bodyPr>
            <a:normAutofit/>
          </a:bodyPr>
          <a:lstStyle/>
          <a:p>
            <a:fld id="{B6F15528-21DE-4FAA-801E-634DDDAF4B2B}" type="slidenum">
              <a:rPr lang="en-US" smtClean="0"/>
              <a:pPr/>
              <a:t>14</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411727988"/>
              </p:ext>
            </p:extLst>
          </p:nvPr>
        </p:nvGraphicFramePr>
        <p:xfrm>
          <a:off x="838200" y="2438400"/>
          <a:ext cx="7543800" cy="455676"/>
        </p:xfrm>
        <a:graphic>
          <a:graphicData uri="http://schemas.openxmlformats.org/drawingml/2006/table">
            <a:tbl>
              <a:tblPr>
                <a:tableStyleId>{5C22544A-7EE6-4342-B048-85BDC9FD1C3A}</a:tableStyleId>
              </a:tblPr>
              <a:tblGrid>
                <a:gridCol w="5972980"/>
                <a:gridCol w="1570820"/>
              </a:tblGrid>
              <a:tr h="0">
                <a:tc>
                  <a:txBody>
                    <a:bodyPr/>
                    <a:lstStyle/>
                    <a:p>
                      <a:pPr marL="0" marR="0" algn="just">
                        <a:lnSpc>
                          <a:spcPct val="115000"/>
                        </a:lnSpc>
                        <a:spcBef>
                          <a:spcPts val="0"/>
                        </a:spcBef>
                        <a:spcAft>
                          <a:spcPts val="0"/>
                        </a:spcAft>
                      </a:pPr>
                      <a:r>
                        <a:rPr lang="en-US" sz="2600" dirty="0">
                          <a:effectLst/>
                        </a:rPr>
                        <a:t>Profit before tax</a:t>
                      </a:r>
                      <a:endParaRPr lang="en-US" sz="2600" dirty="0">
                        <a:effectLst/>
                        <a:latin typeface="Calibri"/>
                        <a:ea typeface="Times New Roman"/>
                        <a:cs typeface="Arial"/>
                      </a:endParaRPr>
                    </a:p>
                  </a:txBody>
                  <a:tcPr marL="0" marR="0" marT="0" marB="0" anchor="ctr"/>
                </a:tc>
                <a:tc>
                  <a:txBody>
                    <a:bodyPr/>
                    <a:lstStyle/>
                    <a:p>
                      <a:pPr marL="0" marR="0" algn="ctr">
                        <a:lnSpc>
                          <a:spcPct val="115000"/>
                        </a:lnSpc>
                        <a:spcBef>
                          <a:spcPts val="0"/>
                        </a:spcBef>
                        <a:spcAft>
                          <a:spcPts val="0"/>
                        </a:spcAft>
                      </a:pPr>
                      <a:r>
                        <a:rPr lang="en-US" sz="2600" dirty="0" smtClean="0">
                          <a:effectLst/>
                        </a:rPr>
                        <a:t>2,845,000</a:t>
                      </a:r>
                      <a:endParaRPr lang="en-US" sz="2600" dirty="0">
                        <a:effectLst/>
                        <a:latin typeface="Calibri"/>
                        <a:ea typeface="Times New Roman"/>
                        <a:cs typeface="Arial"/>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52554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257800"/>
          </a:xfrm>
        </p:spPr>
        <p:txBody>
          <a:bodyPr>
            <a:normAutofit/>
          </a:bodyPr>
          <a:lstStyle/>
          <a:p>
            <a:pPr marL="0" indent="0">
              <a:buNone/>
            </a:pPr>
            <a:r>
              <a:rPr lang="en-US" sz="2800" dirty="0">
                <a:latin typeface="Times New Roman" panose="02020603050405020304" pitchFamily="18" charset="0"/>
                <a:cs typeface="Times New Roman" panose="02020603050405020304" pitchFamily="18" charset="0"/>
              </a:rPr>
              <a:t>b.   Other income includes:</a:t>
            </a:r>
          </a:p>
          <a:p>
            <a:pPr marL="514350" lvl="0" indent="-514350"/>
            <a:r>
              <a:rPr lang="en-US" sz="2800" dirty="0">
                <a:latin typeface="Times New Roman" panose="02020603050405020304" pitchFamily="18" charset="0"/>
                <a:cs typeface="Times New Roman" panose="02020603050405020304" pitchFamily="18" charset="0"/>
              </a:rPr>
              <a:t>Capital gain of </a:t>
            </a:r>
            <a:r>
              <a:rPr lang="en-US" sz="2800" dirty="0" err="1">
                <a:latin typeface="Times New Roman" panose="02020603050405020304" pitchFamily="18" charset="0"/>
                <a:cs typeface="Times New Roman" panose="02020603050405020304" pitchFamily="18" charset="0"/>
              </a:rPr>
              <a:t>Rs</a:t>
            </a:r>
            <a:r>
              <a:rPr lang="en-US" sz="2800" dirty="0">
                <a:latin typeface="Times New Roman" panose="02020603050405020304" pitchFamily="18" charset="0"/>
                <a:cs typeface="Times New Roman" panose="02020603050405020304" pitchFamily="18" charset="0"/>
              </a:rPr>
              <a:t>. 1,200,000 from sale of shares of a private limited company. Shares were acquired on 1 August 20X3.</a:t>
            </a:r>
          </a:p>
          <a:p>
            <a:pPr marL="0" lvl="0" indent="0">
              <a:buNone/>
            </a:pPr>
            <a:endParaRPr lang="en-US" sz="2800" b="1" i="1" dirty="0"/>
          </a:p>
          <a:p>
            <a:pPr marL="0" lvl="0" indent="0">
              <a:buNone/>
            </a:pPr>
            <a:r>
              <a:rPr lang="en-US" sz="2800" b="1" i="1" dirty="0"/>
              <a:t>Required</a:t>
            </a:r>
            <a:r>
              <a:rPr lang="en-US" sz="2800" b="1" i="1" dirty="0" smtClean="0"/>
              <a:t>:</a:t>
            </a:r>
          </a:p>
          <a:p>
            <a:pPr marL="0" lvl="0" indent="0">
              <a:buNone/>
            </a:pPr>
            <a:r>
              <a:rPr lang="en-US" dirty="0"/>
              <a:t>Under the provisions of the Income Tax Ordinance, 2001 and Rules made thereunder, compute the total income, taxable income and net tax payable by or refundable to QE for the year ended 30 June 20X8. </a:t>
            </a:r>
            <a:endParaRPr lang="en-US" b="1" i="1" dirty="0"/>
          </a:p>
          <a:p>
            <a:pPr marL="0" lvl="0" indent="0">
              <a:buNone/>
            </a:pPr>
            <a:r>
              <a:rPr lang="en-US" sz="2000" b="1" i="1" dirty="0" smtClean="0"/>
              <a:t>(Show </a:t>
            </a:r>
            <a:r>
              <a:rPr lang="en-US" sz="2000" b="1" i="1" dirty="0"/>
              <a:t>all the relevant exemptions, exclusions and </a:t>
            </a:r>
            <a:r>
              <a:rPr lang="en-US" sz="2000" b="1" i="1" dirty="0" smtClean="0"/>
              <a:t>disallowances)</a:t>
            </a:r>
            <a:endParaRPr lang="en-US" sz="2000"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29668324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381000"/>
            <a:ext cx="8595360" cy="5855208"/>
          </a:xfrm>
        </p:spPr>
        <p:txBody>
          <a:bodyPr>
            <a:normAutofit lnSpcReduction="10000"/>
          </a:bodyPr>
          <a:lstStyle/>
          <a:p>
            <a:pPr marL="457200" indent="-457200">
              <a:buFont typeface="+mj-lt"/>
              <a:buAutoNum type="arabicPeriod"/>
            </a:pPr>
            <a:endParaRPr lang="en-US" dirty="0" smtClean="0">
              <a:latin typeface="Times New Roman" panose="02020603050405020304" pitchFamily="18" charset="0"/>
              <a:cs typeface="Times New Roman" panose="02020603050405020304" pitchFamily="18" charset="0"/>
            </a:endParaRPr>
          </a:p>
          <a:p>
            <a:pPr marL="457200" indent="-457200">
              <a:buFont typeface="+mj-lt"/>
              <a:buAutoNum type="arabicPeriod"/>
            </a:pPr>
            <a:endParaRPr lang="en-US" dirty="0">
              <a:latin typeface="Times New Roman" panose="02020603050405020304" pitchFamily="18" charset="0"/>
              <a:cs typeface="Times New Roman" panose="02020603050405020304" pitchFamily="18" charset="0"/>
            </a:endParaRPr>
          </a:p>
          <a:p>
            <a:pPr marL="514350" indent="-514350">
              <a:buNone/>
            </a:pPr>
            <a:r>
              <a:rPr lang="en-US" dirty="0" smtClean="0">
                <a:latin typeface="Times New Roman" panose="02020603050405020304" pitchFamily="18" charset="0"/>
                <a:cs typeface="Times New Roman" panose="02020603050405020304" pitchFamily="18" charset="0"/>
              </a:rPr>
              <a:t>13. Ms</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Zamarrud</a:t>
            </a:r>
            <a:r>
              <a:rPr lang="en-US" dirty="0">
                <a:latin typeface="Times New Roman" panose="02020603050405020304" pitchFamily="18" charset="0"/>
                <a:cs typeface="Times New Roman" panose="02020603050405020304" pitchFamily="18" charset="0"/>
              </a:rPr>
              <a:t> is engaged in the manufacture and sale of </a:t>
            </a:r>
            <a:r>
              <a:rPr lang="en-US" dirty="0" smtClean="0">
                <a:latin typeface="Times New Roman" panose="02020603050405020304" pitchFamily="18" charset="0"/>
                <a:cs typeface="Times New Roman" panose="02020603050405020304" pitchFamily="18" charset="0"/>
              </a:rPr>
              <a:t> taxable </a:t>
            </a:r>
            <a:r>
              <a:rPr lang="en-US" dirty="0">
                <a:latin typeface="Times New Roman" panose="02020603050405020304" pitchFamily="18" charset="0"/>
                <a:cs typeface="Times New Roman" panose="02020603050405020304" pitchFamily="18" charset="0"/>
              </a:rPr>
              <a:t>as well as zero-rated products</a:t>
            </a:r>
            <a:r>
              <a:rPr lang="en-US" dirty="0" smtClean="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b="1" dirty="0" smtClean="0">
                <a:latin typeface="Times New Roman" panose="02020603050405020304" pitchFamily="18" charset="0"/>
                <a:cs typeface="Times New Roman" panose="02020603050405020304" pitchFamily="18" charset="0"/>
              </a:rPr>
              <a:t>Required</a:t>
            </a:r>
            <a:r>
              <a:rPr lang="en-US" b="1"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As a tax consultant, advise Ms. </a:t>
            </a:r>
            <a:r>
              <a:rPr lang="en-US" dirty="0" err="1">
                <a:latin typeface="Times New Roman" panose="02020603050405020304" pitchFamily="18" charset="0"/>
                <a:cs typeface="Times New Roman" panose="02020603050405020304" pitchFamily="18" charset="0"/>
              </a:rPr>
              <a:t>Zamarrud</a:t>
            </a:r>
            <a:r>
              <a:rPr lang="en-US" dirty="0">
                <a:latin typeface="Times New Roman" panose="02020603050405020304" pitchFamily="18" charset="0"/>
                <a:cs typeface="Times New Roman" panose="02020603050405020304" pitchFamily="18" charset="0"/>
              </a:rPr>
              <a:t> on the following matters</a:t>
            </a:r>
            <a:r>
              <a:rPr lang="en-US" dirty="0" smtClean="0">
                <a:latin typeface="Times New Roman" panose="02020603050405020304" pitchFamily="18" charset="0"/>
                <a:cs typeface="Times New Roman" panose="02020603050405020304" pitchFamily="18" charset="0"/>
              </a:rPr>
              <a:t>:</a:t>
            </a:r>
          </a:p>
          <a:p>
            <a:pPr marL="457200" lvl="0" indent="-457200">
              <a:buFont typeface="+mj-lt"/>
              <a:buAutoNum type="alphaLcPeriod"/>
            </a:pPr>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conditions that need to be satisfied for the adjustment of input tax against the output tax liability.   </a:t>
            </a:r>
            <a:r>
              <a:rPr lang="en-US" dirty="0" smtClean="0">
                <a:latin typeface="Times New Roman" panose="02020603050405020304" pitchFamily="18" charset="0"/>
                <a:cs typeface="Times New Roman" panose="02020603050405020304" pitchFamily="18" charset="0"/>
              </a:rPr>
              <a:t>		</a:t>
            </a:r>
          </a:p>
          <a:p>
            <a:pPr marL="457200" lvl="0" indent="-457200">
              <a:buFont typeface="+mj-lt"/>
              <a:buAutoNum type="alphaLcPeriod"/>
            </a:pPr>
            <a:r>
              <a:rPr lang="en-US" dirty="0" smtClean="0"/>
              <a:t>Any </a:t>
            </a:r>
            <a:r>
              <a:rPr lang="en-US" dirty="0"/>
              <a:t>seven situations in which input tax is not allowed to be adjusted against the output tax liability.  	      </a:t>
            </a:r>
            <a:endParaRPr lang="en-US" dirty="0" smtClean="0"/>
          </a:p>
          <a:p>
            <a:pPr marL="457200" lvl="0" indent="-457200">
              <a:buFont typeface="+mj-lt"/>
              <a:buAutoNum type="alphaLcPeriod"/>
            </a:pPr>
            <a:r>
              <a:rPr lang="en-US" dirty="0" smtClean="0"/>
              <a:t>The </a:t>
            </a:r>
            <a:r>
              <a:rPr lang="en-US" dirty="0"/>
              <a:t>remedy available to her if she fails to adjust input tax in the period in which it is paid.		         </a:t>
            </a:r>
          </a:p>
          <a:p>
            <a:pPr marL="457200" lvl="0" indent="-457200">
              <a:buFont typeface="+mj-lt"/>
              <a:buAutoNum type="alphaLcPeriod"/>
            </a:pPr>
            <a:endParaRPr lang="en-US" b="1" dirty="0" smtClean="0">
              <a:latin typeface="Times New Roman" panose="02020603050405020304" pitchFamily="18" charset="0"/>
              <a:cs typeface="Times New Roman" panose="02020603050405020304" pitchFamily="18" charset="0"/>
            </a:endParaRPr>
          </a:p>
          <a:p>
            <a:pPr marL="0" lvl="0" indent="0">
              <a:buNone/>
            </a:pPr>
            <a:endParaRPr lang="en-US" dirty="0" smtClean="0">
              <a:latin typeface="Times New Roman" panose="02020603050405020304" pitchFamily="18" charset="0"/>
              <a:cs typeface="Times New Roman" panose="02020603050405020304" pitchFamily="18" charset="0"/>
            </a:endParaRPr>
          </a:p>
          <a:p>
            <a:pPr marL="0" indent="0">
              <a:buNone/>
            </a:pPr>
            <a:endParaRPr lang="en-US" dirty="0"/>
          </a:p>
        </p:txBody>
      </p:sp>
      <p:sp>
        <p:nvSpPr>
          <p:cNvPr id="4" name="Slide Number Placeholder 3"/>
          <p:cNvSpPr>
            <a:spLocks noGrp="1"/>
          </p:cNvSpPr>
          <p:nvPr>
            <p:ph type="sldNum" sz="quarter" idx="12"/>
          </p:nvPr>
        </p:nvSpPr>
        <p:spPr>
          <a:xfrm>
            <a:off x="8001000" y="6356350"/>
            <a:ext cx="762000" cy="365125"/>
          </a:xfrm>
        </p:spPr>
        <p:txBody>
          <a:bodyPr>
            <a:normAutofit/>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1592036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381000"/>
            <a:ext cx="8595360" cy="5855208"/>
          </a:xfrm>
        </p:spPr>
        <p:txBody>
          <a:bodyPr>
            <a:normAutofit lnSpcReduction="10000"/>
          </a:bodyPr>
          <a:lstStyle/>
          <a:p>
            <a:pPr marL="457200" indent="-457200">
              <a:buFont typeface="+mj-lt"/>
              <a:buAutoNum type="arabicPeriod"/>
            </a:pPr>
            <a:endParaRPr lang="en-US" dirty="0" smtClean="0"/>
          </a:p>
          <a:p>
            <a:pPr marL="457200" indent="-457200">
              <a:buNone/>
            </a:pPr>
            <a:r>
              <a:rPr lang="en-US" dirty="0" smtClean="0"/>
              <a:t>14. Baber </a:t>
            </a:r>
            <a:r>
              <a:rPr lang="en-US" dirty="0"/>
              <a:t>Associates, who is registered with the Inland Revenue Department for sales tax purposes, has </a:t>
            </a:r>
            <a:r>
              <a:rPr lang="en-US" dirty="0" smtClean="0"/>
              <a:t>supplied </a:t>
            </a:r>
            <a:r>
              <a:rPr lang="en-US" dirty="0"/>
              <a:t>a heavy duty motor to Mubarak Enterprises on one month’s credit. However, due to sharp </a:t>
            </a:r>
            <a:r>
              <a:rPr lang="en-US" dirty="0" smtClean="0"/>
              <a:t>decline </a:t>
            </a:r>
            <a:r>
              <a:rPr lang="en-US" dirty="0"/>
              <a:t>in petroleum prices, the price of the motor has reduced by 10% in the local market.  Upon request </a:t>
            </a:r>
            <a:r>
              <a:rPr lang="en-US" dirty="0" smtClean="0"/>
              <a:t>from </a:t>
            </a:r>
            <a:r>
              <a:rPr lang="en-US" dirty="0"/>
              <a:t>Mubarak Enterprises, Baber Associates has finally agreed to reduce the price of motor by 8%.	</a:t>
            </a:r>
            <a:endParaRPr lang="en-US" dirty="0" smtClean="0"/>
          </a:p>
          <a:p>
            <a:pPr marL="457200" indent="-457200">
              <a:buNone/>
            </a:pPr>
            <a:r>
              <a:rPr lang="en-US" sz="2400" b="1" i="1" dirty="0" smtClean="0"/>
              <a:t>      </a:t>
            </a:r>
            <a:endParaRPr lang="en-US" sz="2400" b="1" i="1" dirty="0" smtClean="0"/>
          </a:p>
          <a:p>
            <a:pPr marL="457200" indent="-457200">
              <a:buNone/>
            </a:pPr>
            <a:r>
              <a:rPr lang="en-US" sz="2400" b="1" i="1" dirty="0"/>
              <a:t>	</a:t>
            </a:r>
            <a:r>
              <a:rPr lang="en-US" sz="2400" b="1" i="1" dirty="0" smtClean="0"/>
              <a:t>Required</a:t>
            </a:r>
            <a:r>
              <a:rPr lang="en-US" sz="2400" b="1" i="1" dirty="0"/>
              <a:t>: </a:t>
            </a:r>
            <a:r>
              <a:rPr lang="en-US" dirty="0"/>
              <a:t>		</a:t>
            </a:r>
            <a:endParaRPr lang="en-US" dirty="0" smtClean="0"/>
          </a:p>
          <a:p>
            <a:pPr marL="457200" indent="-457200">
              <a:buNone/>
            </a:pPr>
            <a:r>
              <a:rPr lang="en-US" dirty="0" smtClean="0"/>
              <a:t>	In </a:t>
            </a:r>
            <a:r>
              <a:rPr lang="en-US" dirty="0"/>
              <a:t>view of the Sales Tax Rules, 2006 describe the procedure which may be followed by both the parties to </a:t>
            </a:r>
            <a:r>
              <a:rPr lang="en-US" dirty="0" smtClean="0"/>
              <a:t>give </a:t>
            </a:r>
            <a:r>
              <a:rPr lang="en-US" dirty="0"/>
              <a:t>effect to the above price change</a:t>
            </a:r>
            <a:r>
              <a:rPr lang="en-US" dirty="0" smtClean="0"/>
              <a:t>.</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823497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71500" indent="-571500">
              <a:buNone/>
            </a:pPr>
            <a:r>
              <a:rPr lang="en-US" dirty="0" smtClean="0">
                <a:latin typeface="Times New Roman" panose="02020603050405020304" pitchFamily="18" charset="0"/>
                <a:cs typeface="Times New Roman" panose="02020603050405020304" pitchFamily="18" charset="0"/>
              </a:rPr>
              <a:t>15.  Identify </a:t>
            </a:r>
            <a:r>
              <a:rPr lang="en-US" dirty="0">
                <a:latin typeface="Times New Roman" panose="02020603050405020304" pitchFamily="18" charset="0"/>
                <a:cs typeface="Times New Roman" panose="02020603050405020304" pitchFamily="18" charset="0"/>
              </a:rPr>
              <a:t>the records which a registered person making </a:t>
            </a:r>
            <a:r>
              <a:rPr lang="en-US" dirty="0" smtClean="0">
                <a:latin typeface="Times New Roman" panose="02020603050405020304" pitchFamily="18" charset="0"/>
                <a:cs typeface="Times New Roman" panose="02020603050405020304" pitchFamily="18" charset="0"/>
              </a:rPr>
              <a:t> taxable/exempt </a:t>
            </a:r>
            <a:r>
              <a:rPr lang="en-US" dirty="0">
                <a:latin typeface="Times New Roman" panose="02020603050405020304" pitchFamily="18" charset="0"/>
                <a:cs typeface="Times New Roman" panose="02020603050405020304" pitchFamily="18" charset="0"/>
              </a:rPr>
              <a:t>supplies is required to maintain at his business premises or registered office under the Sales Tax Act, 1990. </a:t>
            </a:r>
            <a:br>
              <a:rPr lang="en-US" dirty="0">
                <a:latin typeface="Times New Roman" panose="02020603050405020304" pitchFamily="18" charset="0"/>
                <a:cs typeface="Times New Roman" panose="02020603050405020304" pitchFamily="18" charset="0"/>
              </a:rPr>
            </a:br>
            <a:r>
              <a:rPr lang="en-US" b="1" i="1" dirty="0">
                <a:latin typeface="Times New Roman" panose="02020603050405020304" pitchFamily="18" charset="0"/>
                <a:cs typeface="Times New Roman" panose="02020603050405020304" pitchFamily="18" charset="0"/>
              </a:rPr>
              <a:t>(Note: details of contents not required</a:t>
            </a:r>
            <a:r>
              <a:rPr lang="en-US" b="1" i="1" dirty="0" smtClean="0">
                <a:latin typeface="Times New Roman" panose="02020603050405020304" pitchFamily="18" charset="0"/>
                <a:cs typeface="Times New Roman" panose="02020603050405020304" pitchFamily="18" charset="0"/>
              </a:rPr>
              <a:t>)</a:t>
            </a:r>
          </a:p>
          <a:p>
            <a:pPr marL="0" indent="0">
              <a:buNone/>
            </a:pPr>
            <a:endParaRPr lang="en-US" dirty="0" smtClean="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1425321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71500" indent="-571500">
              <a:buNone/>
            </a:pPr>
            <a:r>
              <a:rPr lang="en-US" dirty="0" smtClean="0">
                <a:latin typeface="Times New Roman" panose="02020603050405020304" pitchFamily="18" charset="0"/>
                <a:cs typeface="Times New Roman" panose="02020603050405020304" pitchFamily="18" charset="0"/>
              </a:rPr>
              <a:t>16.  </a:t>
            </a:r>
            <a:r>
              <a:rPr lang="en-US" dirty="0" err="1" smtClean="0">
                <a:latin typeface="Times New Roman" panose="02020603050405020304" pitchFamily="18" charset="0"/>
                <a:cs typeface="Times New Roman" panose="02020603050405020304" pitchFamily="18" charset="0"/>
              </a:rPr>
              <a:t>Folad</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Limited (FL) has supplied 50 tons of Iron Bars to </a:t>
            </a:r>
            <a:r>
              <a:rPr lang="en-US" dirty="0" err="1">
                <a:latin typeface="Times New Roman" panose="02020603050405020304" pitchFamily="18" charset="0"/>
                <a:cs typeface="Times New Roman" panose="02020603050405020304" pitchFamily="18" charset="0"/>
              </a:rPr>
              <a:t>Tameer</a:t>
            </a:r>
            <a:r>
              <a:rPr lang="en-US" dirty="0">
                <a:latin typeface="Times New Roman" panose="02020603050405020304" pitchFamily="18" charset="0"/>
                <a:cs typeface="Times New Roman" panose="02020603050405020304" pitchFamily="18" charset="0"/>
              </a:rPr>
              <a:t> Limited (TL).</a:t>
            </a:r>
          </a:p>
          <a:p>
            <a:pPr marL="0" indent="0">
              <a:buNone/>
            </a:pPr>
            <a:endParaRPr lang="en-US" b="1" dirty="0" smtClean="0">
              <a:latin typeface="Times New Roman" panose="02020603050405020304" pitchFamily="18" charset="0"/>
              <a:cs typeface="Times New Roman" panose="02020603050405020304" pitchFamily="18" charset="0"/>
            </a:endParaRPr>
          </a:p>
          <a:p>
            <a:pPr marL="628650" indent="0">
              <a:buNone/>
            </a:pPr>
            <a:r>
              <a:rPr lang="en-US" b="1" dirty="0" smtClean="0">
                <a:latin typeface="Times New Roman" panose="02020603050405020304" pitchFamily="18" charset="0"/>
                <a:cs typeface="Times New Roman" panose="02020603050405020304" pitchFamily="18" charset="0"/>
              </a:rPr>
              <a:t>Required</a:t>
            </a:r>
            <a:endParaRPr lang="en-US" dirty="0">
              <a:latin typeface="Times New Roman" panose="02020603050405020304" pitchFamily="18" charset="0"/>
              <a:cs typeface="Times New Roman" panose="02020603050405020304" pitchFamily="18" charset="0"/>
            </a:endParaRPr>
          </a:p>
          <a:p>
            <a:pPr marL="628650" indent="0">
              <a:buNone/>
            </a:pPr>
            <a:r>
              <a:rPr lang="en-US" dirty="0">
                <a:latin typeface="Times New Roman" panose="02020603050405020304" pitchFamily="18" charset="0"/>
                <a:cs typeface="Times New Roman" panose="02020603050405020304" pitchFamily="18" charset="0"/>
              </a:rPr>
              <a:t>Under the provisions of Sales Tax Rules, 2006 narrate the procedure to be followed by </a:t>
            </a:r>
            <a:r>
              <a:rPr lang="en-US" dirty="0" err="1">
                <a:latin typeface="Times New Roman" panose="02020603050405020304" pitchFamily="18" charset="0"/>
                <a:cs typeface="Times New Roman" panose="02020603050405020304" pitchFamily="18" charset="0"/>
              </a:rPr>
              <a:t>Tameer</a:t>
            </a:r>
            <a:r>
              <a:rPr lang="en-US" dirty="0">
                <a:latin typeface="Times New Roman" panose="02020603050405020304" pitchFamily="18" charset="0"/>
                <a:cs typeface="Times New Roman" panose="02020603050405020304" pitchFamily="18" charset="0"/>
              </a:rPr>
              <a:t> Limited, in the above situation, if it decides to return 20 tons of Iron Bars to </a:t>
            </a:r>
            <a:r>
              <a:rPr lang="en-US" dirty="0" err="1">
                <a:latin typeface="Times New Roman" panose="02020603050405020304" pitchFamily="18" charset="0"/>
                <a:cs typeface="Times New Roman" panose="02020603050405020304" pitchFamily="18" charset="0"/>
              </a:rPr>
              <a:t>Folad</a:t>
            </a:r>
            <a:r>
              <a:rPr lang="en-US" dirty="0">
                <a:latin typeface="Times New Roman" panose="02020603050405020304" pitchFamily="18" charset="0"/>
                <a:cs typeface="Times New Roman" panose="02020603050405020304" pitchFamily="18" charset="0"/>
              </a:rPr>
              <a:t> Limited due to sub-standard quality. Assume that both FL and TL are registered taxpayers.</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13177935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4495800"/>
          </a:xfrm>
        </p:spPr>
        <p:txBody>
          <a:bodyPr>
            <a:normAutofit/>
          </a:bodyPr>
          <a:lstStyle/>
          <a:p>
            <a:pPr marL="457200" indent="-457200">
              <a:buFont typeface="+mj-lt"/>
              <a:buAutoNum type="arabicPeriod"/>
            </a:pPr>
            <a:r>
              <a:rPr lang="en-US" sz="2400" dirty="0" smtClean="0"/>
              <a:t>List </a:t>
            </a:r>
            <a:r>
              <a:rPr lang="en-US" sz="2400" dirty="0"/>
              <a:t>any five types of taxes which can be imposed by the </a:t>
            </a:r>
            <a:r>
              <a:rPr lang="en-US" sz="2400" dirty="0" smtClean="0"/>
              <a:t>  Federation </a:t>
            </a:r>
            <a:r>
              <a:rPr lang="en-US" sz="2400" dirty="0"/>
              <a:t>as provided in the Federal legislative list under </a:t>
            </a:r>
            <a:r>
              <a:rPr lang="en-US" sz="2400" dirty="0" smtClean="0"/>
              <a:t>the </a:t>
            </a:r>
            <a:r>
              <a:rPr lang="en-US" sz="2400" dirty="0"/>
              <a:t>Constitution of </a:t>
            </a:r>
            <a:r>
              <a:rPr lang="en-US" sz="2400" dirty="0" smtClean="0"/>
              <a:t>Pakistan.</a:t>
            </a:r>
          </a:p>
          <a:p>
            <a:pPr marL="457200" indent="-457200">
              <a:buFont typeface="+mj-lt"/>
              <a:buAutoNum type="arabicPeriod"/>
            </a:pPr>
            <a:endParaRPr lang="en-US" sz="2400" dirty="0" smtClean="0"/>
          </a:p>
          <a:p>
            <a:pPr marL="0" indent="0">
              <a:buNone/>
            </a:pPr>
            <a:r>
              <a:rPr lang="en-US" sz="1000" dirty="0" smtClean="0"/>
              <a:t>  </a:t>
            </a:r>
            <a:endParaRPr lang="en-US" sz="1000" dirty="0" smtClean="0"/>
          </a:p>
          <a:p>
            <a:pPr marL="0" indent="0">
              <a:buNone/>
            </a:pPr>
            <a:endParaRPr lang="en-US" sz="2400"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7251531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normAutofit fontScale="92500"/>
          </a:bodyPr>
          <a:lstStyle/>
          <a:p>
            <a:pPr marL="571500" indent="-571500">
              <a:buAutoNum type="arabicPeriod" startAt="17"/>
            </a:pPr>
            <a:r>
              <a:rPr lang="en-US" dirty="0" err="1" smtClean="0">
                <a:latin typeface="Times New Roman" panose="02020603050405020304" pitchFamily="18" charset="0"/>
                <a:cs typeface="Times New Roman" panose="02020603050405020304" pitchFamily="18" charset="0"/>
              </a:rPr>
              <a:t>Rahbar</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registered under the Sales Tax Act, 1990 and is engaged in the business of manufacture and supply of specialized equipment</a:t>
            </a:r>
            <a:r>
              <a:rPr lang="en-US" dirty="0" smtClean="0">
                <a:latin typeface="Times New Roman" panose="02020603050405020304" pitchFamily="18" charset="0"/>
                <a:cs typeface="Times New Roman" panose="02020603050405020304" pitchFamily="18" charset="0"/>
              </a:rPr>
              <a:t>.</a:t>
            </a:r>
          </a:p>
          <a:p>
            <a:pPr marL="571500" indent="-571500">
              <a:buAutoNum type="arabicPeriod" startAt="17"/>
            </a:pPr>
            <a:endParaRPr lang="en-US" dirty="0" smtClean="0">
              <a:latin typeface="Times New Roman" panose="02020603050405020304" pitchFamily="18" charset="0"/>
              <a:cs typeface="Times New Roman" panose="02020603050405020304" pitchFamily="18" charset="0"/>
            </a:endParaRPr>
          </a:p>
          <a:p>
            <a:pPr marL="514350" lvl="0" indent="-514350">
              <a:buFont typeface="+mj-lt"/>
              <a:buAutoNum type="romanLcPeriod"/>
            </a:pPr>
            <a:r>
              <a:rPr lang="en-US" dirty="0">
                <a:latin typeface="Times New Roman" panose="02020603050405020304" pitchFamily="18" charset="0"/>
                <a:cs typeface="Times New Roman" panose="02020603050405020304" pitchFamily="18" charset="0"/>
              </a:rPr>
              <a:t>Own  manufactured  equipment  worth  </a:t>
            </a:r>
            <a:r>
              <a:rPr lang="en-US" dirty="0" err="1">
                <a:latin typeface="Times New Roman" panose="02020603050405020304" pitchFamily="18" charset="0"/>
                <a:cs typeface="Times New Roman" panose="02020603050405020304" pitchFamily="18" charset="0"/>
              </a:rPr>
              <a:t>Rs</a:t>
            </a:r>
            <a:r>
              <a:rPr lang="en-US" dirty="0">
                <a:latin typeface="Times New Roman" panose="02020603050405020304" pitchFamily="18" charset="0"/>
                <a:cs typeface="Times New Roman" panose="02020603050405020304" pitchFamily="18" charset="0"/>
              </a:rPr>
              <a:t>. 375,000  was  used  for  internal  testing purposes in R&amp;D department.</a:t>
            </a:r>
          </a:p>
          <a:p>
            <a:pPr marL="0" indent="0" eaLnBrk="0" hangingPunct="0">
              <a:buNone/>
            </a:pPr>
            <a:endParaRPr lang="en-US" b="1" dirty="0" smtClean="0">
              <a:latin typeface="Times New Roman" panose="02020603050405020304" pitchFamily="18" charset="0"/>
              <a:cs typeface="Times New Roman" panose="02020603050405020304" pitchFamily="18" charset="0"/>
            </a:endParaRPr>
          </a:p>
          <a:p>
            <a:pPr marL="514350" indent="0" eaLnBrk="0" hangingPunct="0">
              <a:buNone/>
            </a:pPr>
            <a:r>
              <a:rPr lang="en-US" b="1" dirty="0" smtClean="0">
                <a:latin typeface="Times New Roman" panose="02020603050405020304" pitchFamily="18" charset="0"/>
                <a:cs typeface="Times New Roman" panose="02020603050405020304" pitchFamily="18" charset="0"/>
              </a:rPr>
              <a:t>Required:</a:t>
            </a:r>
            <a:endParaRPr lang="en-US" dirty="0">
              <a:latin typeface="Times New Roman" panose="02020603050405020304" pitchFamily="18" charset="0"/>
              <a:cs typeface="Times New Roman" panose="02020603050405020304" pitchFamily="18" charset="0"/>
            </a:endParaRPr>
          </a:p>
          <a:p>
            <a:pPr marL="514350" indent="0" eaLnBrk="0" hangingPunct="0">
              <a:buNone/>
            </a:pPr>
            <a:r>
              <a:rPr lang="en-US" dirty="0" smtClean="0">
                <a:latin typeface="Times New Roman" panose="02020603050405020304" pitchFamily="18" charset="0"/>
                <a:cs typeface="Times New Roman" panose="02020603050405020304" pitchFamily="18" charset="0"/>
              </a:rPr>
              <a:t>Under </a:t>
            </a:r>
            <a:r>
              <a:rPr lang="en-US" dirty="0">
                <a:latin typeface="Times New Roman" panose="02020603050405020304" pitchFamily="18" charset="0"/>
                <a:cs typeface="Times New Roman" panose="02020603050405020304" pitchFamily="18" charset="0"/>
              </a:rPr>
              <a:t>the provisions of the Sales Tax Act, 1990 and Rules </a:t>
            </a:r>
            <a:r>
              <a:rPr lang="en-US" dirty="0" smtClean="0">
                <a:latin typeface="Times New Roman" panose="02020603050405020304" pitchFamily="18" charset="0"/>
                <a:cs typeface="Times New Roman" panose="02020603050405020304" pitchFamily="18" charset="0"/>
              </a:rPr>
              <a:t> made </a:t>
            </a:r>
            <a:r>
              <a:rPr lang="en-US" dirty="0">
                <a:latin typeface="Times New Roman" panose="02020603050405020304" pitchFamily="18" charset="0"/>
                <a:cs typeface="Times New Roman" panose="02020603050405020304" pitchFamily="18" charset="0"/>
              </a:rPr>
              <a:t>thereunder, compute the amount of sales tax payable by or refundable to </a:t>
            </a:r>
            <a:r>
              <a:rPr lang="en-US" dirty="0" err="1">
                <a:latin typeface="Times New Roman" panose="02020603050405020304" pitchFamily="18" charset="0"/>
                <a:cs typeface="Times New Roman" panose="02020603050405020304" pitchFamily="18" charset="0"/>
              </a:rPr>
              <a:t>Rahbar</a:t>
            </a:r>
            <a:r>
              <a:rPr lang="en-US" dirty="0">
                <a:latin typeface="Times New Roman" panose="02020603050405020304" pitchFamily="18" charset="0"/>
                <a:cs typeface="Times New Roman" panose="02020603050405020304" pitchFamily="18" charset="0"/>
              </a:rPr>
              <a:t> and the amount of sales tax to be carried forward, if any, for the tax period August 2015.</a:t>
            </a: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5946250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697992"/>
            <a:ext cx="8595360" cy="5855208"/>
          </a:xfrm>
        </p:spPr>
        <p:txBody>
          <a:bodyPr>
            <a:normAutofit fontScale="55000" lnSpcReduction="20000"/>
          </a:bodyPr>
          <a:lstStyle/>
          <a:p>
            <a:pPr marL="0" indent="0">
              <a:buNone/>
            </a:pPr>
            <a:endParaRPr lang="en-US" sz="1100" dirty="0" smtClean="0">
              <a:latin typeface="Times New Roman" panose="02020603050405020304" pitchFamily="18" charset="0"/>
              <a:cs typeface="Times New Roman" panose="02020603050405020304" pitchFamily="18" charset="0"/>
            </a:endParaRPr>
          </a:p>
          <a:p>
            <a:pPr marL="0" indent="0">
              <a:buNone/>
            </a:pPr>
            <a:endParaRPr lang="en-US" sz="4500" dirty="0">
              <a:latin typeface="Times New Roman" panose="02020603050405020304" pitchFamily="18" charset="0"/>
              <a:cs typeface="Times New Roman" panose="02020603050405020304" pitchFamily="18" charset="0"/>
            </a:endParaRPr>
          </a:p>
          <a:p>
            <a:pPr marL="514350" indent="-514350">
              <a:buNone/>
            </a:pPr>
            <a:r>
              <a:rPr lang="en-US" sz="4500" dirty="0">
                <a:latin typeface="Times New Roman" panose="02020603050405020304" pitchFamily="18" charset="0"/>
                <a:cs typeface="Times New Roman" panose="02020603050405020304" pitchFamily="18" charset="0"/>
              </a:rPr>
              <a:t>18</a:t>
            </a:r>
            <a:r>
              <a:rPr lang="en-US" sz="4500" dirty="0" smtClean="0">
                <a:latin typeface="Times New Roman" panose="02020603050405020304" pitchFamily="18" charset="0"/>
                <a:cs typeface="Times New Roman" panose="02020603050405020304" pitchFamily="18" charset="0"/>
              </a:rPr>
              <a:t>.  Cyma </a:t>
            </a:r>
            <a:r>
              <a:rPr lang="en-US" sz="4500" dirty="0">
                <a:latin typeface="Times New Roman" panose="02020603050405020304" pitchFamily="18" charset="0"/>
                <a:cs typeface="Times New Roman" panose="02020603050405020304" pitchFamily="18" charset="0"/>
              </a:rPr>
              <a:t>Associates (CA) is registered under the Sales Tax Act, 1990, as manufacturer-cum-distributor-cum-retailer</a:t>
            </a:r>
            <a:r>
              <a:rPr lang="en-US" sz="4500" dirty="0" smtClean="0">
                <a:latin typeface="Times New Roman" panose="02020603050405020304" pitchFamily="18" charset="0"/>
                <a:cs typeface="Times New Roman" panose="02020603050405020304" pitchFamily="18" charset="0"/>
              </a:rPr>
              <a:t>.</a:t>
            </a:r>
          </a:p>
          <a:p>
            <a:pPr marL="514350" indent="-514350">
              <a:buNone/>
            </a:pPr>
            <a:r>
              <a:rPr lang="en-US" sz="4500" dirty="0" smtClean="0">
                <a:latin typeface="Times New Roman" panose="02020603050405020304" pitchFamily="18" charset="0"/>
                <a:cs typeface="Times New Roman" panose="02020603050405020304" pitchFamily="18" charset="0"/>
              </a:rPr>
              <a:t>       The </a:t>
            </a:r>
            <a:r>
              <a:rPr lang="en-US" sz="4500" dirty="0">
                <a:latin typeface="Times New Roman" panose="02020603050405020304" pitchFamily="18" charset="0"/>
                <a:cs typeface="Times New Roman" panose="02020603050405020304" pitchFamily="18" charset="0"/>
              </a:rPr>
              <a:t>following additional information is available for August 2017</a:t>
            </a:r>
            <a:r>
              <a:rPr lang="en-US" sz="4500" dirty="0" smtClean="0">
                <a:latin typeface="Times New Roman" panose="02020603050405020304" pitchFamily="18" charset="0"/>
                <a:cs typeface="Times New Roman" panose="02020603050405020304" pitchFamily="18" charset="0"/>
              </a:rPr>
              <a:t>:</a:t>
            </a:r>
          </a:p>
          <a:p>
            <a:pPr marL="514350" indent="-514350">
              <a:buNone/>
            </a:pPr>
            <a:endParaRPr lang="en-US" sz="4500" dirty="0">
              <a:latin typeface="Times New Roman" panose="02020603050405020304" pitchFamily="18" charset="0"/>
              <a:cs typeface="Times New Roman" panose="02020603050405020304" pitchFamily="18" charset="0"/>
            </a:endParaRPr>
          </a:p>
          <a:p>
            <a:pPr marL="514350" indent="-514350">
              <a:buFont typeface="+mj-lt"/>
              <a:buAutoNum type="romanLcPeriod"/>
            </a:pPr>
            <a:r>
              <a:rPr lang="en-US" sz="4500" dirty="0" smtClean="0">
                <a:latin typeface="Times New Roman" panose="02020603050405020304" pitchFamily="18" charset="0"/>
                <a:cs typeface="Times New Roman" panose="02020603050405020304" pitchFamily="18" charset="0"/>
              </a:rPr>
              <a:t>Supply </a:t>
            </a:r>
            <a:r>
              <a:rPr lang="en-US" sz="4500" dirty="0">
                <a:latin typeface="Times New Roman" panose="02020603050405020304" pitchFamily="18" charset="0"/>
                <a:cs typeface="Times New Roman" panose="02020603050405020304" pitchFamily="18" charset="0"/>
              </a:rPr>
              <a:t>of taxable goods to registered persons include the following</a:t>
            </a:r>
            <a:r>
              <a:rPr lang="en-US" sz="4500" dirty="0" smtClean="0">
                <a:latin typeface="Times New Roman" panose="02020603050405020304" pitchFamily="18" charset="0"/>
                <a:cs typeface="Times New Roman" panose="02020603050405020304" pitchFamily="18" charset="0"/>
              </a:rPr>
              <a:t>:</a:t>
            </a:r>
            <a:endParaRPr lang="en-US" sz="4500" dirty="0">
              <a:latin typeface="Times New Roman" panose="02020603050405020304" pitchFamily="18" charset="0"/>
              <a:cs typeface="Times New Roman" panose="02020603050405020304" pitchFamily="18" charset="0"/>
            </a:endParaRPr>
          </a:p>
          <a:p>
            <a:pPr marL="571500" indent="-571500"/>
            <a:r>
              <a:rPr lang="en-US" sz="4500" dirty="0" smtClean="0">
                <a:latin typeface="Times New Roman" panose="02020603050405020304" pitchFamily="18" charset="0"/>
                <a:cs typeface="Times New Roman" panose="02020603050405020304" pitchFamily="18" charset="0"/>
              </a:rPr>
              <a:t>Goods </a:t>
            </a:r>
            <a:r>
              <a:rPr lang="en-US" sz="4500" dirty="0">
                <a:latin typeface="Times New Roman" panose="02020603050405020304" pitchFamily="18" charset="0"/>
                <a:cs typeface="Times New Roman" panose="02020603050405020304" pitchFamily="18" charset="0"/>
              </a:rPr>
              <a:t>invoiced at Rs.325,000 (net of special discount of Rs.125,000) sold to a government </a:t>
            </a:r>
            <a:r>
              <a:rPr lang="en-US" sz="4500" dirty="0" smtClean="0">
                <a:latin typeface="Times New Roman" panose="02020603050405020304" pitchFamily="18" charset="0"/>
                <a:cs typeface="Times New Roman" panose="02020603050405020304" pitchFamily="18" charset="0"/>
              </a:rPr>
              <a:t>official.</a:t>
            </a:r>
          </a:p>
          <a:p>
            <a:pPr marL="571500" indent="-571500"/>
            <a:r>
              <a:rPr lang="en-US" sz="4500" dirty="0" smtClean="0">
                <a:latin typeface="Times New Roman" panose="02020603050405020304" pitchFamily="18" charset="0"/>
                <a:cs typeface="Times New Roman" panose="02020603050405020304" pitchFamily="18" charset="0"/>
              </a:rPr>
              <a:t>On </a:t>
            </a:r>
            <a:r>
              <a:rPr lang="en-US" sz="4500" dirty="0">
                <a:latin typeface="Times New Roman" panose="02020603050405020304" pitchFamily="18" charset="0"/>
                <a:cs typeface="Times New Roman" panose="02020603050405020304" pitchFamily="18" charset="0"/>
              </a:rPr>
              <a:t>1 August 2017, CA launched ‘Halloween Tooth Brush’ which is covered under 3rd schedule. The retail price of the tooth brushes is Rs.100 each. However, being the first month of launching, it was sold at a discounted price of Rs.75 each. 4,000 tooth brushes were sold in August 2017</a:t>
            </a:r>
            <a:r>
              <a:rPr lang="en-US" sz="4500" dirty="0" smtClean="0">
                <a:latin typeface="Times New Roman" panose="02020603050405020304" pitchFamily="18" charset="0"/>
                <a:cs typeface="Times New Roman" panose="02020603050405020304" pitchFamily="18" charset="0"/>
              </a:rPr>
              <a:t>.</a:t>
            </a:r>
            <a:r>
              <a:rPr lang="en-US" sz="4800" i="1" dirty="0">
                <a:latin typeface="Californian FB" panose="0207040306080B030204" pitchFamily="18" charset="0"/>
              </a:rPr>
              <a:t> </a:t>
            </a:r>
            <a:r>
              <a:rPr lang="en-US" sz="4800" i="1" dirty="0" smtClean="0">
                <a:latin typeface="Californian FB" panose="0207040306080B030204" pitchFamily="18" charset="0"/>
              </a:rPr>
              <a:t>								(</a:t>
            </a:r>
            <a:r>
              <a:rPr lang="en-US" sz="4800" i="1" dirty="0">
                <a:latin typeface="Californian FB" panose="0207040306080B030204" pitchFamily="18" charset="0"/>
              </a:rPr>
              <a:t>To be continued………)</a:t>
            </a:r>
            <a:endParaRPr lang="en-US" sz="450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42009997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770120"/>
          </a:xfrm>
        </p:spPr>
        <p:txBody>
          <a:bodyPr>
            <a:noAutofit/>
          </a:bodyPr>
          <a:lstStyle/>
          <a:p>
            <a:endParaRPr lang="en-US" sz="2200" dirty="0" smtClean="0"/>
          </a:p>
          <a:p>
            <a:pPr marL="571500" indent="-571500">
              <a:buNone/>
            </a:pPr>
            <a:r>
              <a:rPr lang="en-US" sz="2200" dirty="0">
                <a:latin typeface="Times New Roman" panose="02020603050405020304" pitchFamily="18" charset="0"/>
                <a:cs typeface="Times New Roman" panose="02020603050405020304" pitchFamily="18" charset="0"/>
              </a:rPr>
              <a:t> </a:t>
            </a:r>
            <a:r>
              <a:rPr lang="en-US" sz="2200" b="1" dirty="0" smtClean="0">
                <a:latin typeface="Times New Roman" panose="02020603050405020304" pitchFamily="18" charset="0"/>
                <a:cs typeface="Times New Roman" panose="02020603050405020304" pitchFamily="18" charset="0"/>
              </a:rPr>
              <a:t>ii.</a:t>
            </a:r>
            <a:r>
              <a:rPr lang="en-US" sz="2200" dirty="0" smtClean="0">
                <a:latin typeface="Times New Roman" panose="02020603050405020304" pitchFamily="18" charset="0"/>
                <a:cs typeface="Times New Roman" panose="02020603050405020304" pitchFamily="18" charset="0"/>
              </a:rPr>
              <a:t>     Purchases </a:t>
            </a:r>
            <a:r>
              <a:rPr lang="en-US" sz="2200" dirty="0">
                <a:latin typeface="Times New Roman" panose="02020603050405020304" pitchFamily="18" charset="0"/>
                <a:cs typeface="Times New Roman" panose="02020603050405020304" pitchFamily="18" charset="0"/>
              </a:rPr>
              <a:t>from registered suppliers include: </a:t>
            </a:r>
          </a:p>
          <a:p>
            <a:pPr marL="571500" indent="-457200"/>
            <a:r>
              <a:rPr lang="en-US" sz="2200" dirty="0">
                <a:latin typeface="Times New Roman" panose="02020603050405020304" pitchFamily="18" charset="0"/>
                <a:cs typeface="Times New Roman" panose="02020603050405020304" pitchFamily="18" charset="0"/>
              </a:rPr>
              <a:t>material worth Rs.350,000 the payment of which was made by depositing cash directly in the business bank account of the supplier.</a:t>
            </a:r>
          </a:p>
          <a:p>
            <a:pPr marL="571500" indent="-457200"/>
            <a:r>
              <a:rPr lang="en-US" sz="2200" dirty="0">
                <a:latin typeface="Times New Roman" panose="02020603050405020304" pitchFamily="18" charset="0"/>
                <a:cs typeface="Times New Roman" panose="02020603050405020304" pitchFamily="18" charset="0"/>
              </a:rPr>
              <a:t>purchase of two air-conditioners amounting to </a:t>
            </a:r>
            <a:r>
              <a:rPr lang="en-US" sz="2200" dirty="0" err="1">
                <a:latin typeface="Times New Roman" panose="02020603050405020304" pitchFamily="18" charset="0"/>
                <a:cs typeface="Times New Roman" panose="02020603050405020304" pitchFamily="18" charset="0"/>
              </a:rPr>
              <a:t>Rs</a:t>
            </a:r>
            <a:r>
              <a:rPr lang="en-US" sz="2200" dirty="0">
                <a:latin typeface="Times New Roman" panose="02020603050405020304" pitchFamily="18" charset="0"/>
                <a:cs typeface="Times New Roman" panose="02020603050405020304" pitchFamily="18" charset="0"/>
              </a:rPr>
              <a:t>. 150,000 for CA’s new office</a:t>
            </a:r>
            <a:r>
              <a:rPr lang="en-US" sz="2200" dirty="0" smtClean="0">
                <a:latin typeface="Times New Roman" panose="02020603050405020304" pitchFamily="18" charset="0"/>
                <a:cs typeface="Times New Roman" panose="02020603050405020304" pitchFamily="18" charset="0"/>
              </a:rPr>
              <a:t>.</a:t>
            </a:r>
          </a:p>
          <a:p>
            <a:pPr marL="342900" indent="-342900"/>
            <a:endParaRPr lang="en-US" sz="2200" dirty="0">
              <a:latin typeface="Times New Roman" panose="02020603050405020304" pitchFamily="18" charset="0"/>
              <a:cs typeface="Times New Roman" panose="02020603050405020304" pitchFamily="18" charset="0"/>
            </a:endParaRPr>
          </a:p>
          <a:p>
            <a:pPr marL="628650" indent="-628650">
              <a:buAutoNum type="romanLcPeriod" startAt="3"/>
            </a:pPr>
            <a:r>
              <a:rPr lang="en-US" sz="2200" dirty="0">
                <a:latin typeface="Times New Roman" panose="02020603050405020304" pitchFamily="18" charset="0"/>
                <a:cs typeface="Times New Roman" panose="02020603050405020304" pitchFamily="18" charset="0"/>
              </a:rPr>
              <a:t>On 1 August 2017, CA executed an agreement with </a:t>
            </a:r>
            <a:r>
              <a:rPr lang="en-US" sz="2200" dirty="0" err="1">
                <a:latin typeface="Times New Roman" panose="02020603050405020304" pitchFamily="18" charset="0"/>
                <a:cs typeface="Times New Roman" panose="02020603050405020304" pitchFamily="18" charset="0"/>
              </a:rPr>
              <a:t>Majeed</a:t>
            </a:r>
            <a:r>
              <a:rPr lang="en-US" sz="2200" dirty="0">
                <a:latin typeface="Times New Roman" panose="02020603050405020304" pitchFamily="18" charset="0"/>
                <a:cs typeface="Times New Roman" panose="02020603050405020304" pitchFamily="18" charset="0"/>
              </a:rPr>
              <a:t> Sons (MS) for sale of locally purchased goods worth Rs.225,000. The  </a:t>
            </a:r>
            <a:r>
              <a:rPr lang="en-US" sz="2200" dirty="0" smtClean="0">
                <a:latin typeface="Times New Roman" panose="02020603050405020304" pitchFamily="18" charset="0"/>
                <a:cs typeface="Times New Roman" panose="02020603050405020304" pitchFamily="18" charset="0"/>
              </a:rPr>
              <a:t>agreement </a:t>
            </a:r>
            <a:r>
              <a:rPr lang="en-US" sz="2200" dirty="0">
                <a:latin typeface="Times New Roman" panose="02020603050405020304" pitchFamily="18" charset="0"/>
                <a:cs typeface="Times New Roman" panose="02020603050405020304" pitchFamily="18" charset="0"/>
              </a:rPr>
              <a:t>empowers MS to obtain delivery of these goods anytime it likes.</a:t>
            </a:r>
          </a:p>
          <a:p>
            <a:pPr marL="285750" indent="-285750">
              <a:buAutoNum type="romanLcPeriod" startAt="3"/>
            </a:pPr>
            <a:endParaRPr lang="en-US" sz="2200" dirty="0">
              <a:latin typeface="Times New Roman" panose="02020603050405020304" pitchFamily="18" charset="0"/>
              <a:cs typeface="Times New Roman" panose="02020603050405020304" pitchFamily="18" charset="0"/>
            </a:endParaRPr>
          </a:p>
          <a:p>
            <a:pPr marL="0" indent="0">
              <a:buNone/>
            </a:pPr>
            <a:r>
              <a:rPr lang="en-US" sz="2200" b="1" dirty="0">
                <a:latin typeface="Times New Roman" panose="02020603050405020304" pitchFamily="18" charset="0"/>
                <a:cs typeface="Times New Roman" panose="02020603050405020304" pitchFamily="18" charset="0"/>
              </a:rPr>
              <a:t>Required:</a:t>
            </a:r>
            <a:endParaRPr lang="en-US" sz="2200" dirty="0">
              <a:latin typeface="Times New Roman" panose="02020603050405020304" pitchFamily="18" charset="0"/>
              <a:cs typeface="Times New Roman" panose="02020603050405020304" pitchFamily="18" charset="0"/>
            </a:endParaRPr>
          </a:p>
          <a:p>
            <a:pPr marL="0" indent="0">
              <a:buNone/>
            </a:pPr>
            <a:r>
              <a:rPr lang="en-US" sz="2200" dirty="0">
                <a:latin typeface="Times New Roman" panose="02020603050405020304" pitchFamily="18" charset="0"/>
                <a:cs typeface="Times New Roman" panose="02020603050405020304" pitchFamily="18" charset="0"/>
              </a:rPr>
              <a:t>Compute the sales tax liability of CA for the month of August 2017. 	</a:t>
            </a:r>
            <a:endParaRPr lang="en-US" sz="2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41352348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381000"/>
            <a:ext cx="8595360" cy="5105400"/>
          </a:xfrm>
        </p:spPr>
        <p:txBody>
          <a:bodyPr>
            <a:normAutofit fontScale="32500" lnSpcReduction="20000"/>
          </a:bodyPr>
          <a:lstStyle/>
          <a:p>
            <a:pPr marL="0" indent="0">
              <a:buNone/>
            </a:pPr>
            <a:r>
              <a:rPr lang="en-US" b="1" dirty="0" smtClean="0"/>
              <a:t>			</a:t>
            </a:r>
          </a:p>
          <a:p>
            <a:pPr marL="0" indent="0">
              <a:buNone/>
            </a:pPr>
            <a:endParaRPr lang="en-US" b="1" u="sng" dirty="0">
              <a:latin typeface="Times New Roman" panose="02020603050405020304" pitchFamily="18" charset="0"/>
              <a:cs typeface="Times New Roman" panose="02020603050405020304" pitchFamily="18" charset="0"/>
            </a:endParaRPr>
          </a:p>
          <a:p>
            <a:pPr marL="0" indent="0">
              <a:buNone/>
            </a:pPr>
            <a:endParaRPr lang="en-US" b="1" u="sng" dirty="0" smtClean="0">
              <a:latin typeface="Times New Roman" panose="02020603050405020304" pitchFamily="18" charset="0"/>
              <a:cs typeface="Times New Roman" panose="02020603050405020304" pitchFamily="18" charset="0"/>
            </a:endParaRPr>
          </a:p>
          <a:p>
            <a:pPr marL="0" indent="0">
              <a:buNone/>
            </a:pPr>
            <a:r>
              <a:rPr lang="en-US" sz="8000" b="1" dirty="0">
                <a:latin typeface="Times New Roman" panose="02020603050405020304" pitchFamily="18" charset="0"/>
                <a:cs typeface="Times New Roman" panose="02020603050405020304" pitchFamily="18" charset="0"/>
              </a:rPr>
              <a:t>	</a:t>
            </a:r>
            <a:r>
              <a:rPr lang="en-US" sz="8000" b="1" dirty="0" smtClean="0">
                <a:latin typeface="Times New Roman" panose="02020603050405020304" pitchFamily="18" charset="0"/>
                <a:cs typeface="Times New Roman" panose="02020603050405020304" pitchFamily="18" charset="0"/>
              </a:rPr>
              <a:t>	</a:t>
            </a:r>
            <a:r>
              <a:rPr lang="en-US" sz="8000" b="1" u="sng" dirty="0" smtClean="0">
                <a:latin typeface="Times New Roman" panose="02020603050405020304" pitchFamily="18" charset="0"/>
                <a:cs typeface="Times New Roman" panose="02020603050405020304" pitchFamily="18" charset="0"/>
              </a:rPr>
              <a:t>General </a:t>
            </a:r>
            <a:r>
              <a:rPr lang="en-US" sz="8000" b="1" u="sng" dirty="0">
                <a:latin typeface="Times New Roman" panose="02020603050405020304" pitchFamily="18" charset="0"/>
                <a:cs typeface="Times New Roman" panose="02020603050405020304" pitchFamily="18" charset="0"/>
              </a:rPr>
              <a:t>Examiner </a:t>
            </a:r>
            <a:r>
              <a:rPr lang="en-US" sz="8000" b="1" u="sng" dirty="0" smtClean="0">
                <a:latin typeface="Times New Roman" panose="02020603050405020304" pitchFamily="18" charset="0"/>
                <a:cs typeface="Times New Roman" panose="02020603050405020304" pitchFamily="18" charset="0"/>
              </a:rPr>
              <a:t>comments</a:t>
            </a:r>
          </a:p>
          <a:p>
            <a:pPr marL="0" indent="0">
              <a:buNone/>
            </a:pPr>
            <a:endParaRPr lang="en-US" sz="8000" dirty="0">
              <a:latin typeface="Times New Roman" panose="02020603050405020304" pitchFamily="18" charset="0"/>
              <a:cs typeface="Times New Roman" panose="02020603050405020304" pitchFamily="18" charset="0"/>
            </a:endParaRPr>
          </a:p>
          <a:p>
            <a:pPr marL="0" indent="0">
              <a:buNone/>
            </a:pPr>
            <a:r>
              <a:rPr lang="en-US" b="1" dirty="0">
                <a:latin typeface="Times New Roman" panose="02020603050405020304" pitchFamily="18" charset="0"/>
                <a:cs typeface="Times New Roman" panose="02020603050405020304" pitchFamily="18" charset="0"/>
              </a:rPr>
              <a:t> </a:t>
            </a:r>
            <a:endParaRPr lang="en-US" sz="6500" dirty="0">
              <a:latin typeface="Times New Roman" panose="02020603050405020304" pitchFamily="18" charset="0"/>
              <a:cs typeface="Times New Roman" panose="02020603050405020304" pitchFamily="18" charset="0"/>
            </a:endParaRPr>
          </a:p>
          <a:p>
            <a:pPr lvl="0"/>
            <a:r>
              <a:rPr lang="en-US" sz="6500" dirty="0">
                <a:latin typeface="Times New Roman" panose="02020603050405020304" pitchFamily="18" charset="0"/>
                <a:cs typeface="Times New Roman" panose="02020603050405020304" pitchFamily="18" charset="0"/>
              </a:rPr>
              <a:t>Many students failed to perform well because of not comprehending the exact requirements of the question and committing careless mistakes. </a:t>
            </a:r>
          </a:p>
          <a:p>
            <a:pPr lvl="0"/>
            <a:r>
              <a:rPr lang="en-US" sz="6500" dirty="0">
                <a:latin typeface="Times New Roman" panose="02020603050405020304" pitchFamily="18" charset="0"/>
                <a:cs typeface="Times New Roman" panose="02020603050405020304" pitchFamily="18" charset="0"/>
              </a:rPr>
              <a:t>They need to be more methodical in their approach towards study and should not rely on selective studying. </a:t>
            </a:r>
          </a:p>
          <a:p>
            <a:pPr lvl="0"/>
            <a:r>
              <a:rPr lang="en-US" sz="6500" dirty="0">
                <a:latin typeface="Times New Roman" panose="02020603050405020304" pitchFamily="18" charset="0"/>
                <a:cs typeface="Times New Roman" panose="02020603050405020304" pitchFamily="18" charset="0"/>
              </a:rPr>
              <a:t>A lot of students attempt to memorize various sections of the law but do not understand the crux. This causes them to stumble while attempting the paper in the examination hall.</a:t>
            </a:r>
          </a:p>
          <a:p>
            <a:pPr lvl="0"/>
            <a:r>
              <a:rPr lang="en-US" sz="6500" dirty="0">
                <a:latin typeface="Times New Roman" panose="02020603050405020304" pitchFamily="18" charset="0"/>
                <a:cs typeface="Times New Roman" panose="02020603050405020304" pitchFamily="18" charset="0"/>
              </a:rPr>
              <a:t>A good number of students think that they can trick the examiner by reproducing whatever they know about a certain topic instead of answering what has been asked. </a:t>
            </a:r>
          </a:p>
          <a:p>
            <a:pPr lvl="0"/>
            <a:r>
              <a:rPr lang="en-US" sz="6500" dirty="0">
                <a:latin typeface="Times New Roman" panose="02020603050405020304" pitchFamily="18" charset="0"/>
                <a:cs typeface="Times New Roman" panose="02020603050405020304" pitchFamily="18" charset="0"/>
              </a:rPr>
              <a:t>It was also observed that students fail to distinguish between an individual and a person. In tax law, both have different meanings.</a:t>
            </a:r>
          </a:p>
          <a:p>
            <a:pPr marL="0" indent="0">
              <a:buNone/>
            </a:pPr>
            <a:r>
              <a:rPr lang="en-US" sz="6500" b="1" dirty="0">
                <a:latin typeface="Times New Roman" panose="02020603050405020304" pitchFamily="18" charset="0"/>
                <a:cs typeface="Times New Roman" panose="02020603050405020304" pitchFamily="18" charset="0"/>
              </a:rPr>
              <a:t> </a:t>
            </a:r>
            <a:r>
              <a:rPr lang="en-US" sz="6600" i="1" dirty="0">
                <a:latin typeface="Californian FB" panose="0207040306080B030204" pitchFamily="18" charset="0"/>
              </a:rPr>
              <a:t> </a:t>
            </a:r>
            <a:r>
              <a:rPr lang="en-US" sz="6600" i="1" dirty="0" smtClean="0">
                <a:latin typeface="Californian FB" panose="0207040306080B030204" pitchFamily="18" charset="0"/>
              </a:rPr>
              <a:t>						             (</a:t>
            </a:r>
            <a:r>
              <a:rPr lang="en-US" sz="6600" i="1" dirty="0">
                <a:latin typeface="Californian FB" panose="0207040306080B030204" pitchFamily="18" charset="0"/>
              </a:rPr>
              <a:t>To be continued………)</a:t>
            </a:r>
            <a:endParaRPr lang="en-US" sz="6500" dirty="0">
              <a:latin typeface="Times New Roman" panose="02020603050405020304" pitchFamily="18" charset="0"/>
              <a:cs typeface="Times New Roman" panose="02020603050405020304" pitchFamily="18" charset="0"/>
            </a:endParaRPr>
          </a:p>
          <a:p>
            <a:pPr marL="0" indent="0">
              <a:buNone/>
            </a:pP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6116681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229600" cy="4389120"/>
          </a:xfrm>
        </p:spPr>
        <p:txBody>
          <a:bodyPr>
            <a:normAutofit fontScale="92500" lnSpcReduction="10000"/>
          </a:bodyPr>
          <a:lstStyle/>
          <a:p>
            <a:pPr lvl="0"/>
            <a:r>
              <a:rPr lang="en-US" sz="2800" dirty="0">
                <a:latin typeface="Times New Roman" panose="02020603050405020304" pitchFamily="18" charset="0"/>
                <a:cs typeface="Times New Roman" panose="02020603050405020304" pitchFamily="18" charset="0"/>
              </a:rPr>
              <a:t>Some of the rules which have been referred to and explained in these comments have subsequently been revised in the Budget 2008.</a:t>
            </a:r>
          </a:p>
          <a:p>
            <a:pPr lvl="0"/>
            <a:r>
              <a:rPr lang="en-US" sz="2800" dirty="0">
                <a:latin typeface="Times New Roman" panose="02020603050405020304" pitchFamily="18" charset="0"/>
                <a:cs typeface="Times New Roman" panose="02020603050405020304" pitchFamily="18" charset="0"/>
              </a:rPr>
              <a:t>The performance of the candidates was unsatisfactory mainly due to insufficient preparation, poor grasp on the law and lack of presentation skills.</a:t>
            </a:r>
          </a:p>
          <a:p>
            <a:pPr lvl="0"/>
            <a:r>
              <a:rPr lang="en-US" sz="2800" dirty="0">
                <a:latin typeface="Times New Roman" panose="02020603050405020304" pitchFamily="18" charset="0"/>
                <a:cs typeface="Times New Roman" panose="02020603050405020304" pitchFamily="18" charset="0"/>
              </a:rPr>
              <a:t>The candidates are advised that they will only get marks for the portion of the answer which is relevant. They will not get any credit whatsoever for displaying the knowledge of any areas which is irrelevant. Hence, they should refrain from giving irrelevant details.</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6372044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u="sng" dirty="0">
                <a:latin typeface="Times New Roman" panose="02020603050405020304" pitchFamily="18" charset="0"/>
                <a:cs typeface="Times New Roman" panose="02020603050405020304" pitchFamily="18" charset="0"/>
              </a:rPr>
              <a:t>Reasons for failure</a:t>
            </a:r>
            <a:endParaRPr lang="en-US" dirty="0">
              <a:latin typeface="Times New Roman" panose="02020603050405020304" pitchFamily="18" charset="0"/>
              <a:cs typeface="Times New Roman" panose="02020603050405020304" pitchFamily="18" charset="0"/>
            </a:endParaRPr>
          </a:p>
          <a:p>
            <a:pPr lvl="0"/>
            <a:r>
              <a:rPr lang="en-US" dirty="0">
                <a:latin typeface="Times New Roman" panose="02020603050405020304" pitchFamily="18" charset="0"/>
                <a:cs typeface="Times New Roman" panose="02020603050405020304" pitchFamily="18" charset="0"/>
              </a:rPr>
              <a:t>Selective study;</a:t>
            </a:r>
          </a:p>
          <a:p>
            <a:pPr lvl="0"/>
            <a:r>
              <a:rPr lang="en-US" dirty="0">
                <a:latin typeface="Times New Roman" panose="02020603050405020304" pitchFamily="18" charset="0"/>
                <a:cs typeface="Times New Roman" panose="02020603050405020304" pitchFamily="18" charset="0"/>
              </a:rPr>
              <a:t>Lack of understanding of the requirements of the question;</a:t>
            </a:r>
          </a:p>
          <a:p>
            <a:pPr lvl="0"/>
            <a:r>
              <a:rPr lang="en-US" dirty="0">
                <a:latin typeface="Times New Roman" panose="02020603050405020304" pitchFamily="18" charset="0"/>
                <a:cs typeface="Times New Roman" panose="02020603050405020304" pitchFamily="18" charset="0"/>
              </a:rPr>
              <a:t>Producing irrelevant material thereby creating time constraint; and </a:t>
            </a:r>
          </a:p>
          <a:p>
            <a:pPr lvl="0"/>
            <a:r>
              <a:rPr lang="en-US" dirty="0">
                <a:latin typeface="Times New Roman" panose="02020603050405020304" pitchFamily="18" charset="0"/>
                <a:cs typeface="Times New Roman" panose="02020603050405020304" pitchFamily="18" charset="0"/>
              </a:rPr>
              <a:t>Lack of communication and presentation skills.</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33833102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304800"/>
            <a:ext cx="8595360" cy="5931408"/>
          </a:xfrm>
        </p:spPr>
        <p:txBody>
          <a:bodyPr>
            <a:normAutofit fontScale="92500" lnSpcReduction="20000"/>
          </a:bodyPr>
          <a:lstStyle/>
          <a:p>
            <a:pPr marL="0" indent="0">
              <a:buNone/>
            </a:pPr>
            <a:r>
              <a:rPr lang="en-US" b="1" dirty="0"/>
              <a:t>	</a:t>
            </a:r>
            <a:r>
              <a:rPr lang="en-US" b="1" dirty="0" smtClean="0"/>
              <a:t>	</a:t>
            </a:r>
          </a:p>
          <a:p>
            <a:pPr marL="0" indent="0">
              <a:buNone/>
            </a:pPr>
            <a:endParaRPr lang="en-US" b="1" u="sng" dirty="0">
              <a:latin typeface="Times New Roman" panose="02020603050405020304" pitchFamily="18" charset="0"/>
              <a:cs typeface="Times New Roman" panose="02020603050405020304" pitchFamily="18" charset="0"/>
            </a:endParaRPr>
          </a:p>
          <a:p>
            <a:pPr marL="0" indent="0">
              <a:buNone/>
            </a:pPr>
            <a:r>
              <a:rPr lang="en-US" sz="2000" b="1" u="sng" dirty="0" smtClean="0">
                <a:latin typeface="Times New Roman" panose="02020603050405020304" pitchFamily="18" charset="0"/>
                <a:cs typeface="Times New Roman" panose="02020603050405020304" pitchFamily="18" charset="0"/>
              </a:rPr>
              <a:t>Question </a:t>
            </a:r>
            <a:r>
              <a:rPr lang="en-US" sz="2000" b="1" u="sng" dirty="0">
                <a:latin typeface="Times New Roman" panose="02020603050405020304" pitchFamily="18" charset="0"/>
                <a:cs typeface="Times New Roman" panose="02020603050405020304" pitchFamily="18" charset="0"/>
              </a:rPr>
              <a:t>Autumn 2008 4 (iv)</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Mr. </a:t>
            </a:r>
            <a:r>
              <a:rPr lang="en-US" sz="2000" dirty="0" err="1">
                <a:latin typeface="Times New Roman" panose="02020603050405020304" pitchFamily="18" charset="0"/>
                <a:cs typeface="Times New Roman" panose="02020603050405020304" pitchFamily="18" charset="0"/>
              </a:rPr>
              <a:t>Sajid</a:t>
            </a:r>
            <a:r>
              <a:rPr lang="en-US" sz="2000" dirty="0">
                <a:latin typeface="Times New Roman" panose="02020603050405020304" pitchFamily="18" charset="0"/>
                <a:cs typeface="Times New Roman" panose="02020603050405020304" pitchFamily="18" charset="0"/>
              </a:rPr>
              <a:t> is a sole proprietor involved in the distribution of fans manufactured by a Pakistani Company. He is in the process of computing his business income for tax year 2008 but is not clear about the tax treatment of the following item:</a:t>
            </a:r>
          </a:p>
          <a:p>
            <a:pPr marL="0" indent="0">
              <a:buNone/>
            </a:pPr>
            <a:r>
              <a:rPr lang="en-US" sz="2000" dirty="0">
                <a:latin typeface="Times New Roman" panose="02020603050405020304" pitchFamily="18" charset="0"/>
                <a:cs typeface="Times New Roman" panose="02020603050405020304" pitchFamily="18" charset="0"/>
              </a:rPr>
              <a:t>Computer software was purchased on January 1, 2008 at a cost of Rs.900,000. The software is likely to be used for twelve years.</a:t>
            </a:r>
          </a:p>
          <a:p>
            <a:pPr marL="0" indent="0">
              <a:buNone/>
            </a:pPr>
            <a:r>
              <a:rPr lang="en-US" sz="2000" dirty="0">
                <a:latin typeface="Times New Roman" panose="02020603050405020304" pitchFamily="18" charset="0"/>
                <a:cs typeface="Times New Roman" panose="02020603050405020304" pitchFamily="18" charset="0"/>
              </a:rPr>
              <a:t>Explain the correct tax treatment of the above items under the Income Tax Ordinance, 2001.		  </a:t>
            </a:r>
            <a:endParaRPr lang="en-US" sz="2000" u="sng" dirty="0" smtClean="0">
              <a:latin typeface="Times New Roman" panose="02020603050405020304" pitchFamily="18" charset="0"/>
              <a:cs typeface="Times New Roman" panose="02020603050405020304" pitchFamily="18" charset="0"/>
            </a:endParaRPr>
          </a:p>
          <a:p>
            <a:pPr marL="0" indent="0">
              <a:buNone/>
            </a:pPr>
            <a:r>
              <a:rPr lang="en-US" sz="2000" u="sng" dirty="0" smtClean="0">
                <a:latin typeface="Times New Roman" panose="02020603050405020304" pitchFamily="18" charset="0"/>
                <a:cs typeface="Times New Roman" panose="02020603050405020304" pitchFamily="18" charset="0"/>
              </a:rPr>
              <a:t>Examiner </a:t>
            </a:r>
            <a:r>
              <a:rPr lang="en-US" sz="2000" u="sng" dirty="0">
                <a:latin typeface="Times New Roman" panose="02020603050405020304" pitchFamily="18" charset="0"/>
                <a:cs typeface="Times New Roman" panose="02020603050405020304" pitchFamily="18" charset="0"/>
              </a:rPr>
              <a:t>comments</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The candidates’ knowledge in the concerned area was seriously deficient. Only about 5% could identify that computer software being an intangible asset, should be amortized over its useful life and since its useful life exceeded 10 years, it should be amortized over 10 years. Other common mistakes were as under:</a:t>
            </a:r>
          </a:p>
          <a:p>
            <a:pPr lvl="0"/>
            <a:r>
              <a:rPr lang="en-US" sz="2000" dirty="0">
                <a:latin typeface="Times New Roman" panose="02020603050405020304" pitchFamily="18" charset="0"/>
                <a:cs typeface="Times New Roman" panose="02020603050405020304" pitchFamily="18" charset="0"/>
              </a:rPr>
              <a:t>Many students were of the view that computer software was required to be amortized over 3 years.</a:t>
            </a:r>
          </a:p>
          <a:p>
            <a:pPr lvl="0"/>
            <a:r>
              <a:rPr lang="en-US" sz="2000" dirty="0">
                <a:latin typeface="Times New Roman" panose="02020603050405020304" pitchFamily="18" charset="0"/>
                <a:cs typeface="Times New Roman" panose="02020603050405020304" pitchFamily="18" charset="0"/>
              </a:rPr>
              <a:t>Many of them declared that initial allowance will also be allowable on computer software.</a:t>
            </a:r>
          </a:p>
          <a:p>
            <a:pPr lvl="0"/>
            <a:r>
              <a:rPr lang="en-US" sz="2000" dirty="0">
                <a:latin typeface="Times New Roman" panose="02020603050405020304" pitchFamily="18" charset="0"/>
                <a:cs typeface="Times New Roman" panose="02020603050405020304" pitchFamily="18" charset="0"/>
              </a:rPr>
              <a:t>Some of them went to the extent of explaining the accounting treatment for amortization of software, which was obviously not required.</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32269727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228600"/>
            <a:ext cx="8595360" cy="6007608"/>
          </a:xfrm>
        </p:spPr>
        <p:txBody>
          <a:bodyPr>
            <a:normAutofit/>
          </a:bodyPr>
          <a:lstStyle/>
          <a:p>
            <a:pPr marL="0" indent="0">
              <a:buNone/>
            </a:pPr>
            <a:endParaRPr lang="en-US" b="1" u="sng" dirty="0" smtClean="0">
              <a:latin typeface="Times New Roman" panose="02020603050405020304" pitchFamily="18" charset="0"/>
              <a:cs typeface="Times New Roman" panose="02020603050405020304" pitchFamily="18" charset="0"/>
            </a:endParaRPr>
          </a:p>
          <a:p>
            <a:pPr marL="0" indent="0">
              <a:buNone/>
            </a:pPr>
            <a:endParaRPr lang="en-US" b="1" u="sng" dirty="0" smtClean="0">
              <a:latin typeface="Times New Roman" panose="02020603050405020304" pitchFamily="18" charset="0"/>
              <a:cs typeface="Times New Roman" panose="02020603050405020304" pitchFamily="18" charset="0"/>
            </a:endParaRPr>
          </a:p>
          <a:p>
            <a:pPr marL="0" indent="0">
              <a:buNone/>
            </a:pPr>
            <a:r>
              <a:rPr lang="en-US" b="1" u="sng" dirty="0" smtClean="0">
                <a:latin typeface="Times New Roman" panose="02020603050405020304" pitchFamily="18" charset="0"/>
                <a:cs typeface="Times New Roman" panose="02020603050405020304" pitchFamily="18" charset="0"/>
              </a:rPr>
              <a:t>Question </a:t>
            </a:r>
            <a:r>
              <a:rPr lang="en-US" b="1" u="sng" dirty="0">
                <a:latin typeface="Times New Roman" panose="02020603050405020304" pitchFamily="18" charset="0"/>
                <a:cs typeface="Times New Roman" panose="02020603050405020304" pitchFamily="18" charset="0"/>
              </a:rPr>
              <a:t>7(a) (Spring 13)</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Define Manufacturer?</a:t>
            </a:r>
          </a:p>
          <a:p>
            <a:pPr marL="0" indent="0">
              <a:buNone/>
            </a:pPr>
            <a:endParaRPr lang="en-US" sz="900" u="sng" dirty="0" smtClean="0">
              <a:latin typeface="Times New Roman" panose="02020603050405020304" pitchFamily="18" charset="0"/>
              <a:cs typeface="Times New Roman" panose="02020603050405020304" pitchFamily="18" charset="0"/>
            </a:endParaRPr>
          </a:p>
          <a:p>
            <a:pPr marL="0" indent="0">
              <a:buNone/>
            </a:pPr>
            <a:r>
              <a:rPr lang="en-US" u="sng" dirty="0" smtClean="0">
                <a:latin typeface="Times New Roman" panose="02020603050405020304" pitchFamily="18" charset="0"/>
                <a:cs typeface="Times New Roman" panose="02020603050405020304" pitchFamily="18" charset="0"/>
              </a:rPr>
              <a:t>Examiner </a:t>
            </a:r>
            <a:r>
              <a:rPr lang="en-US" u="sng" dirty="0">
                <a:latin typeface="Times New Roman" panose="02020603050405020304" pitchFamily="18" charset="0"/>
                <a:cs typeface="Times New Roman" panose="02020603050405020304" pitchFamily="18" charset="0"/>
              </a:rPr>
              <a:t>comments</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This question required the candidates to identify persons who are considered ‘Manufacturers’ under the Sales Tax Act, 1990. Very few students produced relevant answers. Most of the answers were in general terms where the students gave very vague replies stating that a person who is registered as a manufacturer and who manufactures goods is called manufacturer. Many students gave the definition of manufacturing instead of manufacturer. </a:t>
            </a:r>
          </a:p>
          <a:p>
            <a:pPr marL="0" indent="0">
              <a:buNone/>
            </a:pP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36554097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304800"/>
            <a:ext cx="8595360" cy="5931408"/>
          </a:xfrm>
        </p:spPr>
        <p:txBody>
          <a:bodyPr>
            <a:normAutofit/>
          </a:bodyPr>
          <a:lstStyle/>
          <a:p>
            <a:pPr marL="0" indent="0">
              <a:buNone/>
            </a:pPr>
            <a:endParaRPr lang="en-US" b="1" u="sng" dirty="0" smtClean="0"/>
          </a:p>
          <a:p>
            <a:pPr marL="0" indent="0">
              <a:buNone/>
            </a:pPr>
            <a:endParaRPr lang="en-US" b="1" u="sng" dirty="0"/>
          </a:p>
          <a:p>
            <a:pPr marL="0" indent="0">
              <a:buNone/>
            </a:pPr>
            <a:r>
              <a:rPr lang="en-US" b="1" u="sng" dirty="0" smtClean="0"/>
              <a:t>Some </a:t>
            </a:r>
            <a:r>
              <a:rPr lang="en-US" b="1" u="sng" dirty="0"/>
              <a:t>Other EYE OPENING STATEMENTS</a:t>
            </a:r>
            <a:endParaRPr lang="en-US" dirty="0"/>
          </a:p>
          <a:p>
            <a:pPr marL="0" indent="0">
              <a:buNone/>
            </a:pPr>
            <a:r>
              <a:rPr lang="en-US" dirty="0"/>
              <a:t> </a:t>
            </a:r>
          </a:p>
          <a:p>
            <a:pPr marL="457200" indent="-457200">
              <a:buFont typeface="+mj-lt"/>
              <a:buAutoNum type="arabicPeriod"/>
            </a:pPr>
            <a:r>
              <a:rPr lang="en-US" dirty="0"/>
              <a:t>While referring to payment of a credit transaction, many candidates mentioned “six months” instead of “180 days”. </a:t>
            </a:r>
            <a:endParaRPr lang="en-US" dirty="0" smtClean="0"/>
          </a:p>
          <a:p>
            <a:pPr marL="457200" indent="-457200">
              <a:buFont typeface="+mj-lt"/>
              <a:buAutoNum type="arabicPeriod"/>
            </a:pPr>
            <a:r>
              <a:rPr lang="en-US" dirty="0" smtClean="0"/>
              <a:t>The </a:t>
            </a:r>
            <a:r>
              <a:rPr lang="en-US" dirty="0"/>
              <a:t>term “extra sales tax” was used instead of “extra tax” </a:t>
            </a:r>
            <a:endParaRPr lang="en-US" dirty="0" smtClean="0"/>
          </a:p>
          <a:p>
            <a:pPr marL="457200" indent="-457200">
              <a:buFont typeface="+mj-lt"/>
              <a:buAutoNum type="arabicPeriod"/>
            </a:pPr>
            <a:r>
              <a:rPr lang="en-US" dirty="0" smtClean="0"/>
              <a:t>A </a:t>
            </a:r>
            <a:r>
              <a:rPr lang="en-US" dirty="0"/>
              <a:t>large number of candidates left the question unanswered. A number of candidates used the words ‘person’ and ‘individual’ inter-changeably, without realizing that these two words have distinct meanings in the Income Tax law. </a:t>
            </a:r>
          </a:p>
          <a:p>
            <a:pPr marL="0" indent="0">
              <a:buNone/>
            </a:pP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24369114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5752825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lstStyle/>
          <a:p>
            <a:pPr marL="0" indent="0">
              <a:buNone/>
            </a:pPr>
            <a:endParaRPr lang="en-US" sz="2800" dirty="0" smtClean="0"/>
          </a:p>
          <a:p>
            <a:pPr marL="0" indent="0">
              <a:buNone/>
            </a:pPr>
            <a:endParaRPr lang="en-US" sz="2800" dirty="0"/>
          </a:p>
          <a:p>
            <a:pPr marL="0" indent="0">
              <a:buNone/>
            </a:pPr>
            <a:endParaRPr lang="en-US" sz="2800" dirty="0" smtClean="0"/>
          </a:p>
          <a:p>
            <a:pPr marL="342900" indent="-342900">
              <a:buNone/>
            </a:pPr>
            <a:r>
              <a:rPr lang="en-US" sz="2800" dirty="0" smtClean="0"/>
              <a:t>2. List </a:t>
            </a:r>
            <a:r>
              <a:rPr lang="en-US" sz="2800" dirty="0"/>
              <a:t>the taxes and duties which may be raised under the </a:t>
            </a:r>
            <a:r>
              <a:rPr lang="en-US" sz="2800" dirty="0" smtClean="0"/>
              <a:t>  </a:t>
            </a:r>
            <a:r>
              <a:rPr lang="en-US" sz="2800" dirty="0"/>
              <a:t>authority of Parliament.</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14872398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160520"/>
          </a:xfrm>
        </p:spPr>
        <p:txBody>
          <a:bodyPr>
            <a:normAutofit/>
          </a:bodyPr>
          <a:lstStyle/>
          <a:p>
            <a:pPr marL="514350" indent="-514350">
              <a:buAutoNum type="arabicPeriod" startAt="3"/>
            </a:pPr>
            <a:r>
              <a:rPr lang="en-US" dirty="0" smtClean="0"/>
              <a:t>A </a:t>
            </a:r>
            <a:r>
              <a:rPr lang="en-US" dirty="0"/>
              <a:t>company engaged in manufacturing activities has decided to </a:t>
            </a:r>
            <a:r>
              <a:rPr lang="en-US" dirty="0" smtClean="0"/>
              <a:t>provide </a:t>
            </a:r>
            <a:r>
              <a:rPr lang="en-US" dirty="0"/>
              <a:t>loan to one of its shareholders. Explain the tax implication on the company as well as the shareholder if the Company</a:t>
            </a:r>
            <a:r>
              <a:rPr lang="en-US" dirty="0" smtClean="0"/>
              <a:t>:</a:t>
            </a:r>
          </a:p>
          <a:p>
            <a:pPr marL="514350" indent="-514350">
              <a:buAutoNum type="arabicPeriod" startAt="3"/>
            </a:pPr>
            <a:endParaRPr lang="en-US" dirty="0"/>
          </a:p>
          <a:p>
            <a:pPr marL="454914" lvl="0" indent="-457200">
              <a:buFont typeface="+mj-lt"/>
              <a:buAutoNum type="alphaLcPeriod"/>
            </a:pPr>
            <a:r>
              <a:rPr lang="en-US" dirty="0"/>
              <a:t>is registered under the Companies Ordinance, 1984 as a private limited </a:t>
            </a:r>
            <a:r>
              <a:rPr lang="en-US" dirty="0" smtClean="0"/>
              <a:t>company.</a:t>
            </a:r>
          </a:p>
          <a:p>
            <a:pPr marL="454914" lvl="0" indent="-457200">
              <a:buFont typeface="+mj-lt"/>
              <a:buAutoNum type="alphaLcPeriod"/>
            </a:pPr>
            <a:r>
              <a:rPr lang="en-US" dirty="0" smtClean="0"/>
              <a:t>is </a:t>
            </a:r>
            <a:r>
              <a:rPr lang="en-US" dirty="0"/>
              <a:t>an unlisted public company. 		</a:t>
            </a: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32913210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14400"/>
            <a:ext cx="8610600" cy="5562600"/>
          </a:xfrm>
        </p:spPr>
        <p:txBody>
          <a:bodyPr>
            <a:normAutofit/>
          </a:bodyPr>
          <a:lstStyle/>
          <a:p>
            <a:pPr marL="514350" indent="-514350">
              <a:buNone/>
            </a:pPr>
            <a:r>
              <a:rPr lang="en-US" dirty="0" smtClean="0"/>
              <a:t>4.   Mr</a:t>
            </a:r>
            <a:r>
              <a:rPr lang="en-US" dirty="0"/>
              <a:t>. </a:t>
            </a:r>
            <a:r>
              <a:rPr lang="en-US" dirty="0" err="1"/>
              <a:t>Sajid</a:t>
            </a:r>
            <a:r>
              <a:rPr lang="en-US" dirty="0"/>
              <a:t> is a sole proprietor involved in the distribution of fans manufactured by a Pakistani Company. He is in the process of computing his business income for tax year 2008 but is not clear about the tax treatment of the following items:</a:t>
            </a:r>
          </a:p>
          <a:p>
            <a:pPr marL="514350" lvl="0" indent="-514350">
              <a:buFont typeface="+mj-lt"/>
              <a:buAutoNum type="romanLcPeriod"/>
            </a:pPr>
            <a:r>
              <a:rPr lang="en-US" dirty="0"/>
              <a:t>During the year, he purchased a car at a cost of </a:t>
            </a:r>
            <a:r>
              <a:rPr lang="en-US" dirty="0" err="1"/>
              <a:t>Rs</a:t>
            </a:r>
            <a:r>
              <a:rPr lang="en-US" dirty="0"/>
              <a:t>. 1,200,000 which has been used for personal as well as business purposes. Mr. </a:t>
            </a:r>
            <a:r>
              <a:rPr lang="en-US" dirty="0" err="1"/>
              <a:t>Sajid</a:t>
            </a:r>
            <a:r>
              <a:rPr lang="en-US" dirty="0"/>
              <a:t> wants to claim depreciation (including initial allowance) on the full amount of </a:t>
            </a:r>
            <a:r>
              <a:rPr lang="en-US" dirty="0" smtClean="0"/>
              <a:t>cost.</a:t>
            </a:r>
          </a:p>
          <a:p>
            <a:pPr marL="514350" lvl="0" indent="-514350">
              <a:buFont typeface="+mj-lt"/>
              <a:buAutoNum type="romanLcPeriod"/>
            </a:pPr>
            <a:r>
              <a:rPr lang="en-US" dirty="0" smtClean="0"/>
              <a:t>Computer </a:t>
            </a:r>
            <a:r>
              <a:rPr lang="en-US" dirty="0"/>
              <a:t>software was purchased on January 1, 2008 at a cost of Rs.900,000. The software is likely to  used for twelve years</a:t>
            </a:r>
            <a:r>
              <a:rPr lang="en-US" dirty="0" smtClean="0"/>
              <a:t>.</a:t>
            </a: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944118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lnSpcReduction="10000"/>
          </a:bodyPr>
          <a:lstStyle/>
          <a:p>
            <a:pPr marL="342900" indent="-342900">
              <a:buNone/>
            </a:pPr>
            <a:r>
              <a:rPr lang="en-US" dirty="0" smtClean="0"/>
              <a:t>5. </a:t>
            </a:r>
            <a:r>
              <a:rPr lang="en-US" dirty="0" err="1" smtClean="0"/>
              <a:t>Gulzar</a:t>
            </a:r>
            <a:r>
              <a:rPr lang="en-US" dirty="0" smtClean="0"/>
              <a:t> </a:t>
            </a:r>
            <a:r>
              <a:rPr lang="en-US" dirty="0"/>
              <a:t>is a Pakistani resident and operates various businesses. He disposed of the following assets during the tax year </a:t>
            </a:r>
            <a:r>
              <a:rPr lang="en-US" dirty="0" smtClean="0"/>
              <a:t>2018:</a:t>
            </a:r>
          </a:p>
          <a:p>
            <a:pPr marL="342900" indent="-342900">
              <a:buNone/>
            </a:pPr>
            <a:endParaRPr lang="en-US" dirty="0" smtClean="0"/>
          </a:p>
          <a:p>
            <a:pPr marL="342900" indent="-342900"/>
            <a:r>
              <a:rPr lang="en-US" dirty="0" smtClean="0"/>
              <a:t>An </a:t>
            </a:r>
            <a:r>
              <a:rPr lang="en-US" dirty="0"/>
              <a:t>immovable property was sold for </a:t>
            </a:r>
            <a:r>
              <a:rPr lang="en-US" dirty="0" err="1"/>
              <a:t>Rs</a:t>
            </a:r>
            <a:r>
              <a:rPr lang="en-US" dirty="0"/>
              <a:t>. 50 million. The cost of the immovable property was </a:t>
            </a:r>
            <a:r>
              <a:rPr lang="en-US" dirty="0" err="1"/>
              <a:t>Rs</a:t>
            </a:r>
            <a:r>
              <a:rPr lang="en-US" dirty="0"/>
              <a:t>. 25 million. Tax depreciation of </a:t>
            </a:r>
            <a:r>
              <a:rPr lang="en-US" dirty="0" err="1"/>
              <a:t>Rs</a:t>
            </a:r>
            <a:r>
              <a:rPr lang="en-US" dirty="0"/>
              <a:t>. 4 million had been allowed on the immovable property up to the tax year 2017.  		</a:t>
            </a:r>
            <a:endParaRPr lang="en-US" b="1" dirty="0" smtClean="0"/>
          </a:p>
          <a:p>
            <a:pPr marL="0" indent="0">
              <a:buNone/>
            </a:pPr>
            <a:endParaRPr lang="en-US" b="1" dirty="0" smtClean="0"/>
          </a:p>
          <a:p>
            <a:pPr marL="0" indent="0">
              <a:buNone/>
            </a:pPr>
            <a:r>
              <a:rPr lang="en-US" b="1" dirty="0" smtClean="0"/>
              <a:t>Required</a:t>
            </a:r>
            <a:r>
              <a:rPr lang="en-US" b="1" dirty="0"/>
              <a:t>:</a:t>
            </a:r>
            <a:endParaRPr lang="en-US" dirty="0"/>
          </a:p>
          <a:p>
            <a:pPr marL="0" indent="0">
              <a:buNone/>
            </a:pPr>
            <a:r>
              <a:rPr lang="en-US" dirty="0" smtClean="0"/>
              <a:t>Compute </a:t>
            </a:r>
            <a:r>
              <a:rPr lang="en-US" dirty="0"/>
              <a:t>the amount of capital gain/loss arising on the above transactions under the provisions of the Income Tax Ordinance, </a:t>
            </a:r>
            <a:r>
              <a:rPr lang="en-US" dirty="0" smtClean="0"/>
              <a:t>2001</a:t>
            </a:r>
            <a:endParaRPr lang="en-US" dirty="0"/>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7458100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4389120"/>
          </a:xfrm>
        </p:spPr>
        <p:txBody>
          <a:bodyPr>
            <a:normAutofit/>
          </a:bodyPr>
          <a:lstStyle/>
          <a:p>
            <a:pPr marL="514350" indent="-514350">
              <a:buAutoNum type="arabicPeriod" startAt="6"/>
            </a:pPr>
            <a:r>
              <a:rPr lang="en-US" dirty="0" smtClean="0"/>
              <a:t>Explain </a:t>
            </a:r>
            <a:r>
              <a:rPr lang="en-US" dirty="0"/>
              <a:t>the treatment of foreign source income for tax year 2017 under the following independent </a:t>
            </a:r>
            <a:r>
              <a:rPr lang="en-US" dirty="0" smtClean="0"/>
              <a:t>situation:</a:t>
            </a:r>
          </a:p>
          <a:p>
            <a:pPr marL="514350" indent="-514350">
              <a:buAutoNum type="arabicPeriod" startAt="6"/>
            </a:pPr>
            <a:endParaRPr lang="en-US" dirty="0"/>
          </a:p>
          <a:p>
            <a:pPr marL="457200" lvl="0" indent="-457200">
              <a:buFont typeface="+mj-lt"/>
              <a:buAutoNum type="alphaLcPeriod"/>
            </a:pPr>
            <a:r>
              <a:rPr lang="en-US" dirty="0"/>
              <a:t>Joseph, a South African cricket coach is working in Pakistan under an employment contract since 20 July 2014. During the tax year 2017, he earned foreign source income from his business established in South Africa and brought 25% of the income to Pakistan. 					</a:t>
            </a: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1181416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595360" cy="6019800"/>
          </a:xfrm>
        </p:spPr>
        <p:txBody>
          <a:bodyPr>
            <a:normAutofit/>
          </a:bodyPr>
          <a:lstStyle/>
          <a:p>
            <a:pPr marL="457200" indent="-457200">
              <a:buNone/>
            </a:pPr>
            <a:endParaRPr lang="en-US" dirty="0" smtClean="0">
              <a:latin typeface="Times New Roman" panose="02020603050405020304" pitchFamily="18" charset="0"/>
              <a:cs typeface="Times New Roman" panose="02020603050405020304" pitchFamily="18" charset="0"/>
            </a:endParaRPr>
          </a:p>
          <a:p>
            <a:pPr marL="514350" indent="-514350">
              <a:buAutoNum type="arabicPeriod" startAt="7"/>
            </a:pPr>
            <a:r>
              <a:rPr lang="en-US" dirty="0" err="1" smtClean="0">
                <a:latin typeface="Times New Roman" panose="02020603050405020304" pitchFamily="18" charset="0"/>
                <a:cs typeface="Times New Roman" panose="02020603050405020304" pitchFamily="18" charset="0"/>
              </a:rPr>
              <a:t>Nomani</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Industries (</a:t>
            </a:r>
            <a:r>
              <a:rPr lang="en-US" dirty="0" err="1">
                <a:latin typeface="Times New Roman" panose="02020603050405020304" pitchFamily="18" charset="0"/>
                <a:cs typeface="Times New Roman" panose="02020603050405020304" pitchFamily="18" charset="0"/>
              </a:rPr>
              <a:t>Pvt</a:t>
            </a:r>
            <a:r>
              <a:rPr lang="en-US" dirty="0">
                <a:latin typeface="Times New Roman" panose="02020603050405020304" pitchFamily="18" charset="0"/>
                <a:cs typeface="Times New Roman" panose="02020603050405020304" pitchFamily="18" charset="0"/>
              </a:rPr>
              <a:t>) Ltd filed their return of income for the year ended June 30, 2007 on December 31, 2007. On January 15, 2009, the Officer Inland Revenue issued a notice requiring the company to file the audited financial </a:t>
            </a:r>
            <a:r>
              <a:rPr lang="en-US" dirty="0" smtClean="0">
                <a:latin typeface="Times New Roman" panose="02020603050405020304" pitchFamily="18" charset="0"/>
                <a:cs typeface="Times New Roman" panose="02020603050405020304" pitchFamily="18" charset="0"/>
              </a:rPr>
              <a:t>statements.</a:t>
            </a:r>
          </a:p>
          <a:p>
            <a:pPr marL="514350" indent="-514350">
              <a:buAutoNum type="arabicPeriod" startAt="7"/>
            </a:pPr>
            <a:endParaRPr lang="en-US" b="1" dirty="0" smtClean="0">
              <a:latin typeface="Times New Roman" panose="02020603050405020304" pitchFamily="18" charset="0"/>
              <a:cs typeface="Times New Roman" panose="02020603050405020304" pitchFamily="18" charset="0"/>
            </a:endParaRPr>
          </a:p>
          <a:p>
            <a:pPr marL="457200" indent="0">
              <a:buNone/>
            </a:pPr>
            <a:r>
              <a:rPr lang="en-US" b="1" dirty="0" smtClean="0">
                <a:latin typeface="Times New Roman" panose="02020603050405020304" pitchFamily="18" charset="0"/>
                <a:cs typeface="Times New Roman" panose="02020603050405020304" pitchFamily="18" charset="0"/>
              </a:rPr>
              <a:t>Required:</a:t>
            </a:r>
            <a:endParaRPr lang="en-US" dirty="0" smtClean="0">
              <a:latin typeface="Times New Roman" panose="02020603050405020304" pitchFamily="18" charset="0"/>
              <a:cs typeface="Times New Roman" panose="02020603050405020304" pitchFamily="18" charset="0"/>
            </a:endParaRPr>
          </a:p>
          <a:p>
            <a:pPr marL="457200" lvl="0" indent="0">
              <a:buNone/>
            </a:pPr>
            <a:r>
              <a:rPr lang="en-US" dirty="0" smtClean="0">
                <a:latin typeface="Times New Roman" panose="02020603050405020304" pitchFamily="18" charset="0"/>
                <a:cs typeface="Times New Roman" panose="02020603050405020304" pitchFamily="18" charset="0"/>
              </a:rPr>
              <a:t>Is the Officer Inland Revenue justified in issuing the above notice? Explain.</a:t>
            </a:r>
          </a:p>
          <a:p>
            <a:pPr marL="457200" indent="-457200">
              <a:buNone/>
            </a:pP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normAutofit/>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8678627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AutoNum type="arabicPeriod" startAt="8"/>
            </a:pPr>
            <a:r>
              <a:rPr lang="en-US" dirty="0" smtClean="0">
                <a:latin typeface="Times New Roman" panose="02020603050405020304" pitchFamily="18" charset="0"/>
                <a:cs typeface="Times New Roman" panose="02020603050405020304" pitchFamily="18" charset="0"/>
              </a:rPr>
              <a:t>Mr</a:t>
            </a:r>
            <a:r>
              <a:rPr lang="en-US" dirty="0">
                <a:latin typeface="Times New Roman" panose="02020603050405020304" pitchFamily="18" charset="0"/>
                <a:cs typeface="Times New Roman" panose="02020603050405020304" pitchFamily="18" charset="0"/>
              </a:rPr>
              <a:t>. Sami has received a notice in March 2010 from </a:t>
            </a:r>
            <a:r>
              <a:rPr lang="en-US" dirty="0" smtClean="0">
                <a:latin typeface="Times New Roman" panose="02020603050405020304" pitchFamily="18" charset="0"/>
                <a:cs typeface="Times New Roman" panose="02020603050405020304" pitchFamily="18" charset="0"/>
              </a:rPr>
              <a:t>the Commissioner </a:t>
            </a:r>
            <a:r>
              <a:rPr lang="en-US" dirty="0">
                <a:latin typeface="Times New Roman" panose="02020603050405020304" pitchFamily="18" charset="0"/>
                <a:cs typeface="Times New Roman" panose="02020603050405020304" pitchFamily="18" charset="0"/>
              </a:rPr>
              <a:t>to file return of income for the tax years 2003 and 2006.In your capacity as a tax consultant, advise Mr. Sami on the following issues along with appropriate explanations</a:t>
            </a:r>
            <a:r>
              <a:rPr lang="en-US" dirty="0" smtClean="0">
                <a:latin typeface="Times New Roman" panose="02020603050405020304" pitchFamily="18" charset="0"/>
                <a:cs typeface="Times New Roman" panose="02020603050405020304" pitchFamily="18" charset="0"/>
              </a:rPr>
              <a:t>.</a:t>
            </a:r>
          </a:p>
          <a:p>
            <a:pPr marL="514350" indent="-514350">
              <a:buAutoNum type="arabicPeriod" startAt="8"/>
            </a:pPr>
            <a:endParaRPr lang="en-US" dirty="0">
              <a:latin typeface="Times New Roman" panose="02020603050405020304" pitchFamily="18" charset="0"/>
              <a:cs typeface="Times New Roman" panose="02020603050405020304" pitchFamily="18" charset="0"/>
            </a:endParaRPr>
          </a:p>
          <a:p>
            <a:pPr marL="571500" indent="-571500">
              <a:buFont typeface="+mj-lt"/>
              <a:buAutoNum type="romanLcPeriod"/>
            </a:pPr>
            <a:r>
              <a:rPr lang="en-US" dirty="0" smtClean="0">
                <a:latin typeface="Times New Roman" panose="02020603050405020304" pitchFamily="18" charset="0"/>
                <a:cs typeface="Times New Roman" panose="02020603050405020304" pitchFamily="18" charset="0"/>
              </a:rPr>
              <a:t>Is </a:t>
            </a:r>
            <a:r>
              <a:rPr lang="en-US" dirty="0">
                <a:latin typeface="Times New Roman" panose="02020603050405020304" pitchFamily="18" charset="0"/>
                <a:cs typeface="Times New Roman" panose="02020603050405020304" pitchFamily="18" charset="0"/>
              </a:rPr>
              <a:t>the Commissioner justified in issuing the above notice?</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24092397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227</TotalTime>
  <Words>1977</Words>
  <Application>Microsoft Office PowerPoint</Application>
  <PresentationFormat>On-screen Show (4:3)</PresentationFormat>
  <Paragraphs>196</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Flow</vt:lpstr>
      <vt:lpstr>Principles of Taxation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taxation</dc:title>
  <dc:creator>Adnan</dc:creator>
  <cp:lastModifiedBy>Adnan</cp:lastModifiedBy>
  <cp:revision>88</cp:revision>
  <cp:lastPrinted>2019-02-12T05:00:13Z</cp:lastPrinted>
  <dcterms:created xsi:type="dcterms:W3CDTF">2006-08-16T00:00:00Z</dcterms:created>
  <dcterms:modified xsi:type="dcterms:W3CDTF">2019-02-12T07:26:49Z</dcterms:modified>
</cp:coreProperties>
</file>