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heme/themeOverride2.xml" ContentType="application/vnd.openxmlformats-officedocument.themeOverr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90"/>
  </p:notesMasterIdLst>
  <p:handoutMasterIdLst>
    <p:handoutMasterId r:id="rId191"/>
  </p:handoutMasterIdLst>
  <p:sldIdLst>
    <p:sldId id="257" r:id="rId2"/>
    <p:sldId id="258" r:id="rId3"/>
    <p:sldId id="303" r:id="rId4"/>
    <p:sldId id="304" r:id="rId5"/>
    <p:sldId id="260" r:id="rId6"/>
    <p:sldId id="261" r:id="rId7"/>
    <p:sldId id="295" r:id="rId8"/>
    <p:sldId id="296" r:id="rId9"/>
    <p:sldId id="301" r:id="rId10"/>
    <p:sldId id="297" r:id="rId11"/>
    <p:sldId id="320" r:id="rId12"/>
    <p:sldId id="307" r:id="rId13"/>
    <p:sldId id="308" r:id="rId14"/>
    <p:sldId id="269" r:id="rId15"/>
    <p:sldId id="310" r:id="rId16"/>
    <p:sldId id="317" r:id="rId17"/>
    <p:sldId id="319" r:id="rId18"/>
    <p:sldId id="311" r:id="rId19"/>
    <p:sldId id="314" r:id="rId20"/>
    <p:sldId id="312" r:id="rId21"/>
    <p:sldId id="272" r:id="rId22"/>
    <p:sldId id="273" r:id="rId23"/>
    <p:sldId id="640" r:id="rId24"/>
    <p:sldId id="276" r:id="rId25"/>
    <p:sldId id="286" r:id="rId26"/>
    <p:sldId id="288" r:id="rId27"/>
    <p:sldId id="275" r:id="rId28"/>
    <p:sldId id="293" r:id="rId29"/>
    <p:sldId id="641" r:id="rId30"/>
    <p:sldId id="321" r:id="rId31"/>
    <p:sldId id="322" r:id="rId32"/>
    <p:sldId id="323" r:id="rId33"/>
    <p:sldId id="642" r:id="rId34"/>
    <p:sldId id="332" r:id="rId35"/>
    <p:sldId id="333" r:id="rId36"/>
    <p:sldId id="334" r:id="rId37"/>
    <p:sldId id="335" r:id="rId38"/>
    <p:sldId id="336" r:id="rId39"/>
    <p:sldId id="338" r:id="rId40"/>
    <p:sldId id="339" r:id="rId41"/>
    <p:sldId id="340" r:id="rId42"/>
    <p:sldId id="341" r:id="rId43"/>
    <p:sldId id="342" r:id="rId44"/>
    <p:sldId id="643" r:id="rId45"/>
    <p:sldId id="647" r:id="rId46"/>
    <p:sldId id="646" r:id="rId47"/>
    <p:sldId id="649" r:id="rId48"/>
    <p:sldId id="648" r:id="rId49"/>
    <p:sldId id="645" r:id="rId50"/>
    <p:sldId id="344" r:id="rId51"/>
    <p:sldId id="346" r:id="rId52"/>
    <p:sldId id="650" r:id="rId53"/>
    <p:sldId id="347" r:id="rId54"/>
    <p:sldId id="651" r:id="rId55"/>
    <p:sldId id="349" r:id="rId56"/>
    <p:sldId id="653" r:id="rId57"/>
    <p:sldId id="350" r:id="rId58"/>
    <p:sldId id="351" r:id="rId59"/>
    <p:sldId id="352" r:id="rId60"/>
    <p:sldId id="354" r:id="rId61"/>
    <p:sldId id="355" r:id="rId62"/>
    <p:sldId id="356" r:id="rId63"/>
    <p:sldId id="357" r:id="rId64"/>
    <p:sldId id="358" r:id="rId65"/>
    <p:sldId id="360" r:id="rId66"/>
    <p:sldId id="364" r:id="rId67"/>
    <p:sldId id="654" r:id="rId68"/>
    <p:sldId id="365" r:id="rId69"/>
    <p:sldId id="366" r:id="rId70"/>
    <p:sldId id="367" r:id="rId71"/>
    <p:sldId id="368" r:id="rId72"/>
    <p:sldId id="371" r:id="rId73"/>
    <p:sldId id="374" r:id="rId74"/>
    <p:sldId id="655" r:id="rId75"/>
    <p:sldId id="379" r:id="rId76"/>
    <p:sldId id="380" r:id="rId77"/>
    <p:sldId id="384" r:id="rId78"/>
    <p:sldId id="755" r:id="rId79"/>
    <p:sldId id="630" r:id="rId80"/>
    <p:sldId id="385" r:id="rId81"/>
    <p:sldId id="631" r:id="rId82"/>
    <p:sldId id="632" r:id="rId83"/>
    <p:sldId id="633" r:id="rId84"/>
    <p:sldId id="389" r:id="rId85"/>
    <p:sldId id="391" r:id="rId86"/>
    <p:sldId id="392" r:id="rId87"/>
    <p:sldId id="395" r:id="rId88"/>
    <p:sldId id="402" r:id="rId89"/>
    <p:sldId id="404" r:id="rId90"/>
    <p:sldId id="634" r:id="rId91"/>
    <p:sldId id="656" r:id="rId92"/>
    <p:sldId id="657" r:id="rId93"/>
    <p:sldId id="660" r:id="rId94"/>
    <p:sldId id="658" r:id="rId95"/>
    <p:sldId id="661" r:id="rId96"/>
    <p:sldId id="659" r:id="rId97"/>
    <p:sldId id="662" r:id="rId98"/>
    <p:sldId id="663" r:id="rId99"/>
    <p:sldId id="664" r:id="rId100"/>
    <p:sldId id="665" r:id="rId101"/>
    <p:sldId id="666" r:id="rId102"/>
    <p:sldId id="667" r:id="rId103"/>
    <p:sldId id="668" r:id="rId104"/>
    <p:sldId id="669" r:id="rId105"/>
    <p:sldId id="674" r:id="rId106"/>
    <p:sldId id="672" r:id="rId107"/>
    <p:sldId id="671" r:id="rId108"/>
    <p:sldId id="673" r:id="rId109"/>
    <p:sldId id="675" r:id="rId110"/>
    <p:sldId id="676" r:id="rId111"/>
    <p:sldId id="677" r:id="rId112"/>
    <p:sldId id="678" r:id="rId113"/>
    <p:sldId id="679" r:id="rId114"/>
    <p:sldId id="680" r:id="rId115"/>
    <p:sldId id="682" r:id="rId116"/>
    <p:sldId id="681" r:id="rId117"/>
    <p:sldId id="683" r:id="rId118"/>
    <p:sldId id="684" r:id="rId119"/>
    <p:sldId id="685" r:id="rId120"/>
    <p:sldId id="686" r:id="rId121"/>
    <p:sldId id="687" r:id="rId122"/>
    <p:sldId id="688" r:id="rId123"/>
    <p:sldId id="689" r:id="rId124"/>
    <p:sldId id="690" r:id="rId125"/>
    <p:sldId id="694" r:id="rId126"/>
    <p:sldId id="691" r:id="rId127"/>
    <p:sldId id="692" r:id="rId128"/>
    <p:sldId id="693" r:id="rId129"/>
    <p:sldId id="695" r:id="rId130"/>
    <p:sldId id="696" r:id="rId131"/>
    <p:sldId id="697" r:id="rId132"/>
    <p:sldId id="699" r:id="rId133"/>
    <p:sldId id="698" r:id="rId134"/>
    <p:sldId id="700" r:id="rId135"/>
    <p:sldId id="701" r:id="rId136"/>
    <p:sldId id="702" r:id="rId137"/>
    <p:sldId id="703" r:id="rId138"/>
    <p:sldId id="704" r:id="rId139"/>
    <p:sldId id="705" r:id="rId140"/>
    <p:sldId id="706" r:id="rId141"/>
    <p:sldId id="707" r:id="rId142"/>
    <p:sldId id="712" r:id="rId143"/>
    <p:sldId id="708" r:id="rId144"/>
    <p:sldId id="709" r:id="rId145"/>
    <p:sldId id="710" r:id="rId146"/>
    <p:sldId id="711" r:id="rId147"/>
    <p:sldId id="713" r:id="rId148"/>
    <p:sldId id="714" r:id="rId149"/>
    <p:sldId id="715" r:id="rId150"/>
    <p:sldId id="716" r:id="rId151"/>
    <p:sldId id="717" r:id="rId152"/>
    <p:sldId id="718" r:id="rId153"/>
    <p:sldId id="719" r:id="rId154"/>
    <p:sldId id="720" r:id="rId155"/>
    <p:sldId id="721" r:id="rId156"/>
    <p:sldId id="722" r:id="rId157"/>
    <p:sldId id="723" r:id="rId158"/>
    <p:sldId id="724" r:id="rId159"/>
    <p:sldId id="725" r:id="rId160"/>
    <p:sldId id="726" r:id="rId161"/>
    <p:sldId id="727" r:id="rId162"/>
    <p:sldId id="728" r:id="rId163"/>
    <p:sldId id="729" r:id="rId164"/>
    <p:sldId id="730" r:id="rId165"/>
    <p:sldId id="731" r:id="rId166"/>
    <p:sldId id="732" r:id="rId167"/>
    <p:sldId id="733" r:id="rId168"/>
    <p:sldId id="734" r:id="rId169"/>
    <p:sldId id="735" r:id="rId170"/>
    <p:sldId id="736" r:id="rId171"/>
    <p:sldId id="737" r:id="rId172"/>
    <p:sldId id="738" r:id="rId173"/>
    <p:sldId id="739" r:id="rId174"/>
    <p:sldId id="740" r:id="rId175"/>
    <p:sldId id="741" r:id="rId176"/>
    <p:sldId id="742" r:id="rId177"/>
    <p:sldId id="743" r:id="rId178"/>
    <p:sldId id="744" r:id="rId179"/>
    <p:sldId id="745" r:id="rId180"/>
    <p:sldId id="746" r:id="rId181"/>
    <p:sldId id="747" r:id="rId182"/>
    <p:sldId id="748" r:id="rId183"/>
    <p:sldId id="749" r:id="rId184"/>
    <p:sldId id="750" r:id="rId185"/>
    <p:sldId id="751" r:id="rId186"/>
    <p:sldId id="752" r:id="rId187"/>
    <p:sldId id="753" r:id="rId188"/>
    <p:sldId id="754" r:id="rId18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FBFEDA"/>
    <a:srgbClr val="CDF9A5"/>
    <a:srgbClr val="CC0099"/>
    <a:srgbClr val="FF6600"/>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64" autoAdjust="0"/>
    <p:restoredTop sz="89286" autoAdjust="0"/>
  </p:normalViewPr>
  <p:slideViewPr>
    <p:cSldViewPr>
      <p:cViewPr>
        <p:scale>
          <a:sx n="70" d="100"/>
          <a:sy n="70" d="100"/>
        </p:scale>
        <p:origin x="-1734" y="-90"/>
      </p:cViewPr>
      <p:guideLst>
        <p:guide orient="horz" pos="2160"/>
        <p:guide pos="2880"/>
      </p:guideLst>
    </p:cSldViewPr>
  </p:slideViewPr>
  <p:notesTextViewPr>
    <p:cViewPr>
      <p:scale>
        <a:sx n="100" d="100"/>
        <a:sy n="100" d="100"/>
      </p:scale>
      <p:origin x="0" y="0"/>
    </p:cViewPr>
  </p:notesTextViewPr>
  <p:notesViewPr>
    <p:cSldViewPr>
      <p:cViewPr varScale="1">
        <p:scale>
          <a:sx n="44" d="100"/>
          <a:sy n="44" d="100"/>
        </p:scale>
        <p:origin x="-2117" y="-8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tableStyles" Target="tableStyles.xml"/><Relationship Id="rId190"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34D1CE6-98AF-4EAF-AF85-F01F3E50FB53}" type="datetimeFigureOut">
              <a:rPr lang="en-US"/>
              <a:pPr>
                <a:defRPr/>
              </a:pPr>
              <a:t>2/11/2019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7B29408-8F34-4A3D-87EE-CFAED850B77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0C3EE6E-E21D-4C8D-BD5B-91DADE3B6CED}" type="datetimeFigureOut">
              <a:rPr lang="en-US"/>
              <a:pPr>
                <a:defRPr/>
              </a:pPr>
              <a:t>2/11/2019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5B5B916-3DA5-4EB6-914D-76A76AEC3AB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bwMode="auto">
          <a:noFill/>
          <a:ln>
            <a:solidFill>
              <a:srgbClr val="000000"/>
            </a:solidFill>
            <a:miter lim="800000"/>
            <a:headEnd/>
            <a:tailEnd/>
          </a:ln>
        </p:spPr>
      </p:sp>
      <p:sp>
        <p:nvSpPr>
          <p:cNvPr id="376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530827-7229-4FBE-BF0F-B06E15A3F7D9}"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bwMode="auto">
          <a:noFill/>
          <a:ln>
            <a:solidFill>
              <a:srgbClr val="000000"/>
            </a:solidFill>
            <a:miter lim="800000"/>
            <a:headEnd/>
            <a:tailEnd/>
          </a:ln>
        </p:spPr>
      </p:sp>
      <p:sp>
        <p:nvSpPr>
          <p:cNvPr id="390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AD1944-88C0-4C79-9E37-1D76EE9A5449}"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162</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163</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164</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165</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166</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167</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168</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169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8B6722-18E7-4B69-B2A2-A65D3F84FA00}" type="slidenum">
              <a:rPr lang="en-US" smtClean="0"/>
              <a:pPr fontAlgn="base">
                <a:spcBef>
                  <a:spcPct val="0"/>
                </a:spcBef>
                <a:spcAft>
                  <a:spcPct val="0"/>
                </a:spcAft>
                <a:defRPr/>
              </a:pPr>
              <a:t>11</a:t>
            </a:fld>
            <a:endParaRPr lang="en-US" smtClean="0"/>
          </a:p>
        </p:txBody>
      </p:sp>
      <p:sp>
        <p:nvSpPr>
          <p:cNvPr id="3911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11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170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171</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172</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173</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F7A3715-4CDD-40C6-9AAA-9B9426A15715}" type="slidenum">
              <a:rPr lang="en-US" smtClean="0"/>
              <a:pPr/>
              <a:t>178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179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bwMode="auto">
          <a:noFill/>
          <a:ln>
            <a:solidFill>
              <a:srgbClr val="000000"/>
            </a:solidFill>
            <a:miter lim="800000"/>
            <a:headEnd/>
            <a:tailEnd/>
          </a:ln>
        </p:spPr>
      </p:sp>
      <p:sp>
        <p:nvSpPr>
          <p:cNvPr id="3921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64A2BE-DE72-45CA-A44B-C144F7E1FC18}"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180</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182</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183</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184</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185</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186</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187</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7123AD-217E-478C-80F8-52E378B55151}" type="slidenum">
              <a:rPr lang="en-US" smtClean="0"/>
              <a:pPr/>
              <a:t>188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Slide Image Placeholder 1"/>
          <p:cNvSpPr>
            <a:spLocks noGrp="1" noRot="1" noChangeAspect="1" noTextEdit="1"/>
          </p:cNvSpPr>
          <p:nvPr>
            <p:ph type="sldImg"/>
          </p:nvPr>
        </p:nvSpPr>
        <p:spPr bwMode="auto">
          <a:noFill/>
          <a:ln>
            <a:solidFill>
              <a:srgbClr val="000000"/>
            </a:solidFill>
            <a:miter lim="800000"/>
            <a:headEnd/>
            <a:tailEnd/>
          </a:ln>
        </p:spPr>
      </p:sp>
      <p:sp>
        <p:nvSpPr>
          <p:cNvPr id="393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180F03-35CA-4440-9833-7F0DD4B09567}"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6FFBFD-48BD-483F-9DBE-000DB61DABDC}" type="slidenum">
              <a:rPr lang="en-US" smtClean="0"/>
              <a:pPr fontAlgn="base">
                <a:spcBef>
                  <a:spcPct val="0"/>
                </a:spcBef>
                <a:spcAft>
                  <a:spcPct val="0"/>
                </a:spcAft>
                <a:defRPr/>
              </a:pPr>
              <a:t>14</a:t>
            </a:fld>
            <a:endParaRPr lang="en-US" smtClean="0"/>
          </a:p>
        </p:txBody>
      </p:sp>
      <p:sp>
        <p:nvSpPr>
          <p:cNvPr id="394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42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Slide Image Placeholder 1"/>
          <p:cNvSpPr>
            <a:spLocks noGrp="1" noRot="1" noChangeAspect="1" noTextEdit="1"/>
          </p:cNvSpPr>
          <p:nvPr>
            <p:ph type="sldImg"/>
          </p:nvPr>
        </p:nvSpPr>
        <p:spPr bwMode="auto">
          <a:noFill/>
          <a:ln>
            <a:solidFill>
              <a:srgbClr val="000000"/>
            </a:solidFill>
            <a:miter lim="800000"/>
            <a:headEnd/>
            <a:tailEnd/>
          </a:ln>
        </p:spPr>
      </p:sp>
      <p:sp>
        <p:nvSpPr>
          <p:cNvPr id="3973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AA848B-A964-4590-A992-762BD27B6149}"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0FF3DE-BA98-4DD8-8150-8410305C8C5A}" type="slidenum">
              <a:rPr lang="en-US" smtClean="0"/>
              <a:pPr fontAlgn="base">
                <a:spcBef>
                  <a:spcPct val="0"/>
                </a:spcBef>
                <a:spcAft>
                  <a:spcPct val="0"/>
                </a:spcAft>
                <a:defRPr/>
              </a:pPr>
              <a:t>16</a:t>
            </a:fld>
            <a:endParaRPr lang="en-US" smtClean="0"/>
          </a:p>
        </p:txBody>
      </p:sp>
      <p:sp>
        <p:nvSpPr>
          <p:cNvPr id="398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83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Slide Image Placeholder 1"/>
          <p:cNvSpPr>
            <a:spLocks noGrp="1" noRot="1" noChangeAspect="1" noTextEdit="1"/>
          </p:cNvSpPr>
          <p:nvPr>
            <p:ph type="sldImg"/>
          </p:nvPr>
        </p:nvSpPr>
        <p:spPr bwMode="auto">
          <a:noFill/>
          <a:ln>
            <a:solidFill>
              <a:srgbClr val="000000"/>
            </a:solidFill>
            <a:miter lim="800000"/>
            <a:headEnd/>
            <a:tailEnd/>
          </a:ln>
        </p:spPr>
      </p:sp>
      <p:sp>
        <p:nvSpPr>
          <p:cNvPr id="3993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DFF63B-43D6-4E94-85A9-D06BF6A566D5}"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Slide Image Placeholder 1"/>
          <p:cNvSpPr>
            <a:spLocks noGrp="1" noRot="1" noChangeAspect="1" noTextEdit="1"/>
          </p:cNvSpPr>
          <p:nvPr>
            <p:ph type="sldImg"/>
          </p:nvPr>
        </p:nvSpPr>
        <p:spPr bwMode="auto">
          <a:noFill/>
          <a:ln>
            <a:solidFill>
              <a:srgbClr val="000000"/>
            </a:solidFill>
            <a:miter lim="800000"/>
            <a:headEnd/>
            <a:tailEnd/>
          </a:ln>
        </p:spPr>
      </p:sp>
      <p:sp>
        <p:nvSpPr>
          <p:cNvPr id="402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80BFE2-615C-4258-A18C-6CA7AF7D8543}"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Slide Image Placeholder 1"/>
          <p:cNvSpPr>
            <a:spLocks noGrp="1" noRot="1" noChangeAspect="1" noTextEdit="1"/>
          </p:cNvSpPr>
          <p:nvPr>
            <p:ph type="sldImg"/>
          </p:nvPr>
        </p:nvSpPr>
        <p:spPr bwMode="auto">
          <a:noFill/>
          <a:ln>
            <a:solidFill>
              <a:srgbClr val="000000"/>
            </a:solidFill>
            <a:miter lim="800000"/>
            <a:headEnd/>
            <a:tailEnd/>
          </a:ln>
        </p:spPr>
      </p:sp>
      <p:sp>
        <p:nvSpPr>
          <p:cNvPr id="403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6AC8BE-2B88-4171-A2A2-146789D7DECB}"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4D8634-FC22-493E-8AEE-6A5CB081EC1F}" type="slidenum">
              <a:rPr lang="en-US" smtClean="0"/>
              <a:pPr fontAlgn="base">
                <a:spcBef>
                  <a:spcPct val="0"/>
                </a:spcBef>
                <a:spcAft>
                  <a:spcPct val="0"/>
                </a:spcAft>
                <a:defRPr/>
              </a:pPr>
              <a:t>2</a:t>
            </a:fld>
            <a:endParaRPr lang="en-US" smtClean="0"/>
          </a:p>
        </p:txBody>
      </p:sp>
      <p:sp>
        <p:nvSpPr>
          <p:cNvPr id="377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7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Slide Image Placeholder 1"/>
          <p:cNvSpPr>
            <a:spLocks noGrp="1" noRot="1" noChangeAspect="1" noTextEdit="1"/>
          </p:cNvSpPr>
          <p:nvPr>
            <p:ph type="sldImg"/>
          </p:nvPr>
        </p:nvSpPr>
        <p:spPr bwMode="auto">
          <a:noFill/>
          <a:ln>
            <a:solidFill>
              <a:srgbClr val="000000"/>
            </a:solidFill>
            <a:miter lim="800000"/>
            <a:headEnd/>
            <a:tailEnd/>
          </a:ln>
        </p:spPr>
      </p:sp>
      <p:sp>
        <p:nvSpPr>
          <p:cNvPr id="404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0A3FD3-0F97-4085-8490-EE8D8FC9F929}"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A26D11-7CC1-4C3E-84FD-024DD432EDB8}" type="slidenum">
              <a:rPr lang="en-US" smtClean="0"/>
              <a:pPr fontAlgn="base">
                <a:spcBef>
                  <a:spcPct val="0"/>
                </a:spcBef>
                <a:spcAft>
                  <a:spcPct val="0"/>
                </a:spcAft>
                <a:defRPr/>
              </a:pPr>
              <a:t>21</a:t>
            </a:fld>
            <a:endParaRPr lang="en-US" smtClean="0"/>
          </a:p>
        </p:txBody>
      </p:sp>
      <p:sp>
        <p:nvSpPr>
          <p:cNvPr id="405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5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6EB0D0-94E8-4631-90D5-EA3AE8D1A8E5}" type="slidenum">
              <a:rPr lang="en-US" smtClean="0"/>
              <a:pPr fontAlgn="base">
                <a:spcBef>
                  <a:spcPct val="0"/>
                </a:spcBef>
                <a:spcAft>
                  <a:spcPct val="0"/>
                </a:spcAft>
                <a:defRPr/>
              </a:pPr>
              <a:t>22</a:t>
            </a:fld>
            <a:endParaRPr lang="en-US" smtClean="0"/>
          </a:p>
        </p:txBody>
      </p:sp>
      <p:sp>
        <p:nvSpPr>
          <p:cNvPr id="406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6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6EB0D0-94E8-4631-90D5-EA3AE8D1A8E5}" type="slidenum">
              <a:rPr lang="en-US" smtClean="0"/>
              <a:pPr fontAlgn="base">
                <a:spcBef>
                  <a:spcPct val="0"/>
                </a:spcBef>
                <a:spcAft>
                  <a:spcPct val="0"/>
                </a:spcAft>
                <a:defRPr/>
              </a:pPr>
              <a:t>23</a:t>
            </a:fld>
            <a:endParaRPr lang="en-US" smtClean="0"/>
          </a:p>
        </p:txBody>
      </p:sp>
      <p:sp>
        <p:nvSpPr>
          <p:cNvPr id="406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6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0107B8-3E13-404A-93BD-938DE8C2DE1F}" type="slidenum">
              <a:rPr lang="en-US" smtClean="0"/>
              <a:pPr fontAlgn="base">
                <a:spcBef>
                  <a:spcPct val="0"/>
                </a:spcBef>
                <a:spcAft>
                  <a:spcPct val="0"/>
                </a:spcAft>
                <a:defRPr/>
              </a:pPr>
              <a:t>24</a:t>
            </a:fld>
            <a:endParaRPr lang="en-US" smtClean="0"/>
          </a:p>
        </p:txBody>
      </p:sp>
      <p:sp>
        <p:nvSpPr>
          <p:cNvPr id="409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E8D3B4-65A3-497C-9DAA-09197A0078C2}" type="slidenum">
              <a:rPr lang="en-US" smtClean="0"/>
              <a:pPr fontAlgn="base">
                <a:spcBef>
                  <a:spcPct val="0"/>
                </a:spcBef>
                <a:spcAft>
                  <a:spcPct val="0"/>
                </a:spcAft>
                <a:defRPr/>
              </a:pPr>
              <a:t>25</a:t>
            </a:fld>
            <a:endParaRPr lang="en-US" smtClean="0"/>
          </a:p>
        </p:txBody>
      </p:sp>
      <p:sp>
        <p:nvSpPr>
          <p:cNvPr id="411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16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0790C7-BBA8-4856-A447-8FA645602D9A}" type="slidenum">
              <a:rPr lang="en-US" smtClean="0"/>
              <a:pPr fontAlgn="base">
                <a:spcBef>
                  <a:spcPct val="0"/>
                </a:spcBef>
                <a:spcAft>
                  <a:spcPct val="0"/>
                </a:spcAft>
                <a:defRPr/>
              </a:pPr>
              <a:t>26</a:t>
            </a:fld>
            <a:endParaRPr lang="en-US" smtClean="0"/>
          </a:p>
        </p:txBody>
      </p:sp>
      <p:sp>
        <p:nvSpPr>
          <p:cNvPr id="413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37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D3A9D3-A843-4087-86AF-47C270C9F6AB}" type="slidenum">
              <a:rPr lang="en-US" smtClean="0"/>
              <a:pPr fontAlgn="base">
                <a:spcBef>
                  <a:spcPct val="0"/>
                </a:spcBef>
                <a:spcAft>
                  <a:spcPct val="0"/>
                </a:spcAft>
                <a:defRPr/>
              </a:pPr>
              <a:t>27</a:t>
            </a:fld>
            <a:endParaRPr lang="en-US" smtClean="0"/>
          </a:p>
        </p:txBody>
      </p:sp>
      <p:sp>
        <p:nvSpPr>
          <p:cNvPr id="408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8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bwMode="auto">
          <a:noFill/>
          <a:ln>
            <a:solidFill>
              <a:srgbClr val="000000"/>
            </a:solidFill>
            <a:miter lim="800000"/>
            <a:headEnd/>
            <a:tailEnd/>
          </a:ln>
        </p:spPr>
      </p:sp>
      <p:sp>
        <p:nvSpPr>
          <p:cNvPr id="415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FDE0D6-261F-4D00-9336-C87D9025CD6B}"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bwMode="auto">
          <a:noFill/>
          <a:ln>
            <a:solidFill>
              <a:srgbClr val="000000"/>
            </a:solidFill>
            <a:miter lim="800000"/>
            <a:headEnd/>
            <a:tailEnd/>
          </a:ln>
        </p:spPr>
      </p:sp>
      <p:sp>
        <p:nvSpPr>
          <p:cNvPr id="415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FDE0D6-261F-4D00-9336-C87D9025CD6B}" type="slidenum">
              <a:rPr lang="en-US" smtClean="0"/>
              <a:pPr fontAlgn="base">
                <a:spcBef>
                  <a:spcPct val="0"/>
                </a:spcBef>
                <a:spcAft>
                  <a:spcPct val="0"/>
                </a:spcAft>
                <a:defRPr/>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bwMode="auto">
          <a:noFill/>
          <a:ln>
            <a:solidFill>
              <a:srgbClr val="000000"/>
            </a:solidFill>
            <a:miter lim="800000"/>
            <a:headEnd/>
            <a:tailEnd/>
          </a:ln>
        </p:spPr>
      </p:sp>
      <p:sp>
        <p:nvSpPr>
          <p:cNvPr id="3799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B7B48-23D9-4089-958D-76491985FB6A}"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bwMode="auto">
          <a:noFill/>
          <a:ln>
            <a:solidFill>
              <a:srgbClr val="000000"/>
            </a:solidFill>
            <a:miter lim="800000"/>
            <a:headEnd/>
            <a:tailEnd/>
          </a:ln>
        </p:spPr>
      </p:sp>
      <p:sp>
        <p:nvSpPr>
          <p:cNvPr id="416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3BFB1B-98D8-4EC2-910F-236F47BEB01F}"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bwMode="auto">
          <a:noFill/>
          <a:ln>
            <a:solidFill>
              <a:srgbClr val="000000"/>
            </a:solidFill>
            <a:miter lim="800000"/>
            <a:headEnd/>
            <a:tailEnd/>
          </a:ln>
        </p:spPr>
      </p:sp>
      <p:sp>
        <p:nvSpPr>
          <p:cNvPr id="417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9DC51D-81ED-456B-8B5E-6A9D6CCFE33A}"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bwMode="auto">
          <a:noFill/>
          <a:ln>
            <a:solidFill>
              <a:srgbClr val="000000"/>
            </a:solidFill>
            <a:miter lim="800000"/>
            <a:headEnd/>
            <a:tailEnd/>
          </a:ln>
        </p:spPr>
      </p:sp>
      <p:sp>
        <p:nvSpPr>
          <p:cNvPr id="418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396792-8E6E-47D6-9051-B3B86049A18A}" type="slidenum">
              <a:rPr lang="en-US" smtClean="0"/>
              <a:pPr fontAlgn="base">
                <a:spcBef>
                  <a:spcPct val="0"/>
                </a:spcBef>
                <a:spcAft>
                  <a:spcPct val="0"/>
                </a:spcAft>
                <a:defRPr/>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bwMode="auto">
          <a:noFill/>
          <a:ln>
            <a:solidFill>
              <a:srgbClr val="000000"/>
            </a:solidFill>
            <a:miter lim="800000"/>
            <a:headEnd/>
            <a:tailEnd/>
          </a:ln>
        </p:spPr>
      </p:sp>
      <p:sp>
        <p:nvSpPr>
          <p:cNvPr id="418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396792-8E6E-47D6-9051-B3B86049A18A}" type="slidenum">
              <a:rPr lang="en-US" smtClean="0"/>
              <a:pPr fontAlgn="base">
                <a:spcBef>
                  <a:spcPct val="0"/>
                </a:spcBef>
                <a:spcAft>
                  <a:spcPct val="0"/>
                </a:spcAft>
                <a:defRPr/>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bwMode="auto">
          <a:noFill/>
          <a:ln>
            <a:solidFill>
              <a:srgbClr val="000000"/>
            </a:solidFill>
            <a:miter lim="800000"/>
            <a:headEnd/>
            <a:tailEnd/>
          </a:ln>
        </p:spPr>
      </p:sp>
      <p:sp>
        <p:nvSpPr>
          <p:cNvPr id="428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1E37F2-604A-43B2-BDB9-41E98A3250F7}"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bwMode="auto">
          <a:noFill/>
          <a:ln>
            <a:solidFill>
              <a:srgbClr val="000000"/>
            </a:solidFill>
            <a:miter lim="800000"/>
            <a:headEnd/>
            <a:tailEnd/>
          </a:ln>
        </p:spPr>
      </p:sp>
      <p:sp>
        <p:nvSpPr>
          <p:cNvPr id="429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5213D1B-9F65-4F11-BE29-5C38EE9E6953}" type="slidenum">
              <a:rPr lang="en-US" smtClean="0"/>
              <a:pPr fontAlgn="base">
                <a:spcBef>
                  <a:spcPct val="0"/>
                </a:spcBef>
                <a:spcAft>
                  <a:spcPct val="0"/>
                </a:spcAft>
                <a:defRPr/>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Slide Image Placeholder 1"/>
          <p:cNvSpPr>
            <a:spLocks noGrp="1" noRot="1" noChangeAspect="1" noTextEdit="1"/>
          </p:cNvSpPr>
          <p:nvPr>
            <p:ph type="sldImg"/>
          </p:nvPr>
        </p:nvSpPr>
        <p:spPr bwMode="auto">
          <a:noFill/>
          <a:ln>
            <a:solidFill>
              <a:srgbClr val="000000"/>
            </a:solidFill>
            <a:miter lim="800000"/>
            <a:headEnd/>
            <a:tailEnd/>
          </a:ln>
        </p:spPr>
      </p:sp>
      <p:sp>
        <p:nvSpPr>
          <p:cNvPr id="430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EF3DF1-7562-4FB7-A9F1-DD3A76D03F99}"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Slide Image Placeholder 1"/>
          <p:cNvSpPr>
            <a:spLocks noGrp="1" noRot="1" noChangeAspect="1" noTextEdit="1"/>
          </p:cNvSpPr>
          <p:nvPr>
            <p:ph type="sldImg"/>
          </p:nvPr>
        </p:nvSpPr>
        <p:spPr bwMode="auto">
          <a:noFill/>
          <a:ln>
            <a:solidFill>
              <a:srgbClr val="000000"/>
            </a:solidFill>
            <a:miter lim="800000"/>
            <a:headEnd/>
            <a:tailEnd/>
          </a:ln>
        </p:spPr>
      </p:sp>
      <p:sp>
        <p:nvSpPr>
          <p:cNvPr id="431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1684AB-20B0-4FBF-88C4-06AAF293A08C}" type="slidenum">
              <a:rPr lang="en-US" smtClean="0"/>
              <a:pPr fontAlgn="base">
                <a:spcBef>
                  <a:spcPct val="0"/>
                </a:spcBef>
                <a:spcAft>
                  <a:spcPct val="0"/>
                </a:spcAft>
                <a:defRPr/>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Slide Image Placeholder 1"/>
          <p:cNvSpPr>
            <a:spLocks noGrp="1" noRot="1" noChangeAspect="1" noTextEdit="1"/>
          </p:cNvSpPr>
          <p:nvPr>
            <p:ph type="sldImg"/>
          </p:nvPr>
        </p:nvSpPr>
        <p:spPr bwMode="auto">
          <a:noFill/>
          <a:ln>
            <a:solidFill>
              <a:srgbClr val="000000"/>
            </a:solidFill>
            <a:miter lim="800000"/>
            <a:headEnd/>
            <a:tailEnd/>
          </a:ln>
        </p:spPr>
      </p:sp>
      <p:sp>
        <p:nvSpPr>
          <p:cNvPr id="432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85E3B4-9BD9-4683-896B-6E8DDDEE766F}" type="slidenum">
              <a:rPr lang="en-US" smtClean="0"/>
              <a:pPr fontAlgn="base">
                <a:spcBef>
                  <a:spcPct val="0"/>
                </a:spcBef>
                <a:spcAft>
                  <a:spcPct val="0"/>
                </a:spcAft>
                <a:defRPr/>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Slide Image Placeholder 1"/>
          <p:cNvSpPr>
            <a:spLocks noGrp="1" noRot="1" noChangeAspect="1" noTextEdit="1"/>
          </p:cNvSpPr>
          <p:nvPr>
            <p:ph type="sldImg"/>
          </p:nvPr>
        </p:nvSpPr>
        <p:spPr bwMode="auto">
          <a:noFill/>
          <a:ln>
            <a:solidFill>
              <a:srgbClr val="000000"/>
            </a:solidFill>
            <a:miter lim="800000"/>
            <a:headEnd/>
            <a:tailEnd/>
          </a:ln>
        </p:spPr>
      </p:sp>
      <p:sp>
        <p:nvSpPr>
          <p:cNvPr id="434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6C94B8-B22F-4369-96A2-A3BD64D93BB4}" type="slidenum">
              <a:rPr lang="en-US" smtClean="0"/>
              <a:pPr fontAlgn="base">
                <a:spcBef>
                  <a:spcPct val="0"/>
                </a:spcBef>
                <a:spcAft>
                  <a:spcPct val="0"/>
                </a:spcAft>
                <a:defRPr/>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Slide Image Placeholder 1"/>
          <p:cNvSpPr>
            <a:spLocks noGrp="1" noRot="1" noChangeAspect="1" noTextEdit="1"/>
          </p:cNvSpPr>
          <p:nvPr>
            <p:ph type="sldImg"/>
          </p:nvPr>
        </p:nvSpPr>
        <p:spPr bwMode="auto">
          <a:noFill/>
          <a:ln>
            <a:solidFill>
              <a:srgbClr val="000000"/>
            </a:solidFill>
            <a:miter lim="800000"/>
            <a:headEnd/>
            <a:tailEnd/>
          </a:ln>
        </p:spPr>
      </p:sp>
      <p:sp>
        <p:nvSpPr>
          <p:cNvPr id="3809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3FD3850-4009-406A-874E-D8B733E2E14E}"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bwMode="auto">
          <a:noFill/>
          <a:ln>
            <a:solidFill>
              <a:srgbClr val="000000"/>
            </a:solidFill>
            <a:miter lim="800000"/>
            <a:headEnd/>
            <a:tailEnd/>
          </a:ln>
        </p:spPr>
      </p:sp>
      <p:sp>
        <p:nvSpPr>
          <p:cNvPr id="435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CDC249-2FEE-49D0-8A3A-CCA4733AF6DA}" type="slidenum">
              <a:rPr lang="en-US" smtClean="0"/>
              <a:pPr fontAlgn="base">
                <a:spcBef>
                  <a:spcPct val="0"/>
                </a:spcBef>
                <a:spcAft>
                  <a:spcPct val="0"/>
                </a:spcAft>
                <a:defRPr/>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Slide Image Placeholder 1"/>
          <p:cNvSpPr>
            <a:spLocks noGrp="1" noRot="1" noChangeAspect="1" noTextEdit="1"/>
          </p:cNvSpPr>
          <p:nvPr>
            <p:ph type="sldImg"/>
          </p:nvPr>
        </p:nvSpPr>
        <p:spPr bwMode="auto">
          <a:noFill/>
          <a:ln>
            <a:solidFill>
              <a:srgbClr val="000000"/>
            </a:solidFill>
            <a:miter lim="800000"/>
            <a:headEnd/>
            <a:tailEnd/>
          </a:ln>
        </p:spPr>
      </p:sp>
      <p:sp>
        <p:nvSpPr>
          <p:cNvPr id="436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000326-2708-46C3-ADAF-B21CE71C1163}" type="slidenum">
              <a:rPr lang="en-US" smtClean="0"/>
              <a:pPr fontAlgn="base">
                <a:spcBef>
                  <a:spcPct val="0"/>
                </a:spcBef>
                <a:spcAft>
                  <a:spcPct val="0"/>
                </a:spcAft>
                <a:defRPr/>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bwMode="auto">
          <a:noFill/>
          <a:ln>
            <a:solidFill>
              <a:srgbClr val="000000"/>
            </a:solidFill>
            <a:miter lim="800000"/>
            <a:headEnd/>
            <a:tailEnd/>
          </a:ln>
        </p:spPr>
      </p:sp>
      <p:sp>
        <p:nvSpPr>
          <p:cNvPr id="437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B86561-F039-4ECE-979A-514E6467CD6B}" type="slidenum">
              <a:rPr lang="en-US" smtClean="0"/>
              <a:pPr fontAlgn="base">
                <a:spcBef>
                  <a:spcPct val="0"/>
                </a:spcBef>
                <a:spcAft>
                  <a:spcPct val="0"/>
                </a:spcAft>
                <a:defRPr/>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1A512B-9BA7-4A93-B5A8-B11F37CB9668}" type="slidenum">
              <a:rPr lang="en-US" smtClean="0"/>
              <a:pPr fontAlgn="base">
                <a:spcBef>
                  <a:spcPct val="0"/>
                </a:spcBef>
                <a:spcAft>
                  <a:spcPct val="0"/>
                </a:spcAft>
                <a:defRPr/>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AD1809-2912-4EB6-B39B-94012CB77162}" type="slidenum">
              <a:rPr lang="en-US" smtClean="0"/>
              <a:pPr fontAlgn="base">
                <a:spcBef>
                  <a:spcPct val="0"/>
                </a:spcBef>
                <a:spcAft>
                  <a:spcPct val="0"/>
                </a:spcAft>
                <a:defRPr/>
              </a:pPr>
              <a:t>44</a:t>
            </a:fld>
            <a:endParaRPr lang="en-US" smtClean="0"/>
          </a:p>
        </p:txBody>
      </p:sp>
      <p:sp>
        <p:nvSpPr>
          <p:cNvPr id="459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9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1A512B-9BA7-4A93-B5A8-B11F37CB9668}"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1A512B-9BA7-4A93-B5A8-B11F37CB9668}"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bwMode="auto">
          <a:noFill/>
          <a:ln>
            <a:solidFill>
              <a:srgbClr val="000000"/>
            </a:solidFill>
            <a:miter lim="800000"/>
            <a:headEnd/>
            <a:tailEnd/>
          </a:ln>
        </p:spPr>
      </p:sp>
      <p:sp>
        <p:nvSpPr>
          <p:cNvPr id="435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CDC249-2FEE-49D0-8A3A-CCA4733AF6DA}"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bwMode="auto">
          <a:noFill/>
          <a:ln>
            <a:solidFill>
              <a:srgbClr val="000000"/>
            </a:solidFill>
            <a:miter lim="800000"/>
            <a:headEnd/>
            <a:tailEnd/>
          </a:ln>
        </p:spPr>
      </p:sp>
      <p:sp>
        <p:nvSpPr>
          <p:cNvPr id="435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CDC249-2FEE-49D0-8A3A-CCA4733AF6DA}" type="slidenum">
              <a:rPr lang="en-US" smtClean="0"/>
              <a:pPr fontAlgn="base">
                <a:spcBef>
                  <a:spcPct val="0"/>
                </a:spcBef>
                <a:spcAft>
                  <a:spcPct val="0"/>
                </a:spcAft>
                <a:defRPr/>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1A512B-9BA7-4A93-B5A8-B11F37CB9668}"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9EE0F-8815-4955-99F7-DF0C1E678925}" type="slidenum">
              <a:rPr lang="en-US" smtClean="0"/>
              <a:pPr fontAlgn="base">
                <a:spcBef>
                  <a:spcPct val="0"/>
                </a:spcBef>
                <a:spcAft>
                  <a:spcPct val="0"/>
                </a:spcAft>
                <a:defRPr/>
              </a:pPr>
              <a:t>5</a:t>
            </a:fld>
            <a:endParaRPr lang="en-US" smtClean="0"/>
          </a:p>
        </p:txBody>
      </p:sp>
      <p:sp>
        <p:nvSpPr>
          <p:cNvPr id="384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4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Slide Image Placeholder 1"/>
          <p:cNvSpPr>
            <a:spLocks noGrp="1" noRot="1" noChangeAspect="1" noTextEdit="1"/>
          </p:cNvSpPr>
          <p:nvPr>
            <p:ph type="sldImg"/>
          </p:nvPr>
        </p:nvSpPr>
        <p:spPr bwMode="auto">
          <a:noFill/>
          <a:ln>
            <a:solidFill>
              <a:srgbClr val="000000"/>
            </a:solidFill>
            <a:miter lim="800000"/>
            <a:headEnd/>
            <a:tailEnd/>
          </a:ln>
        </p:spPr>
      </p:sp>
      <p:sp>
        <p:nvSpPr>
          <p:cNvPr id="440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4DDDEE-7D1F-4B0F-BD45-6485D707418A}"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Slide Image Placeholder 1"/>
          <p:cNvSpPr>
            <a:spLocks noGrp="1" noRot="1" noChangeAspect="1" noTextEdit="1"/>
          </p:cNvSpPr>
          <p:nvPr>
            <p:ph type="sldImg"/>
          </p:nvPr>
        </p:nvSpPr>
        <p:spPr bwMode="auto">
          <a:noFill/>
          <a:ln>
            <a:solidFill>
              <a:srgbClr val="000000"/>
            </a:solidFill>
            <a:miter lim="800000"/>
            <a:headEnd/>
            <a:tailEnd/>
          </a:ln>
        </p:spPr>
      </p:sp>
      <p:sp>
        <p:nvSpPr>
          <p:cNvPr id="442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AB7B06-1CAA-4B71-BF07-07DFF9F03E6B}" type="slidenum">
              <a:rPr lang="en-US" smtClean="0"/>
              <a:pPr fontAlgn="base">
                <a:spcBef>
                  <a:spcPct val="0"/>
                </a:spcBef>
                <a:spcAft>
                  <a:spcPct val="0"/>
                </a:spcAft>
                <a:defRPr/>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Slide Image Placeholder 1"/>
          <p:cNvSpPr>
            <a:spLocks noGrp="1" noRot="1" noChangeAspect="1" noTextEdit="1"/>
          </p:cNvSpPr>
          <p:nvPr>
            <p:ph type="sldImg"/>
          </p:nvPr>
        </p:nvSpPr>
        <p:spPr bwMode="auto">
          <a:noFill/>
          <a:ln>
            <a:solidFill>
              <a:srgbClr val="000000"/>
            </a:solidFill>
            <a:miter lim="800000"/>
            <a:headEnd/>
            <a:tailEnd/>
          </a:ln>
        </p:spPr>
      </p:sp>
      <p:sp>
        <p:nvSpPr>
          <p:cNvPr id="443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0D5D53-4C2C-4684-BBFE-B05635975518}" type="slidenum">
              <a:rPr lang="en-US" smtClean="0"/>
              <a:pPr fontAlgn="base">
                <a:spcBef>
                  <a:spcPct val="0"/>
                </a:spcBef>
                <a:spcAft>
                  <a:spcPct val="0"/>
                </a:spcAft>
                <a:defRPr/>
              </a:pPr>
              <a:t>53</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Slide Image Placeholder 1"/>
          <p:cNvSpPr>
            <a:spLocks noGrp="1" noRot="1" noChangeAspect="1" noTextEdit="1"/>
          </p:cNvSpPr>
          <p:nvPr>
            <p:ph type="sldImg"/>
          </p:nvPr>
        </p:nvSpPr>
        <p:spPr bwMode="auto">
          <a:noFill/>
          <a:ln>
            <a:solidFill>
              <a:srgbClr val="000000"/>
            </a:solidFill>
            <a:miter lim="800000"/>
            <a:headEnd/>
            <a:tailEnd/>
          </a:ln>
        </p:spPr>
      </p:sp>
      <p:sp>
        <p:nvSpPr>
          <p:cNvPr id="445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0EFBAA-6C45-4B45-9290-61778555D83A}" type="slidenum">
              <a:rPr lang="en-US" smtClean="0"/>
              <a:pPr fontAlgn="base">
                <a:spcBef>
                  <a:spcPct val="0"/>
                </a:spcBef>
                <a:spcAft>
                  <a:spcPct val="0"/>
                </a:spcAft>
                <a:defRPr/>
              </a:pPr>
              <a:t>55</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AD1809-2912-4EB6-B39B-94012CB77162}" type="slidenum">
              <a:rPr lang="en-US" smtClean="0"/>
              <a:pPr fontAlgn="base">
                <a:spcBef>
                  <a:spcPct val="0"/>
                </a:spcBef>
                <a:spcAft>
                  <a:spcPct val="0"/>
                </a:spcAft>
                <a:defRPr/>
              </a:pPr>
              <a:t>56</a:t>
            </a:fld>
            <a:endParaRPr lang="en-US" smtClean="0"/>
          </a:p>
        </p:txBody>
      </p:sp>
      <p:sp>
        <p:nvSpPr>
          <p:cNvPr id="459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9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Slide Image Placeholder 1"/>
          <p:cNvSpPr>
            <a:spLocks noGrp="1" noRot="1" noChangeAspect="1" noTextEdit="1"/>
          </p:cNvSpPr>
          <p:nvPr>
            <p:ph type="sldImg"/>
          </p:nvPr>
        </p:nvSpPr>
        <p:spPr bwMode="auto">
          <a:noFill/>
          <a:ln>
            <a:solidFill>
              <a:srgbClr val="000000"/>
            </a:solidFill>
            <a:miter lim="800000"/>
            <a:headEnd/>
            <a:tailEnd/>
          </a:ln>
        </p:spPr>
      </p:sp>
      <p:sp>
        <p:nvSpPr>
          <p:cNvPr id="446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DB1DD7-AFCD-4DB7-BE48-D4252D0BF0D3}" type="slidenum">
              <a:rPr lang="en-US" smtClean="0"/>
              <a:pPr fontAlgn="base">
                <a:spcBef>
                  <a:spcPct val="0"/>
                </a:spcBef>
                <a:spcAft>
                  <a:spcPct val="0"/>
                </a:spcAft>
                <a:defRPr/>
              </a:pPr>
              <a:t>57</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Slide Image Placeholder 1"/>
          <p:cNvSpPr>
            <a:spLocks noGrp="1" noRot="1" noChangeAspect="1" noTextEdit="1"/>
          </p:cNvSpPr>
          <p:nvPr>
            <p:ph type="sldImg"/>
          </p:nvPr>
        </p:nvSpPr>
        <p:spPr bwMode="auto">
          <a:noFill/>
          <a:ln>
            <a:solidFill>
              <a:srgbClr val="000000"/>
            </a:solidFill>
            <a:miter lim="800000"/>
            <a:headEnd/>
            <a:tailEnd/>
          </a:ln>
        </p:spPr>
      </p:sp>
      <p:sp>
        <p:nvSpPr>
          <p:cNvPr id="447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622E1B-BCF2-4AED-9E57-FDDCCAB28362}" type="slidenum">
              <a:rPr lang="en-US" smtClean="0"/>
              <a:pPr fontAlgn="base">
                <a:spcBef>
                  <a:spcPct val="0"/>
                </a:spcBef>
                <a:spcAft>
                  <a:spcPct val="0"/>
                </a:spcAft>
                <a:defRPr/>
              </a:pPr>
              <a:t>58</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Slide Image Placeholder 1"/>
          <p:cNvSpPr>
            <a:spLocks noGrp="1" noRot="1" noChangeAspect="1" noTextEdit="1"/>
          </p:cNvSpPr>
          <p:nvPr>
            <p:ph type="sldImg"/>
          </p:nvPr>
        </p:nvSpPr>
        <p:spPr bwMode="auto">
          <a:noFill/>
          <a:ln>
            <a:solidFill>
              <a:srgbClr val="000000"/>
            </a:solidFill>
            <a:miter lim="800000"/>
            <a:headEnd/>
            <a:tailEnd/>
          </a:ln>
        </p:spPr>
      </p:sp>
      <p:sp>
        <p:nvSpPr>
          <p:cNvPr id="448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DBD0E2-3570-4DE8-85A2-4736E61370C5}" type="slidenum">
              <a:rPr lang="en-US" smtClean="0"/>
              <a:pPr fontAlgn="base">
                <a:spcBef>
                  <a:spcPct val="0"/>
                </a:spcBef>
                <a:spcAft>
                  <a:spcPct val="0"/>
                </a:spcAft>
                <a:defRPr/>
              </a:pPr>
              <a:t>59</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Slide Image Placeholder 1"/>
          <p:cNvSpPr>
            <a:spLocks noGrp="1" noRot="1" noChangeAspect="1" noTextEdit="1"/>
          </p:cNvSpPr>
          <p:nvPr>
            <p:ph type="sldImg"/>
          </p:nvPr>
        </p:nvSpPr>
        <p:spPr bwMode="auto">
          <a:noFill/>
          <a:ln>
            <a:solidFill>
              <a:srgbClr val="000000"/>
            </a:solidFill>
            <a:miter lim="800000"/>
            <a:headEnd/>
            <a:tailEnd/>
          </a:ln>
        </p:spPr>
      </p:sp>
      <p:sp>
        <p:nvSpPr>
          <p:cNvPr id="450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14AC46-6B8E-400A-AC7B-A33A4799735D}" type="slidenum">
              <a:rPr lang="en-US" smtClean="0"/>
              <a:pPr fontAlgn="base">
                <a:spcBef>
                  <a:spcPct val="0"/>
                </a:spcBef>
                <a:spcAft>
                  <a:spcPct val="0"/>
                </a:spcAft>
                <a:defRPr/>
              </a:pPr>
              <a:t>60</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Slide Image Placeholder 1"/>
          <p:cNvSpPr>
            <a:spLocks noGrp="1" noRot="1" noChangeAspect="1" noTextEdit="1"/>
          </p:cNvSpPr>
          <p:nvPr>
            <p:ph type="sldImg"/>
          </p:nvPr>
        </p:nvSpPr>
        <p:spPr bwMode="auto">
          <a:noFill/>
          <a:ln>
            <a:solidFill>
              <a:srgbClr val="000000"/>
            </a:solidFill>
            <a:miter lim="800000"/>
            <a:headEnd/>
            <a:tailEnd/>
          </a:ln>
        </p:spPr>
      </p:sp>
      <p:sp>
        <p:nvSpPr>
          <p:cNvPr id="451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49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6349E4-31E0-440B-8130-45B2BBA13F68}" type="slidenum">
              <a:rPr lang="en-US" smtClean="0"/>
              <a:pPr fontAlgn="base">
                <a:spcBef>
                  <a:spcPct val="0"/>
                </a:spcBef>
                <a:spcAft>
                  <a:spcPct val="0"/>
                </a:spcAft>
                <a:defRPr/>
              </a:pPr>
              <a:t>61</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bwMode="auto">
          <a:noFill/>
          <a:ln>
            <a:solidFill>
              <a:srgbClr val="000000"/>
            </a:solidFill>
            <a:miter lim="800000"/>
            <a:headEnd/>
            <a:tailEnd/>
          </a:ln>
        </p:spPr>
      </p:sp>
      <p:sp>
        <p:nvSpPr>
          <p:cNvPr id="3850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3FFD9F-4308-486F-AFA6-D2454F0CFE36}"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Slide Image Placeholder 1"/>
          <p:cNvSpPr>
            <a:spLocks noGrp="1" noRot="1" noChangeAspect="1" noTextEdit="1"/>
          </p:cNvSpPr>
          <p:nvPr>
            <p:ph type="sldImg"/>
          </p:nvPr>
        </p:nvSpPr>
        <p:spPr bwMode="auto">
          <a:noFill/>
          <a:ln>
            <a:solidFill>
              <a:srgbClr val="000000"/>
            </a:solidFill>
            <a:miter lim="800000"/>
            <a:headEnd/>
            <a:tailEnd/>
          </a:ln>
        </p:spPr>
      </p:sp>
      <p:sp>
        <p:nvSpPr>
          <p:cNvPr id="452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60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3E26EC-803B-4B67-9473-F717BFAA2D5D}" type="slidenum">
              <a:rPr lang="en-US" smtClean="0"/>
              <a:pPr fontAlgn="base">
                <a:spcBef>
                  <a:spcPct val="0"/>
                </a:spcBef>
                <a:spcAft>
                  <a:spcPct val="0"/>
                </a:spcAft>
                <a:defRPr/>
              </a:pPr>
              <a:t>62</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Slide Image Placeholder 1"/>
          <p:cNvSpPr>
            <a:spLocks noGrp="1" noRot="1" noChangeAspect="1" noTextEdit="1"/>
          </p:cNvSpPr>
          <p:nvPr>
            <p:ph type="sldImg"/>
          </p:nvPr>
        </p:nvSpPr>
        <p:spPr bwMode="auto">
          <a:noFill/>
          <a:ln>
            <a:solidFill>
              <a:srgbClr val="000000"/>
            </a:solidFill>
            <a:miter lim="800000"/>
            <a:headEnd/>
            <a:tailEnd/>
          </a:ln>
        </p:spPr>
      </p:sp>
      <p:sp>
        <p:nvSpPr>
          <p:cNvPr id="453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601DA8-4947-44A3-9C9C-B6DEB4590921}" type="slidenum">
              <a:rPr lang="en-US" smtClean="0"/>
              <a:pPr fontAlgn="base">
                <a:spcBef>
                  <a:spcPct val="0"/>
                </a:spcBef>
                <a:spcAft>
                  <a:spcPct val="0"/>
                </a:spcAft>
                <a:defRPr/>
              </a:pPr>
              <a:t>63</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Slide Image Placeholder 1"/>
          <p:cNvSpPr>
            <a:spLocks noGrp="1" noRot="1" noChangeAspect="1" noTextEdit="1"/>
          </p:cNvSpPr>
          <p:nvPr>
            <p:ph type="sldImg"/>
          </p:nvPr>
        </p:nvSpPr>
        <p:spPr bwMode="auto">
          <a:noFill/>
          <a:ln>
            <a:solidFill>
              <a:srgbClr val="000000"/>
            </a:solidFill>
            <a:miter lim="800000"/>
            <a:headEnd/>
            <a:tailEnd/>
          </a:ln>
        </p:spPr>
      </p:sp>
      <p:sp>
        <p:nvSpPr>
          <p:cNvPr id="454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80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EBC48F-A90E-49AD-96FC-F0B372B1876E}" type="slidenum">
              <a:rPr lang="en-US" smtClean="0"/>
              <a:pPr fontAlgn="base">
                <a:spcBef>
                  <a:spcPct val="0"/>
                </a:spcBef>
                <a:spcAft>
                  <a:spcPct val="0"/>
                </a:spcAft>
                <a:defRPr/>
              </a:pPr>
              <a:t>64</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Slide Image Placeholder 1"/>
          <p:cNvSpPr>
            <a:spLocks noGrp="1" noRot="1" noChangeAspect="1" noTextEdit="1"/>
          </p:cNvSpPr>
          <p:nvPr>
            <p:ph type="sldImg"/>
          </p:nvPr>
        </p:nvSpPr>
        <p:spPr bwMode="auto">
          <a:noFill/>
          <a:ln>
            <a:solidFill>
              <a:srgbClr val="000000"/>
            </a:solidFill>
            <a:miter lim="800000"/>
            <a:headEnd/>
            <a:tailEnd/>
          </a:ln>
        </p:spPr>
      </p:sp>
      <p:sp>
        <p:nvSpPr>
          <p:cNvPr id="456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846D25-87F9-474C-827D-10CF858C78E5}" type="slidenum">
              <a:rPr lang="en-US" smtClean="0"/>
              <a:pPr fontAlgn="base">
                <a:spcBef>
                  <a:spcPct val="0"/>
                </a:spcBef>
                <a:spcAft>
                  <a:spcPct val="0"/>
                </a:spcAft>
                <a:defRPr/>
              </a:pPr>
              <a:t>65</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C7A7ED-70B8-4B35-917C-3823562A641D}" type="slidenum">
              <a:rPr lang="en-US" smtClean="0"/>
              <a:pPr fontAlgn="base">
                <a:spcBef>
                  <a:spcPct val="0"/>
                </a:spcBef>
                <a:spcAft>
                  <a:spcPct val="0"/>
                </a:spcAft>
                <a:defRPr/>
              </a:pPr>
              <a:t>66</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AD1809-2912-4EB6-B39B-94012CB77162}" type="slidenum">
              <a:rPr lang="en-US" smtClean="0"/>
              <a:pPr fontAlgn="base">
                <a:spcBef>
                  <a:spcPct val="0"/>
                </a:spcBef>
                <a:spcAft>
                  <a:spcPct val="0"/>
                </a:spcAft>
                <a:defRPr/>
              </a:pPr>
              <a:t>67</a:t>
            </a:fld>
            <a:endParaRPr lang="en-US" smtClean="0"/>
          </a:p>
        </p:txBody>
      </p:sp>
      <p:sp>
        <p:nvSpPr>
          <p:cNvPr id="459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9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Slide Image Placeholder 1"/>
          <p:cNvSpPr>
            <a:spLocks noGrp="1" noRot="1" noChangeAspect="1" noTextEdit="1"/>
          </p:cNvSpPr>
          <p:nvPr>
            <p:ph type="sldImg"/>
          </p:nvPr>
        </p:nvSpPr>
        <p:spPr bwMode="auto">
          <a:noFill/>
          <a:ln>
            <a:solidFill>
              <a:srgbClr val="000000"/>
            </a:solidFill>
            <a:miter lim="800000"/>
            <a:headEnd/>
            <a:tailEnd/>
          </a:ln>
        </p:spPr>
      </p:sp>
      <p:sp>
        <p:nvSpPr>
          <p:cNvPr id="461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593B46-7AA3-4211-B151-0ED9A488F1B4}" type="slidenum">
              <a:rPr lang="en-US" smtClean="0"/>
              <a:pPr fontAlgn="base">
                <a:spcBef>
                  <a:spcPct val="0"/>
                </a:spcBef>
                <a:spcAft>
                  <a:spcPct val="0"/>
                </a:spcAft>
                <a:defRPr/>
              </a:pPr>
              <a:t>68</a:t>
            </a:fld>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Slide Image Placeholder 1"/>
          <p:cNvSpPr>
            <a:spLocks noGrp="1" noRot="1" noChangeAspect="1" noTextEdit="1"/>
          </p:cNvSpPr>
          <p:nvPr>
            <p:ph type="sldImg"/>
          </p:nvPr>
        </p:nvSpPr>
        <p:spPr bwMode="auto">
          <a:noFill/>
          <a:ln>
            <a:solidFill>
              <a:srgbClr val="000000"/>
            </a:solidFill>
            <a:miter lim="800000"/>
            <a:headEnd/>
            <a:tailEnd/>
          </a:ln>
        </p:spPr>
      </p:sp>
      <p:sp>
        <p:nvSpPr>
          <p:cNvPr id="462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4F6407-C92E-42AD-8D85-AF0FA8ECEB90}" type="slidenum">
              <a:rPr lang="en-US" smtClean="0"/>
              <a:pPr fontAlgn="base">
                <a:spcBef>
                  <a:spcPct val="0"/>
                </a:spcBef>
                <a:spcAft>
                  <a:spcPct val="0"/>
                </a:spcAft>
                <a:defRPr/>
              </a:pPr>
              <a:t>69</a:t>
            </a:fld>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Slide Image Placeholder 1"/>
          <p:cNvSpPr>
            <a:spLocks noGrp="1" noRot="1" noChangeAspect="1" noTextEdit="1"/>
          </p:cNvSpPr>
          <p:nvPr>
            <p:ph type="sldImg"/>
          </p:nvPr>
        </p:nvSpPr>
        <p:spPr bwMode="auto">
          <a:noFill/>
          <a:ln>
            <a:solidFill>
              <a:srgbClr val="000000"/>
            </a:solidFill>
            <a:miter lim="800000"/>
            <a:headEnd/>
            <a:tailEnd/>
          </a:ln>
        </p:spPr>
      </p:sp>
      <p:sp>
        <p:nvSpPr>
          <p:cNvPr id="463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40C9AB-8760-40C2-9512-0105BB6DDBAF}" type="slidenum">
              <a:rPr lang="en-US" smtClean="0"/>
              <a:pPr fontAlgn="base">
                <a:spcBef>
                  <a:spcPct val="0"/>
                </a:spcBef>
                <a:spcAft>
                  <a:spcPct val="0"/>
                </a:spcAft>
                <a:defRPr/>
              </a:pPr>
              <a:t>70</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Slide Image Placeholder 1"/>
          <p:cNvSpPr>
            <a:spLocks noGrp="1" noRot="1" noChangeAspect="1" noTextEdit="1"/>
          </p:cNvSpPr>
          <p:nvPr>
            <p:ph type="sldImg"/>
          </p:nvPr>
        </p:nvSpPr>
        <p:spPr bwMode="auto">
          <a:noFill/>
          <a:ln>
            <a:solidFill>
              <a:srgbClr val="000000"/>
            </a:solidFill>
            <a:miter lim="800000"/>
            <a:headEnd/>
            <a:tailEnd/>
          </a:ln>
        </p:spPr>
      </p:sp>
      <p:sp>
        <p:nvSpPr>
          <p:cNvPr id="464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DF6AFF-F768-4A21-A04A-ABE29A29F63A}" type="slidenum">
              <a:rPr lang="en-US" smtClean="0"/>
              <a:pPr fontAlgn="base">
                <a:spcBef>
                  <a:spcPct val="0"/>
                </a:spcBef>
                <a:spcAft>
                  <a:spcPct val="0"/>
                </a:spcAft>
                <a:defRPr/>
              </a:pPr>
              <a:t>71</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Slide Image Placeholder 1"/>
          <p:cNvSpPr>
            <a:spLocks noGrp="1" noRot="1" noChangeAspect="1" noTextEdit="1"/>
          </p:cNvSpPr>
          <p:nvPr>
            <p:ph type="sldImg"/>
          </p:nvPr>
        </p:nvSpPr>
        <p:spPr bwMode="auto">
          <a:noFill/>
          <a:ln>
            <a:solidFill>
              <a:srgbClr val="000000"/>
            </a:solidFill>
            <a:miter lim="800000"/>
            <a:headEnd/>
            <a:tailEnd/>
          </a:ln>
        </p:spPr>
      </p:sp>
      <p:sp>
        <p:nvSpPr>
          <p:cNvPr id="3860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374832-3177-46D3-8FF5-23319011B474}"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36FDB1-EDC5-481D-A271-74C79F54F820}" type="slidenum">
              <a:rPr lang="en-US" smtClean="0"/>
              <a:pPr fontAlgn="base">
                <a:spcBef>
                  <a:spcPct val="0"/>
                </a:spcBef>
                <a:spcAft>
                  <a:spcPct val="0"/>
                </a:spcAft>
                <a:defRPr/>
              </a:pPr>
              <a:t>72</a:t>
            </a:fld>
            <a:endParaRPr lang="en-US" smtClean="0"/>
          </a:p>
        </p:txBody>
      </p:sp>
      <p:sp>
        <p:nvSpPr>
          <p:cNvPr id="467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79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016D77-93D9-4245-9D4C-3866A97CFE1F}" type="slidenum">
              <a:rPr lang="en-US" smtClean="0"/>
              <a:pPr fontAlgn="base">
                <a:spcBef>
                  <a:spcPct val="0"/>
                </a:spcBef>
                <a:spcAft>
                  <a:spcPct val="0"/>
                </a:spcAft>
                <a:defRPr/>
              </a:pPr>
              <a:t>73</a:t>
            </a:fld>
            <a:endParaRPr lang="en-US" smtClean="0"/>
          </a:p>
        </p:txBody>
      </p:sp>
      <p:sp>
        <p:nvSpPr>
          <p:cNvPr id="471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bwMode="auto">
          <a:noFill/>
          <a:ln>
            <a:solidFill>
              <a:srgbClr val="000000"/>
            </a:solidFill>
            <a:miter lim="800000"/>
            <a:headEnd/>
            <a:tailEnd/>
          </a:ln>
        </p:spPr>
      </p:sp>
      <p:sp>
        <p:nvSpPr>
          <p:cNvPr id="376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4530827-7229-4FBE-BF0F-B06E15A3F7D9}" type="slidenum">
              <a:rPr lang="en-US" smtClean="0"/>
              <a:pPr fontAlgn="base">
                <a:spcBef>
                  <a:spcPct val="0"/>
                </a:spcBef>
                <a:spcAft>
                  <a:spcPct val="0"/>
                </a:spcAft>
                <a:defRPr/>
              </a:pPr>
              <a:t>74</a:t>
            </a:fld>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Slide Image Placeholder 1"/>
          <p:cNvSpPr>
            <a:spLocks noGrp="1" noRot="1" noChangeAspect="1" noTextEdit="1"/>
          </p:cNvSpPr>
          <p:nvPr>
            <p:ph type="sldImg"/>
          </p:nvPr>
        </p:nvSpPr>
        <p:spPr bwMode="auto">
          <a:noFill/>
          <a:ln>
            <a:solidFill>
              <a:srgbClr val="000000"/>
            </a:solidFill>
            <a:miter lim="800000"/>
            <a:headEnd/>
            <a:tailEnd/>
          </a:ln>
        </p:spPr>
      </p:sp>
      <p:sp>
        <p:nvSpPr>
          <p:cNvPr id="476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87D93D-4CCA-4DEC-B406-7B447E3E35ED}" type="slidenum">
              <a:rPr lang="en-US" smtClean="0"/>
              <a:pPr fontAlgn="base">
                <a:spcBef>
                  <a:spcPct val="0"/>
                </a:spcBef>
                <a:spcAft>
                  <a:spcPct val="0"/>
                </a:spcAft>
                <a:defRPr/>
              </a:pPr>
              <a:t>75</a:t>
            </a:fld>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Slide Image Placeholder 1"/>
          <p:cNvSpPr>
            <a:spLocks noGrp="1" noRot="1" noChangeAspect="1" noTextEdit="1"/>
          </p:cNvSpPr>
          <p:nvPr>
            <p:ph type="sldImg"/>
          </p:nvPr>
        </p:nvSpPr>
        <p:spPr bwMode="auto">
          <a:noFill/>
          <a:ln>
            <a:solidFill>
              <a:srgbClr val="000000"/>
            </a:solidFill>
            <a:miter lim="800000"/>
            <a:headEnd/>
            <a:tailEnd/>
          </a:ln>
        </p:spPr>
      </p:sp>
      <p:sp>
        <p:nvSpPr>
          <p:cNvPr id="477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DFA86D-21AC-4909-8415-F754CC22026B}" type="slidenum">
              <a:rPr lang="en-US" smtClean="0"/>
              <a:pPr fontAlgn="base">
                <a:spcBef>
                  <a:spcPct val="0"/>
                </a:spcBef>
                <a:spcAft>
                  <a:spcPct val="0"/>
                </a:spcAft>
                <a:defRPr/>
              </a:pPr>
              <a:t>76</a:t>
            </a:fld>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Slide Image Placeholder 1"/>
          <p:cNvSpPr>
            <a:spLocks noGrp="1" noRot="1" noChangeAspect="1" noTextEdit="1"/>
          </p:cNvSpPr>
          <p:nvPr>
            <p:ph type="sldImg"/>
          </p:nvPr>
        </p:nvSpPr>
        <p:spPr bwMode="auto">
          <a:noFill/>
          <a:ln>
            <a:solidFill>
              <a:srgbClr val="000000"/>
            </a:solidFill>
            <a:miter lim="800000"/>
            <a:headEnd/>
            <a:tailEnd/>
          </a:ln>
        </p:spPr>
      </p:sp>
      <p:sp>
        <p:nvSpPr>
          <p:cNvPr id="4812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420CCF-D820-4838-8136-DA18A0FA0DCF}" type="slidenum">
              <a:rPr lang="en-US" smtClean="0"/>
              <a:pPr fontAlgn="base">
                <a:spcBef>
                  <a:spcPct val="0"/>
                </a:spcBef>
                <a:spcAft>
                  <a:spcPct val="0"/>
                </a:spcAft>
                <a:defRPr/>
              </a:pPr>
              <a:t>77</a:t>
            </a:fld>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Slide Image Placeholder 1"/>
          <p:cNvSpPr>
            <a:spLocks noGrp="1" noRot="1" noChangeAspect="1" noTextEdit="1"/>
          </p:cNvSpPr>
          <p:nvPr>
            <p:ph type="sldImg"/>
          </p:nvPr>
        </p:nvSpPr>
        <p:spPr bwMode="auto">
          <a:noFill/>
          <a:ln>
            <a:solidFill>
              <a:srgbClr val="000000"/>
            </a:solidFill>
            <a:miter lim="800000"/>
            <a:headEnd/>
            <a:tailEnd/>
          </a:ln>
        </p:spPr>
      </p:sp>
      <p:sp>
        <p:nvSpPr>
          <p:cNvPr id="4833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D181A58-D687-45D9-918D-8CD8D61300C1}" type="slidenum">
              <a:rPr lang="en-US" smtClean="0"/>
              <a:pPr>
                <a:defRPr/>
              </a:pPr>
              <a:t>79</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Slide Image Placeholder 1"/>
          <p:cNvSpPr>
            <a:spLocks noGrp="1" noRot="1" noChangeAspect="1" noTextEdit="1"/>
          </p:cNvSpPr>
          <p:nvPr>
            <p:ph type="sldImg"/>
          </p:nvPr>
        </p:nvSpPr>
        <p:spPr bwMode="auto">
          <a:noFill/>
          <a:ln>
            <a:solidFill>
              <a:srgbClr val="000000"/>
            </a:solidFill>
            <a:miter lim="800000"/>
            <a:headEnd/>
            <a:tailEnd/>
          </a:ln>
        </p:spPr>
      </p:sp>
      <p:sp>
        <p:nvSpPr>
          <p:cNvPr id="484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62956D-4672-4C16-853F-B1529D2B42CA}" type="slidenum">
              <a:rPr lang="en-US" smtClean="0"/>
              <a:pPr fontAlgn="base">
                <a:spcBef>
                  <a:spcPct val="0"/>
                </a:spcBef>
                <a:spcAft>
                  <a:spcPct val="0"/>
                </a:spcAft>
                <a:defRPr/>
              </a:pPr>
              <a:t>80</a:t>
            </a:fld>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Slide Image Placeholder 1"/>
          <p:cNvSpPr>
            <a:spLocks noGrp="1" noRot="1" noChangeAspect="1" noTextEdit="1"/>
          </p:cNvSpPr>
          <p:nvPr>
            <p:ph type="sldImg"/>
          </p:nvPr>
        </p:nvSpPr>
        <p:spPr bwMode="auto">
          <a:noFill/>
          <a:ln>
            <a:solidFill>
              <a:srgbClr val="000000"/>
            </a:solidFill>
            <a:miter lim="800000"/>
            <a:headEnd/>
            <a:tailEnd/>
          </a:ln>
        </p:spPr>
      </p:sp>
      <p:sp>
        <p:nvSpPr>
          <p:cNvPr id="4853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A9E2A90-AC09-4161-97ED-9D39BAA1C63C}" type="slidenum">
              <a:rPr lang="en-US" smtClean="0"/>
              <a:pPr>
                <a:defRPr/>
              </a:pPr>
              <a:t>81</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Slide Image Placeholder 1"/>
          <p:cNvSpPr>
            <a:spLocks noGrp="1" noRot="1" noChangeAspect="1" noTextEdit="1"/>
          </p:cNvSpPr>
          <p:nvPr>
            <p:ph type="sldImg"/>
          </p:nvPr>
        </p:nvSpPr>
        <p:spPr bwMode="auto">
          <a:noFill/>
          <a:ln>
            <a:solidFill>
              <a:srgbClr val="000000"/>
            </a:solidFill>
            <a:miter lim="800000"/>
            <a:headEnd/>
            <a:tailEnd/>
          </a:ln>
        </p:spPr>
      </p:sp>
      <p:sp>
        <p:nvSpPr>
          <p:cNvPr id="4864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B325E30-5889-45A8-BADC-9680992D41E9}" type="slidenum">
              <a:rPr lang="en-US" smtClean="0"/>
              <a:pPr>
                <a:defRPr/>
              </a:pPr>
              <a:t>82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bwMode="auto">
          <a:noFill/>
          <a:ln>
            <a:solidFill>
              <a:srgbClr val="000000"/>
            </a:solidFill>
            <a:miter lim="800000"/>
            <a:headEnd/>
            <a:tailEnd/>
          </a:ln>
        </p:spPr>
      </p:sp>
      <p:sp>
        <p:nvSpPr>
          <p:cNvPr id="388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A95BCC-88E6-409A-B4CD-5465A975C5AB}"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Slide Image Placeholder 1"/>
          <p:cNvSpPr>
            <a:spLocks noGrp="1" noRot="1" noChangeAspect="1" noTextEdit="1"/>
          </p:cNvSpPr>
          <p:nvPr>
            <p:ph type="sldImg"/>
          </p:nvPr>
        </p:nvSpPr>
        <p:spPr bwMode="auto">
          <a:noFill/>
          <a:ln>
            <a:solidFill>
              <a:srgbClr val="000000"/>
            </a:solidFill>
            <a:miter lim="800000"/>
            <a:headEnd/>
            <a:tailEnd/>
          </a:ln>
        </p:spPr>
      </p:sp>
      <p:sp>
        <p:nvSpPr>
          <p:cNvPr id="487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261A4D9-E338-475F-92D2-7440D4655EFC}" type="slidenum">
              <a:rPr lang="en-US" smtClean="0"/>
              <a:pPr>
                <a:defRPr/>
              </a:pPr>
              <a:t>83</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Slide Image Placeholder 1"/>
          <p:cNvSpPr>
            <a:spLocks noGrp="1" noRot="1" noChangeAspect="1" noTextEdit="1"/>
          </p:cNvSpPr>
          <p:nvPr>
            <p:ph type="sldImg"/>
          </p:nvPr>
        </p:nvSpPr>
        <p:spPr bwMode="auto">
          <a:noFill/>
          <a:ln>
            <a:solidFill>
              <a:srgbClr val="000000"/>
            </a:solidFill>
            <a:miter lim="800000"/>
            <a:headEnd/>
            <a:tailEnd/>
          </a:ln>
        </p:spPr>
      </p:sp>
      <p:sp>
        <p:nvSpPr>
          <p:cNvPr id="4915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3E0CC3-EB78-459A-B52B-7EBA23A05AE6}" type="slidenum">
              <a:rPr lang="en-US" smtClean="0"/>
              <a:pPr fontAlgn="base">
                <a:spcBef>
                  <a:spcPct val="0"/>
                </a:spcBef>
                <a:spcAft>
                  <a:spcPct val="0"/>
                </a:spcAft>
                <a:defRPr/>
              </a:pPr>
              <a:t>84</a:t>
            </a:fld>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Slide Image Placeholder 1"/>
          <p:cNvSpPr>
            <a:spLocks noGrp="1" noRot="1" noChangeAspect="1" noTextEdit="1"/>
          </p:cNvSpPr>
          <p:nvPr>
            <p:ph type="sldImg"/>
          </p:nvPr>
        </p:nvSpPr>
        <p:spPr bwMode="auto">
          <a:noFill/>
          <a:ln>
            <a:solidFill>
              <a:srgbClr val="000000"/>
            </a:solidFill>
            <a:miter lim="800000"/>
            <a:headEnd/>
            <a:tailEnd/>
          </a:ln>
        </p:spPr>
      </p:sp>
      <p:sp>
        <p:nvSpPr>
          <p:cNvPr id="493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7085BE-26E1-428D-80D2-434F94850CA5}" type="slidenum">
              <a:rPr lang="en-US" smtClean="0"/>
              <a:pPr fontAlgn="base">
                <a:spcBef>
                  <a:spcPct val="0"/>
                </a:spcBef>
                <a:spcAft>
                  <a:spcPct val="0"/>
                </a:spcAft>
                <a:defRPr/>
              </a:pPr>
              <a:t>85</a:t>
            </a:fld>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6A5B70-35D1-4EB4-BA76-F0DAD76E00B5}" type="slidenum">
              <a:rPr lang="en-US" smtClean="0"/>
              <a:pPr fontAlgn="base">
                <a:spcBef>
                  <a:spcPct val="0"/>
                </a:spcBef>
                <a:spcAft>
                  <a:spcPct val="0"/>
                </a:spcAft>
                <a:defRPr/>
              </a:pPr>
              <a:t>86</a:t>
            </a:fld>
            <a:endParaRPr lang="en-US" smtClean="0"/>
          </a:p>
        </p:txBody>
      </p:sp>
      <p:sp>
        <p:nvSpPr>
          <p:cNvPr id="494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4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Slide Image Placeholder 1"/>
          <p:cNvSpPr>
            <a:spLocks noGrp="1" noRot="1" noChangeAspect="1" noTextEdit="1"/>
          </p:cNvSpPr>
          <p:nvPr>
            <p:ph type="sldImg"/>
          </p:nvPr>
        </p:nvSpPr>
        <p:spPr bwMode="auto">
          <a:noFill/>
          <a:ln>
            <a:solidFill>
              <a:srgbClr val="000000"/>
            </a:solidFill>
            <a:miter lim="800000"/>
            <a:headEnd/>
            <a:tailEnd/>
          </a:ln>
        </p:spPr>
      </p:sp>
      <p:sp>
        <p:nvSpPr>
          <p:cNvPr id="4986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A49FD3-99EE-462F-B8F1-142A81DEEC33}" type="slidenum">
              <a:rPr lang="en-US" smtClean="0"/>
              <a:pPr fontAlgn="base">
                <a:spcBef>
                  <a:spcPct val="0"/>
                </a:spcBef>
                <a:spcAft>
                  <a:spcPct val="0"/>
                </a:spcAft>
                <a:defRPr/>
              </a:pPr>
              <a:t>87</a:t>
            </a:fld>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Slide Image Placeholder 1"/>
          <p:cNvSpPr>
            <a:spLocks noGrp="1" noRot="1" noChangeAspect="1" noTextEdit="1"/>
          </p:cNvSpPr>
          <p:nvPr>
            <p:ph type="sldImg"/>
          </p:nvPr>
        </p:nvSpPr>
        <p:spPr bwMode="auto">
          <a:noFill/>
          <a:ln>
            <a:solidFill>
              <a:srgbClr val="000000"/>
            </a:solidFill>
            <a:miter lim="800000"/>
            <a:headEnd/>
            <a:tailEnd/>
          </a:ln>
        </p:spPr>
      </p:sp>
      <p:sp>
        <p:nvSpPr>
          <p:cNvPr id="5058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0E78A6-08D3-4932-95A5-6C16F5B2858F}" type="slidenum">
              <a:rPr lang="en-US" smtClean="0"/>
              <a:pPr fontAlgn="base">
                <a:spcBef>
                  <a:spcPct val="0"/>
                </a:spcBef>
                <a:spcAft>
                  <a:spcPct val="0"/>
                </a:spcAft>
                <a:defRPr/>
              </a:pPr>
              <a:t>88</a:t>
            </a:fld>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Slide Image Placeholder 1"/>
          <p:cNvSpPr>
            <a:spLocks noGrp="1" noRot="1" noChangeAspect="1" noTextEdit="1"/>
          </p:cNvSpPr>
          <p:nvPr>
            <p:ph type="sldImg"/>
          </p:nvPr>
        </p:nvSpPr>
        <p:spPr bwMode="auto">
          <a:noFill/>
          <a:ln>
            <a:solidFill>
              <a:srgbClr val="000000"/>
            </a:solidFill>
            <a:miter lim="800000"/>
            <a:headEnd/>
            <a:tailEnd/>
          </a:ln>
        </p:spPr>
      </p:sp>
      <p:sp>
        <p:nvSpPr>
          <p:cNvPr id="5079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420EE6-9993-4969-9B72-216326471C49}" type="slidenum">
              <a:rPr lang="en-US" smtClean="0"/>
              <a:pPr fontAlgn="base">
                <a:spcBef>
                  <a:spcPct val="0"/>
                </a:spcBef>
                <a:spcAft>
                  <a:spcPct val="0"/>
                </a:spcAft>
                <a:defRPr/>
              </a:pPr>
              <a:t>89</a:t>
            </a:fld>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Slide Image Placeholder 1"/>
          <p:cNvSpPr>
            <a:spLocks noGrp="1" noRot="1" noChangeAspect="1" noTextEdit="1"/>
          </p:cNvSpPr>
          <p:nvPr>
            <p:ph type="sldImg"/>
          </p:nvPr>
        </p:nvSpPr>
        <p:spPr bwMode="auto">
          <a:noFill/>
          <a:ln>
            <a:solidFill>
              <a:srgbClr val="000000"/>
            </a:solidFill>
            <a:miter lim="800000"/>
            <a:headEnd/>
            <a:tailEnd/>
          </a:ln>
        </p:spPr>
      </p:sp>
      <p:sp>
        <p:nvSpPr>
          <p:cNvPr id="5089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FD1DA70-3616-4D30-9F5A-7FF649362B50}" type="slidenum">
              <a:rPr lang="en-US" smtClean="0"/>
              <a:pPr>
                <a:defRPr/>
              </a:pPr>
              <a:t>90</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Slide Image Placeholder 1"/>
          <p:cNvSpPr>
            <a:spLocks noGrp="1" noRot="1" noChangeAspect="1" noTextEdit="1"/>
          </p:cNvSpPr>
          <p:nvPr>
            <p:ph type="sldImg"/>
          </p:nvPr>
        </p:nvSpPr>
        <p:spPr bwMode="auto">
          <a:noFill/>
          <a:ln>
            <a:solidFill>
              <a:srgbClr val="000000"/>
            </a:solidFill>
            <a:miter lim="800000"/>
            <a:headEnd/>
            <a:tailEnd/>
          </a:ln>
        </p:spPr>
      </p:sp>
      <p:sp>
        <p:nvSpPr>
          <p:cNvPr id="5089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FD1DA70-3616-4D30-9F5A-7FF649362B50}" type="slidenum">
              <a:rPr lang="en-US" smtClean="0"/>
              <a:pPr>
                <a:defRPr/>
              </a:pPr>
              <a:t>91</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Slide Image Placeholder 1"/>
          <p:cNvSpPr>
            <a:spLocks noGrp="1" noRot="1" noChangeAspect="1" noTextEdit="1"/>
          </p:cNvSpPr>
          <p:nvPr>
            <p:ph type="sldImg"/>
          </p:nvPr>
        </p:nvSpPr>
        <p:spPr bwMode="auto">
          <a:noFill/>
          <a:ln>
            <a:solidFill>
              <a:srgbClr val="000000"/>
            </a:solidFill>
            <a:miter lim="800000"/>
            <a:headEnd/>
            <a:tailEnd/>
          </a:ln>
        </p:spPr>
      </p:sp>
      <p:sp>
        <p:nvSpPr>
          <p:cNvPr id="488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45BA7A-0310-47F6-8D67-49EA22CEB421}" type="slidenum">
              <a:rPr lang="en-US" smtClean="0"/>
              <a:pPr fontAlgn="base">
                <a:spcBef>
                  <a:spcPct val="0"/>
                </a:spcBef>
                <a:spcAft>
                  <a:spcPct val="0"/>
                </a:spcAft>
                <a:defRPr/>
              </a:pPr>
              <a:t>95</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4715FD-8591-4947-AA5F-68121BFD441A}" type="slidenum">
              <a:rPr lang="en-US" smtClean="0"/>
              <a:pPr fontAlgn="base">
                <a:spcBef>
                  <a:spcPct val="0"/>
                </a:spcBef>
                <a:spcAft>
                  <a:spcPct val="0"/>
                </a:spcAft>
                <a:defRPr/>
              </a:pPr>
              <a:t>9</a:t>
            </a:fld>
            <a:endParaRPr lang="en-US" smtClean="0"/>
          </a:p>
        </p:txBody>
      </p:sp>
      <p:sp>
        <p:nvSpPr>
          <p:cNvPr id="389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Slide Image Placeholder 1"/>
          <p:cNvSpPr>
            <a:spLocks noGrp="1" noRot="1" noChangeAspect="1" noTextEdit="1"/>
          </p:cNvSpPr>
          <p:nvPr>
            <p:ph type="sldImg"/>
          </p:nvPr>
        </p:nvSpPr>
        <p:spPr bwMode="auto">
          <a:noFill/>
          <a:ln>
            <a:solidFill>
              <a:srgbClr val="000000"/>
            </a:solidFill>
            <a:miter lim="800000"/>
            <a:headEnd/>
            <a:tailEnd/>
          </a:ln>
        </p:spPr>
      </p:sp>
      <p:sp>
        <p:nvSpPr>
          <p:cNvPr id="488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45BA7A-0310-47F6-8D67-49EA22CEB421}" type="slidenum">
              <a:rPr lang="en-US" smtClean="0"/>
              <a:pPr fontAlgn="base">
                <a:spcBef>
                  <a:spcPct val="0"/>
                </a:spcBef>
                <a:spcAft>
                  <a:spcPct val="0"/>
                </a:spcAft>
                <a:defRPr/>
              </a:pPr>
              <a:t>118</a:t>
            </a:fld>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Slide Image Placeholder 1"/>
          <p:cNvSpPr>
            <a:spLocks noGrp="1" noRot="1" noChangeAspect="1" noTextEdit="1"/>
          </p:cNvSpPr>
          <p:nvPr>
            <p:ph type="sldImg"/>
          </p:nvPr>
        </p:nvSpPr>
        <p:spPr bwMode="auto">
          <a:noFill/>
          <a:ln>
            <a:solidFill>
              <a:srgbClr val="000000"/>
            </a:solidFill>
            <a:miter lim="800000"/>
            <a:headEnd/>
            <a:tailEnd/>
          </a:ln>
        </p:spPr>
      </p:sp>
      <p:sp>
        <p:nvSpPr>
          <p:cNvPr id="488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45BA7A-0310-47F6-8D67-49EA22CEB421}" type="slidenum">
              <a:rPr lang="en-US" smtClean="0"/>
              <a:pPr fontAlgn="base">
                <a:spcBef>
                  <a:spcPct val="0"/>
                </a:spcBef>
                <a:spcAft>
                  <a:spcPct val="0"/>
                </a:spcAft>
                <a:defRPr/>
              </a:pPr>
              <a:t>134</a:t>
            </a:fld>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Slide Image Placeholder 1"/>
          <p:cNvSpPr>
            <a:spLocks noGrp="1" noRot="1" noChangeAspect="1" noTextEdit="1"/>
          </p:cNvSpPr>
          <p:nvPr>
            <p:ph type="sldImg"/>
          </p:nvPr>
        </p:nvSpPr>
        <p:spPr bwMode="auto">
          <a:noFill/>
          <a:ln>
            <a:solidFill>
              <a:srgbClr val="000000"/>
            </a:solidFill>
            <a:miter lim="800000"/>
            <a:headEnd/>
            <a:tailEnd/>
          </a:ln>
        </p:spPr>
      </p:sp>
      <p:sp>
        <p:nvSpPr>
          <p:cNvPr id="488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45BA7A-0310-47F6-8D67-49EA22CEB421}" type="slidenum">
              <a:rPr lang="en-US" smtClean="0"/>
              <a:pPr fontAlgn="base">
                <a:spcBef>
                  <a:spcPct val="0"/>
                </a:spcBef>
                <a:spcAft>
                  <a:spcPct val="0"/>
                </a:spcAft>
                <a:defRPr/>
              </a:pPr>
              <a:t>141</a:t>
            </a:fld>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155</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156</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7A3715-4CDD-40C6-9AAA-9B9426A15715}" type="slidenum">
              <a:rPr lang="en-US" smtClean="0"/>
              <a:pPr/>
              <a:t>159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EC620BF8-CEE8-489D-B600-3836DD6B76F1}" type="datetimeFigureOut">
              <a:rPr lang="en-US"/>
              <a:pPr>
                <a:defRPr/>
              </a:pPr>
              <a:t>2/11/2019</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10E6C9AE-4C6E-4FA7-94A9-404E37A1F8F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6F74458-6E93-4AA5-92EA-D793B988C8BA}" type="datetimeFigureOut">
              <a:rPr lang="en-US"/>
              <a:pPr>
                <a:defRPr/>
              </a:pPr>
              <a:t>2/11/2019</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2CAA64E-8B72-4878-9B1C-B7F7B3160182}" type="slidenum">
              <a:rPr lang="en-US"/>
              <a:pPr>
                <a:defRPr/>
              </a:pPr>
              <a:t>‹#›</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FB188ABA-B24A-45D8-A9D7-3458062AE5A2}" type="datetimeFigureOut">
              <a:rPr lang="en-US"/>
              <a:pPr>
                <a:defRPr/>
              </a:pPr>
              <a:t>2/11/2019</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273F7AD0-684A-412A-B54A-B6D54F2B9DAC}" type="slidenum">
              <a:rPr lang="en-US"/>
              <a:pPr>
                <a:defRPr/>
              </a:pPr>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5622CDA-A791-4628-B345-0CD97E2B1D7B}" type="datetimeFigureOut">
              <a:rPr lang="en-US"/>
              <a:pPr>
                <a:defRPr/>
              </a:pPr>
              <a:t>2/11/2019</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09651C2-62A8-4D97-BA67-FDBD2DEEBD90}" type="slidenum">
              <a:rPr lang="en-US"/>
              <a:pPr>
                <a:defRPr/>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8EA8946-62A8-4B78-9CBF-144059C5D4B4}" type="datetimeFigureOut">
              <a:rPr lang="en-US"/>
              <a:pPr>
                <a:defRPr/>
              </a:pPr>
              <a:t>2/11/2019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E19B6E-C153-4196-9B86-FD73C111D9B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F7185538-A810-4197-BF2A-B7980C363141}" type="datetimeFigureOut">
              <a:rPr lang="en-US"/>
              <a:pPr>
                <a:defRPr/>
              </a:pPr>
              <a:t>2/11/2019</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C239DD6-373B-4A12-BDB7-5DFCE0012A44}" type="slidenum">
              <a:rPr lang="en-US"/>
              <a:pPr>
                <a:defRPr/>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BB86C5A3-4B64-454F-A9F4-A9CD2CFD23DB}" type="datetimeFigureOut">
              <a:rPr lang="en-US"/>
              <a:pPr>
                <a:defRPr/>
              </a:pPr>
              <a:t>2/11/2019</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EADDF69A-7678-4D7A-9DE1-12BAD4AF2D13}" type="slidenum">
              <a:rPr lang="en-US"/>
              <a:pPr>
                <a:defRPr/>
              </a:pPr>
              <a:t>‹#›</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9903EE53-3456-4046-BEF5-AAF5E728033D}" type="datetimeFigureOut">
              <a:rPr lang="en-US"/>
              <a:pPr>
                <a:defRPr/>
              </a:pPr>
              <a:t>2/11/2019</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911008CB-30F8-4B4F-952A-01BFEC034865}" type="slidenum">
              <a:rPr lang="en-US"/>
              <a:pPr>
                <a:defRPr/>
              </a:pPr>
              <a:t>‹#›</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CDDD6AD-3FBF-4A90-AF51-524ADF500E88}" type="datetimeFigureOut">
              <a:rPr lang="en-US"/>
              <a:pPr>
                <a:defRPr/>
              </a:pPr>
              <a:t>2/11/2019</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90143E0-560C-40D1-907A-3C6035299BB1}" type="slidenum">
              <a:rPr lang="en-US"/>
              <a:pPr>
                <a:defRPr/>
              </a:pPr>
              <a:t>‹#›</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F9D0C54F-0F45-4C97-8E4A-C9D7771FE75E}" type="datetimeFigureOut">
              <a:rPr lang="en-US"/>
              <a:pPr>
                <a:defRPr/>
              </a:pPr>
              <a:t>2/11/2019</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ACFA6B9A-6EDC-4677-944B-949B75E03421}" type="slidenum">
              <a:rPr lang="en-US"/>
              <a:pPr>
                <a:defRPr/>
              </a:pPr>
              <a:t>‹#›</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AA1EB483-55AD-400F-8E00-FCBD9BD8FEF9}" type="datetimeFigureOut">
              <a:rPr lang="en-US"/>
              <a:pPr>
                <a:defRPr/>
              </a:pPr>
              <a:t>2/11/2019</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088906DC-D32C-4968-80FA-AF2E51FBF9CE}" type="slidenum">
              <a:rPr lang="en-US"/>
              <a:pPr>
                <a:defRPr/>
              </a:pPr>
              <a:t>‹#›</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8436"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8437"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D89652A4-1E1C-49C7-82D1-2944D6D9BE5F}" type="datetimeFigureOut">
              <a:rPr lang="en-US"/>
              <a:pPr>
                <a:defRPr/>
              </a:pPr>
              <a:t>2/11/2019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2E8969B6-7A93-4DFB-B7A1-A332FF7F3A26}" type="slidenum">
              <a:rPr lang="en-US"/>
              <a:pPr>
                <a:defRPr/>
              </a:pPr>
              <a:t>‹#›</a:t>
            </a:fld>
            <a:endParaRPr lang="en-US"/>
          </a:p>
        </p:txBody>
      </p:sp>
      <p:grpSp>
        <p:nvGrpSpPr>
          <p:cNvPr id="18441"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997" r:id="rId1"/>
    <p:sldLayoutId id="2147483982" r:id="rId2"/>
    <p:sldLayoutId id="2147483998" r:id="rId3"/>
    <p:sldLayoutId id="2147483983" r:id="rId4"/>
    <p:sldLayoutId id="2147483984" r:id="rId5"/>
    <p:sldLayoutId id="2147483985" r:id="rId6"/>
    <p:sldLayoutId id="2147483986" r:id="rId7"/>
    <p:sldLayoutId id="2147483987" r:id="rId8"/>
    <p:sldLayoutId id="2147483999" r:id="rId9"/>
    <p:sldLayoutId id="2147483988" r:id="rId10"/>
    <p:sldLayoutId id="2147483989" r:id="rId11"/>
  </p:sldLayoutIdLst>
  <p:transition>
    <p:dissolv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9C007F"/>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9C007F"/>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68007F"/>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93.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6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1295400"/>
            <a:ext cx="7772400" cy="2819400"/>
          </a:xfrm>
        </p:spPr>
        <p:style>
          <a:lnRef idx="1">
            <a:schemeClr val="accent2"/>
          </a:lnRef>
          <a:fillRef idx="2">
            <a:schemeClr val="accent2"/>
          </a:fillRef>
          <a:effectRef idx="1">
            <a:schemeClr val="accent2"/>
          </a:effectRef>
          <a:fontRef idx="minor">
            <a:schemeClr val="dk1"/>
          </a:fontRef>
        </p:style>
        <p:txBody>
          <a:bodyPr>
            <a:normAutofit/>
          </a:bodyPr>
          <a:lstStyle/>
          <a:p>
            <a:pPr eaLnBrk="1" fontAlgn="auto" hangingPunct="1">
              <a:spcAft>
                <a:spcPts val="0"/>
              </a:spcAft>
              <a:defRPr/>
            </a:pPr>
            <a:r>
              <a:rPr lang="en-US" b="1" dirty="0" smtClean="0"/>
              <a:t>Chapter# 1</a:t>
            </a:r>
            <a:br>
              <a:rPr lang="en-US" b="1" dirty="0" smtClean="0"/>
            </a:br>
            <a:r>
              <a:rPr lang="en-US" b="1" dirty="0" smtClean="0"/>
              <a:t>Management Concept</a:t>
            </a:r>
            <a:br>
              <a:rPr lang="en-US" b="1" dirty="0" smtClean="0"/>
            </a:br>
            <a:endParaRPr lang="en-US" b="1"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704850"/>
            <a:ext cx="8229600" cy="742950"/>
          </a:xfrm>
        </p:spPr>
        <p:txBody>
          <a:bodyPr/>
          <a:lstStyle/>
          <a:p>
            <a:pPr marL="342900" indent="-342900" eaLnBrk="1" hangingPunct="1"/>
            <a:r>
              <a:rPr lang="en-US" sz="4400" dirty="0" smtClean="0">
                <a:solidFill>
                  <a:srgbClr val="993300"/>
                </a:solidFill>
                <a:latin typeface="Arial" pitchFamily="34" charset="0"/>
              </a:rPr>
              <a:t>Cont…</a:t>
            </a:r>
            <a:br>
              <a:rPr lang="en-US" sz="4400" dirty="0" smtClean="0">
                <a:solidFill>
                  <a:srgbClr val="993300"/>
                </a:solidFill>
                <a:latin typeface="Arial" pitchFamily="34" charset="0"/>
              </a:rPr>
            </a:br>
            <a:endParaRPr lang="en-US" sz="4400" dirty="0" smtClean="0">
              <a:solidFill>
                <a:srgbClr val="993300"/>
              </a:solidFill>
            </a:endParaRPr>
          </a:p>
        </p:txBody>
      </p:sp>
      <p:sp>
        <p:nvSpPr>
          <p:cNvPr id="3" name="Content Placeholder 2"/>
          <p:cNvSpPr>
            <a:spLocks noGrp="1"/>
          </p:cNvSpPr>
          <p:nvPr>
            <p:ph idx="1"/>
          </p:nvPr>
        </p:nvSpPr>
        <p:spPr>
          <a:xfrm>
            <a:off x="457200" y="914400"/>
            <a:ext cx="8229600" cy="5410200"/>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274320" indent="-274320" eaLnBrk="1" fontAlgn="auto" hangingPunct="1">
              <a:spcAft>
                <a:spcPts val="0"/>
              </a:spcAft>
              <a:buClr>
                <a:schemeClr val="accent3"/>
              </a:buClr>
              <a:buFont typeface="Wingdings 2"/>
              <a:buChar char=""/>
              <a:defRPr/>
            </a:pPr>
            <a:endParaRPr lang="en-US" dirty="0" smtClean="0"/>
          </a:p>
          <a:p>
            <a:pPr>
              <a:buNone/>
            </a:pPr>
            <a:r>
              <a:rPr lang="en-US" sz="3200" dirty="0" smtClean="0"/>
              <a:t>6. Definition – jobs, duties and relationships should be clearly defined. </a:t>
            </a:r>
          </a:p>
          <a:p>
            <a:pPr>
              <a:buNone/>
            </a:pPr>
            <a:r>
              <a:rPr lang="en-US" sz="3200" dirty="0" smtClean="0"/>
              <a:t>7.	Correspondence – in every position, responsibility and authority should correspond with one another. </a:t>
            </a:r>
          </a:p>
          <a:p>
            <a:pPr>
              <a:buNone/>
            </a:pPr>
            <a:r>
              <a:rPr lang="en-US" sz="3200" dirty="0" smtClean="0"/>
              <a:t>8.	Span of control – no person should supervise more than 5–6 line reports whose work is interlocked. </a:t>
            </a:r>
          </a:p>
          <a:p>
            <a:pPr>
              <a:buNone/>
            </a:pPr>
            <a:r>
              <a:rPr lang="en-US" sz="3200" dirty="0" smtClean="0"/>
              <a:t>9.	Balance – it is essential that the various units of an </a:t>
            </a:r>
            <a:r>
              <a:rPr lang="en-US" sz="3200" dirty="0" err="1" smtClean="0"/>
              <a:t>organisation</a:t>
            </a:r>
            <a:r>
              <a:rPr lang="en-US" sz="3200" dirty="0" smtClean="0"/>
              <a:t> are kept in balance. </a:t>
            </a:r>
          </a:p>
          <a:p>
            <a:pPr>
              <a:buNone/>
            </a:pPr>
            <a:r>
              <a:rPr lang="en-US" sz="3200" dirty="0" smtClean="0"/>
              <a:t>10.     Continuity – </a:t>
            </a:r>
            <a:r>
              <a:rPr lang="en-US" sz="3200" dirty="0" err="1" smtClean="0"/>
              <a:t>reorganisation</a:t>
            </a:r>
            <a:r>
              <a:rPr lang="en-US" sz="3200" dirty="0" smtClean="0"/>
              <a:t> is a continuous process and provision should be made for it.</a:t>
            </a:r>
            <a:endParaRPr lang="en-US" sz="3200" dirty="0"/>
          </a:p>
        </p:txBody>
      </p:sp>
      <p:pic>
        <p:nvPicPr>
          <p:cNvPr id="40966" name="Picture 12" descr="j0233806"/>
          <p:cNvPicPr>
            <a:picLocks noChangeAspect="1" noChangeArrowheads="1"/>
          </p:cNvPicPr>
          <p:nvPr/>
        </p:nvPicPr>
        <p:blipFill>
          <a:blip r:embed="rId3" cstate="print"/>
          <a:srcRect/>
          <a:stretch>
            <a:fillRect/>
          </a:stretch>
        </p:blipFill>
        <p:spPr bwMode="auto">
          <a:xfrm>
            <a:off x="7239000" y="1"/>
            <a:ext cx="1524000" cy="1143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THEORIES OF MOTIVATION </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r>
              <a:rPr lang="en-US" dirty="0" smtClean="0"/>
              <a:t>The 1950s were a fruitful period in the development of motivation concepts. The following specific theories were formulated during this period. These are:</a:t>
            </a:r>
          </a:p>
          <a:p>
            <a:pPr lvl="0"/>
            <a:r>
              <a:rPr lang="en-US" dirty="0" smtClean="0"/>
              <a:t>The hierarchy of needs theory.</a:t>
            </a:r>
          </a:p>
          <a:p>
            <a:pPr lvl="0"/>
            <a:r>
              <a:rPr lang="en-US" dirty="0" smtClean="0"/>
              <a:t>The motivation hygiene theory </a:t>
            </a:r>
          </a:p>
          <a:p>
            <a:pPr lvl="0"/>
            <a:r>
              <a:rPr lang="en-US" dirty="0" smtClean="0"/>
              <a:t>Vroom’s expectancy theory of motivation</a:t>
            </a:r>
          </a:p>
          <a:p>
            <a:pPr lvl="0"/>
            <a:r>
              <a:rPr lang="en-US" dirty="0" smtClean="0"/>
              <a:t>McClelland: motivational needs theory</a:t>
            </a:r>
          </a:p>
          <a:p>
            <a:endParaRPr lang="en-US" dirty="0"/>
          </a:p>
        </p:txBody>
      </p:sp>
    </p:spTree>
  </p:cSld>
  <p:clrMapOvr>
    <a:masterClrMapping/>
  </p:clrMapOvr>
  <p:transition>
    <p:dissolv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Hierarchy of Needs Theory of Maslow:</a:t>
            </a:r>
            <a:r>
              <a:rPr lang="en-US" sz="3600" dirty="0" smtClean="0"/>
              <a:t/>
            </a:r>
            <a:br>
              <a:rPr lang="en-US" sz="3600" dirty="0" smtClean="0"/>
            </a:br>
            <a:endParaRPr lang="en-US" sz="3600" dirty="0"/>
          </a:p>
        </p:txBody>
      </p:sp>
      <p:sp>
        <p:nvSpPr>
          <p:cNvPr id="3" name="Content Placeholder 2"/>
          <p:cNvSpPr>
            <a:spLocks noGrp="1"/>
          </p:cNvSpPr>
          <p:nvPr>
            <p:ph idx="1"/>
          </p:nvPr>
        </p:nvSpPr>
        <p:spPr>
          <a:xfrm>
            <a:off x="228600" y="1295400"/>
            <a:ext cx="8686800" cy="5029201"/>
          </a:xfrm>
        </p:spPr>
        <p:txBody>
          <a:bodyPr/>
          <a:lstStyle/>
          <a:p>
            <a:pPr lvl="0">
              <a:buNone/>
            </a:pPr>
            <a:r>
              <a:rPr lang="en-US" b="1" dirty="0" smtClean="0"/>
              <a:t>Physiological needs (basic needs)</a:t>
            </a:r>
            <a:endParaRPr lang="en-US" dirty="0" smtClean="0"/>
          </a:p>
          <a:p>
            <a:r>
              <a:rPr lang="en-US" dirty="0" smtClean="0"/>
              <a:t>These are the needs for food, clothing and everything else that we need to stay alive. </a:t>
            </a:r>
          </a:p>
          <a:p>
            <a:r>
              <a:rPr lang="en-US" dirty="0" smtClean="0"/>
              <a:t>These needs can be fulfilled by money.</a:t>
            </a:r>
          </a:p>
          <a:p>
            <a:pPr lvl="0">
              <a:buNone/>
            </a:pPr>
            <a:r>
              <a:rPr lang="en-US" b="1" dirty="0" smtClean="0"/>
              <a:t>Safety needs or security needs</a:t>
            </a:r>
            <a:r>
              <a:rPr lang="en-US" dirty="0" smtClean="0"/>
              <a:t> </a:t>
            </a:r>
          </a:p>
          <a:p>
            <a:r>
              <a:rPr lang="en-US" dirty="0" smtClean="0"/>
              <a:t>Safety needs are the needs for security in work against the risks of unemployment, and protection against the consequences of illness or having to retire. Employees also want fair treatment at work.  </a:t>
            </a:r>
          </a:p>
          <a:p>
            <a:r>
              <a:rPr lang="en-US" dirty="0" smtClean="0"/>
              <a:t>These needs can be satisfied by the organization’s arrangements for a pension scheme and the treatment of its employees who are affected by illness or injury.</a:t>
            </a:r>
          </a:p>
          <a:p>
            <a:endParaRPr lang="en-US" dirty="0"/>
          </a:p>
        </p:txBody>
      </p:sp>
    </p:spTree>
  </p:cSld>
  <p:clrMapOvr>
    <a:masterClrMapping/>
  </p:clrMapOvr>
  <p:transition>
    <p:dissolv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1"/>
            <a:ext cx="8229600" cy="5486400"/>
          </a:xfrm>
        </p:spPr>
        <p:txBody>
          <a:bodyPr/>
          <a:lstStyle/>
          <a:p>
            <a:pPr lvl="0">
              <a:buNone/>
            </a:pPr>
            <a:r>
              <a:rPr lang="en-US" b="1" dirty="0" smtClean="0"/>
              <a:t>Social needs </a:t>
            </a:r>
            <a:endParaRPr lang="en-US" dirty="0" smtClean="0"/>
          </a:p>
          <a:p>
            <a:r>
              <a:rPr lang="en-US" dirty="0" smtClean="0"/>
              <a:t>Social needs are the needs to interact with other people, and to be part of a group. </a:t>
            </a:r>
          </a:p>
          <a:p>
            <a:r>
              <a:rPr lang="en-US" dirty="0" smtClean="0"/>
              <a:t>Social needs can be met by working with other people.</a:t>
            </a:r>
            <a:r>
              <a:rPr lang="en-US" b="1" dirty="0" smtClean="0"/>
              <a:t> </a:t>
            </a:r>
            <a:endParaRPr lang="en-US" dirty="0" smtClean="0"/>
          </a:p>
          <a:p>
            <a:pPr lvl="0">
              <a:buNone/>
            </a:pPr>
            <a:r>
              <a:rPr lang="en-US" b="1" dirty="0" smtClean="0"/>
              <a:t>Esteem needs (or ego needs) </a:t>
            </a:r>
            <a:endParaRPr lang="en-US" dirty="0" smtClean="0"/>
          </a:p>
          <a:p>
            <a:r>
              <a:rPr lang="en-US" dirty="0" smtClean="0"/>
              <a:t>Esteem needs are the needs for the esteem of other people (external esteem), and to feel good about one’s own value or importance (internal esteem).  </a:t>
            </a:r>
          </a:p>
          <a:p>
            <a:r>
              <a:rPr lang="en-US" dirty="0" smtClean="0"/>
              <a:t>Esteem needs can be fulfilled by promotion and by the status of the job. However, promotion and status only offer short-term esteem.</a:t>
            </a:r>
          </a:p>
          <a:p>
            <a:r>
              <a:rPr lang="en-US" dirty="0" smtClean="0"/>
              <a:t>In the longer term, individuals get esteem from participative decision making regarding their work.</a:t>
            </a:r>
          </a:p>
        </p:txBody>
      </p:sp>
    </p:spTree>
  </p:cSld>
  <p:clrMapOvr>
    <a:masterClrMapping/>
  </p:clrMapOvr>
  <p:transition>
    <p:dissolv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1"/>
            <a:ext cx="8229600" cy="5562600"/>
          </a:xfrm>
        </p:spPr>
        <p:txBody>
          <a:bodyPr/>
          <a:lstStyle/>
          <a:p>
            <a:pPr lvl="0">
              <a:buNone/>
            </a:pPr>
            <a:r>
              <a:rPr lang="en-US" b="1" dirty="0" smtClean="0"/>
              <a:t>Self-</a:t>
            </a:r>
            <a:r>
              <a:rPr lang="en-US" b="1" dirty="0" err="1" smtClean="0"/>
              <a:t>fulfilment</a:t>
            </a:r>
            <a:r>
              <a:rPr lang="en-US" b="1" dirty="0" smtClean="0"/>
              <a:t> needs (self-</a:t>
            </a:r>
            <a:r>
              <a:rPr lang="en-US" b="1" dirty="0" err="1" smtClean="0"/>
              <a:t>actualisation</a:t>
            </a:r>
            <a:r>
              <a:rPr lang="en-US" b="1" dirty="0" smtClean="0"/>
              <a:t> needs)</a:t>
            </a:r>
            <a:endParaRPr lang="en-US" dirty="0" smtClean="0"/>
          </a:p>
          <a:p>
            <a:r>
              <a:rPr lang="en-US" dirty="0" smtClean="0"/>
              <a:t>These are the needs to achieve something worthwhile in life. This need is never fully satisfied. An individual at this level in the hierarchy needs continuing success and achievements. The drive to become what one is capable of becoming. It includes growth, achieving one’s potential and self </a:t>
            </a:r>
            <a:r>
              <a:rPr lang="en-US" dirty="0" err="1" smtClean="0"/>
              <a:t>fulfilment</a:t>
            </a:r>
            <a:r>
              <a:rPr lang="en-US" dirty="0" smtClean="0"/>
              <a:t>. </a:t>
            </a:r>
          </a:p>
        </p:txBody>
      </p:sp>
    </p:spTree>
  </p:cSld>
  <p:clrMapOvr>
    <a:masterClrMapping/>
  </p:clrMapOvr>
  <p:transition>
    <p:dissolv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The limitations of Maslow’s Theory of ‘Hierarchy of Needs’</a:t>
            </a:r>
            <a:r>
              <a:rPr lang="en-US" sz="3200" dirty="0" smtClean="0"/>
              <a:t> </a:t>
            </a:r>
            <a:br>
              <a:rPr lang="en-US" sz="3200" dirty="0" smtClean="0"/>
            </a:br>
            <a:endParaRPr lang="en-US" sz="3200" dirty="0"/>
          </a:p>
        </p:txBody>
      </p:sp>
      <p:sp>
        <p:nvSpPr>
          <p:cNvPr id="3" name="Content Placeholder 2"/>
          <p:cNvSpPr>
            <a:spLocks noGrp="1"/>
          </p:cNvSpPr>
          <p:nvPr>
            <p:ph idx="1"/>
          </p:nvPr>
        </p:nvSpPr>
        <p:spPr>
          <a:xfrm>
            <a:off x="228600" y="1371601"/>
            <a:ext cx="8686800" cy="4953000"/>
          </a:xfrm>
        </p:spPr>
        <p:txBody>
          <a:bodyPr/>
          <a:lstStyle/>
          <a:p>
            <a:pPr lvl="0"/>
            <a:r>
              <a:rPr lang="en-US" dirty="0" smtClean="0"/>
              <a:t>Individuals have different needs. </a:t>
            </a:r>
          </a:p>
          <a:p>
            <a:r>
              <a:rPr lang="en-US" dirty="0" smtClean="0"/>
              <a:t>Many individuals strive to satisfy several different types of needs simultaneously.</a:t>
            </a:r>
          </a:p>
          <a:p>
            <a:r>
              <a:rPr lang="en-US" dirty="0" smtClean="0"/>
              <a:t>The same types of needs often trigger different reactions. </a:t>
            </a:r>
          </a:p>
          <a:p>
            <a:r>
              <a:rPr lang="en-US" dirty="0" smtClean="0"/>
              <a:t>Maslow does not establish any linkages between self-fulfillment and improvements in </a:t>
            </a:r>
            <a:r>
              <a:rPr lang="en-US" dirty="0" err="1" smtClean="0"/>
              <a:t>organisational</a:t>
            </a:r>
            <a:r>
              <a:rPr lang="en-US" dirty="0" smtClean="0"/>
              <a:t> performance.</a:t>
            </a:r>
          </a:p>
          <a:p>
            <a:r>
              <a:rPr lang="en-US" dirty="0" smtClean="0"/>
              <a:t>The theory does not offer any explanation of the strength or intensity of motivation of individuals.</a:t>
            </a:r>
          </a:p>
          <a:p>
            <a:r>
              <a:rPr lang="en-US" dirty="0" smtClean="0"/>
              <a:t>The theory does not recognize that self-</a:t>
            </a:r>
            <a:r>
              <a:rPr lang="en-US" dirty="0" err="1" smtClean="0"/>
              <a:t>actualisation</a:t>
            </a:r>
            <a:r>
              <a:rPr lang="en-US" dirty="0" smtClean="0"/>
              <a:t> is difficult to achieve in many situations.</a:t>
            </a:r>
          </a:p>
          <a:p>
            <a:endParaRPr lang="en-US" dirty="0"/>
          </a:p>
        </p:txBody>
      </p:sp>
    </p:spTree>
  </p:cSld>
  <p:clrMapOvr>
    <a:masterClrMapping/>
  </p:clrMapOvr>
  <p:transition>
    <p:dissolv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Herzberg’s Two-Factor Theory</a:t>
            </a:r>
            <a:endParaRPr lang="en-US" sz="3600" dirty="0"/>
          </a:p>
        </p:txBody>
      </p:sp>
      <p:sp>
        <p:nvSpPr>
          <p:cNvPr id="3" name="Content Placeholder 2"/>
          <p:cNvSpPr>
            <a:spLocks noGrp="1"/>
          </p:cNvSpPr>
          <p:nvPr>
            <p:ph sz="half" idx="1"/>
          </p:nvPr>
        </p:nvSpPr>
        <p:spPr/>
        <p:txBody>
          <a:bodyPr/>
          <a:lstStyle/>
          <a:p>
            <a:pPr>
              <a:buNone/>
            </a:pPr>
            <a:r>
              <a:rPr lang="en-US" b="1" dirty="0" smtClean="0"/>
              <a:t>Hygiene Factors:</a:t>
            </a:r>
            <a:endParaRPr lang="en-US" dirty="0" smtClean="0"/>
          </a:p>
          <a:p>
            <a:pPr lvl="0"/>
            <a:r>
              <a:rPr lang="en-US" dirty="0" smtClean="0"/>
              <a:t>company policy </a:t>
            </a:r>
          </a:p>
          <a:p>
            <a:pPr lvl="0"/>
            <a:r>
              <a:rPr lang="en-US" dirty="0" smtClean="0"/>
              <a:t>supervision </a:t>
            </a:r>
          </a:p>
          <a:p>
            <a:pPr lvl="0"/>
            <a:r>
              <a:rPr lang="en-US" dirty="0" smtClean="0"/>
              <a:t>relationship with boss</a:t>
            </a:r>
          </a:p>
          <a:p>
            <a:pPr lvl="0"/>
            <a:r>
              <a:rPr lang="en-US" dirty="0" smtClean="0"/>
              <a:t>working conditions </a:t>
            </a:r>
          </a:p>
          <a:p>
            <a:pPr lvl="0"/>
            <a:r>
              <a:rPr lang="en-US" dirty="0" smtClean="0"/>
              <a:t>salary </a:t>
            </a:r>
          </a:p>
          <a:p>
            <a:pPr lvl="0"/>
            <a:r>
              <a:rPr lang="en-US" dirty="0" smtClean="0"/>
              <a:t>relationship with colleagues</a:t>
            </a:r>
            <a:endParaRPr lang="en-US" dirty="0"/>
          </a:p>
        </p:txBody>
      </p:sp>
      <p:sp>
        <p:nvSpPr>
          <p:cNvPr id="4" name="Content Placeholder 3"/>
          <p:cNvSpPr>
            <a:spLocks noGrp="1"/>
          </p:cNvSpPr>
          <p:nvPr>
            <p:ph sz="half" idx="2"/>
          </p:nvPr>
        </p:nvSpPr>
        <p:spPr/>
        <p:txBody>
          <a:bodyPr/>
          <a:lstStyle/>
          <a:p>
            <a:r>
              <a:rPr lang="en-US" b="1" dirty="0" smtClean="0"/>
              <a:t>Motivator Factors:</a:t>
            </a:r>
            <a:endParaRPr lang="en-US" dirty="0" smtClean="0"/>
          </a:p>
          <a:p>
            <a:pPr lvl="0"/>
            <a:r>
              <a:rPr lang="en-US" dirty="0" smtClean="0"/>
              <a:t>achievement </a:t>
            </a:r>
          </a:p>
          <a:p>
            <a:pPr lvl="0"/>
            <a:r>
              <a:rPr lang="en-US" dirty="0" smtClean="0"/>
              <a:t>recognition </a:t>
            </a:r>
          </a:p>
          <a:p>
            <a:pPr lvl="0"/>
            <a:r>
              <a:rPr lang="en-US" dirty="0" smtClean="0"/>
              <a:t>the work itself</a:t>
            </a:r>
          </a:p>
          <a:p>
            <a:pPr lvl="0"/>
            <a:r>
              <a:rPr lang="en-US" dirty="0" smtClean="0"/>
              <a:t>responsibility </a:t>
            </a:r>
          </a:p>
          <a:p>
            <a:pPr lvl="0"/>
            <a:r>
              <a:rPr lang="en-US" dirty="0" smtClean="0"/>
              <a:t>advancement </a:t>
            </a:r>
          </a:p>
          <a:p>
            <a:pPr lvl="0"/>
            <a:r>
              <a:rPr lang="en-US" dirty="0" smtClean="0"/>
              <a:t>Growth</a:t>
            </a:r>
          </a:p>
          <a:p>
            <a:endParaRPr lang="en-US" dirty="0"/>
          </a:p>
        </p:txBody>
      </p:sp>
    </p:spTree>
  </p:cSld>
  <p:clrMapOvr>
    <a:masterClrMapping/>
  </p:clrMapOvr>
  <p:transition>
    <p:dissolv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Expectancy theory of motivation (Process Theory)</a:t>
            </a:r>
            <a:endParaRPr lang="en-US" sz="4000" dirty="0"/>
          </a:p>
        </p:txBody>
      </p:sp>
      <p:sp>
        <p:nvSpPr>
          <p:cNvPr id="3" name="Content Placeholder 2"/>
          <p:cNvSpPr>
            <a:spLocks noGrp="1"/>
          </p:cNvSpPr>
          <p:nvPr>
            <p:ph idx="1"/>
          </p:nvPr>
        </p:nvSpPr>
        <p:spPr/>
        <p:txBody>
          <a:bodyPr/>
          <a:lstStyle/>
          <a:p>
            <a:pPr>
              <a:buNone/>
            </a:pPr>
            <a:r>
              <a:rPr lang="en-US" dirty="0" smtClean="0"/>
              <a:t>Individual Effort        </a:t>
            </a:r>
          </a:p>
          <a:p>
            <a:endParaRPr lang="en-US" dirty="0" smtClean="0"/>
          </a:p>
          <a:p>
            <a:pPr>
              <a:buNone/>
            </a:pPr>
            <a:r>
              <a:rPr lang="en-US" dirty="0" smtClean="0"/>
              <a:t>Individual Performance</a:t>
            </a:r>
          </a:p>
          <a:p>
            <a:endParaRPr lang="en-US" dirty="0" smtClean="0"/>
          </a:p>
          <a:p>
            <a:pPr>
              <a:buNone/>
            </a:pPr>
            <a:r>
              <a:rPr lang="en-US" dirty="0" smtClean="0"/>
              <a:t>Organizational Rewards</a:t>
            </a:r>
          </a:p>
          <a:p>
            <a:pPr>
              <a:buNone/>
            </a:pPr>
            <a:endParaRPr lang="en-US" dirty="0" smtClean="0"/>
          </a:p>
          <a:p>
            <a:pPr>
              <a:buNone/>
            </a:pPr>
            <a:r>
              <a:rPr lang="en-US" dirty="0" smtClean="0"/>
              <a:t>Personal Goals</a:t>
            </a:r>
          </a:p>
          <a:p>
            <a:endParaRPr lang="en-US" dirty="0" smtClean="0"/>
          </a:p>
          <a:p>
            <a:endParaRPr lang="en-US" dirty="0"/>
          </a:p>
        </p:txBody>
      </p:sp>
      <p:cxnSp>
        <p:nvCxnSpPr>
          <p:cNvPr id="5" name="Straight Arrow Connector 4"/>
          <p:cNvCxnSpPr/>
          <p:nvPr/>
        </p:nvCxnSpPr>
        <p:spPr>
          <a:xfrm>
            <a:off x="1905000" y="23622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05000" y="32766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905000" y="42672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dirty="0" smtClean="0"/>
              <a:t/>
            </a:r>
            <a:br>
              <a:rPr lang="en-US" dirty="0" smtClean="0"/>
            </a:br>
            <a:endParaRPr lang="en-US" sz="3600" dirty="0"/>
          </a:p>
        </p:txBody>
      </p:sp>
      <p:sp>
        <p:nvSpPr>
          <p:cNvPr id="3" name="Content Placeholder 2"/>
          <p:cNvSpPr>
            <a:spLocks noGrp="1"/>
          </p:cNvSpPr>
          <p:nvPr>
            <p:ph idx="1"/>
          </p:nvPr>
        </p:nvSpPr>
        <p:spPr>
          <a:xfrm>
            <a:off x="457200" y="1524001"/>
            <a:ext cx="8229600" cy="4800600"/>
          </a:xfrm>
        </p:spPr>
        <p:txBody>
          <a:bodyPr/>
          <a:lstStyle/>
          <a:p>
            <a:pPr>
              <a:buNone/>
            </a:pPr>
            <a:r>
              <a:rPr lang="en-US" b="1" dirty="0" smtClean="0"/>
              <a:t>Strength of motivation</a:t>
            </a:r>
            <a:r>
              <a:rPr lang="en-US" dirty="0" smtClean="0"/>
              <a:t> </a:t>
            </a:r>
          </a:p>
          <a:p>
            <a:pPr lvl="0">
              <a:buNone/>
            </a:pPr>
            <a:r>
              <a:rPr lang="en-US" b="1" dirty="0" smtClean="0"/>
              <a:t>Valence</a:t>
            </a:r>
            <a:endParaRPr lang="en-US" dirty="0" smtClean="0"/>
          </a:p>
          <a:p>
            <a:r>
              <a:rPr lang="en-US" dirty="0" smtClean="0"/>
              <a:t>Valence refers to the strength of the employees’ need for rewards.</a:t>
            </a:r>
          </a:p>
          <a:p>
            <a:pPr lvl="0">
              <a:buNone/>
            </a:pPr>
            <a:r>
              <a:rPr lang="en-US" b="1" dirty="0" smtClean="0"/>
              <a:t>Expectancy</a:t>
            </a:r>
            <a:endParaRPr lang="en-US" dirty="0" smtClean="0"/>
          </a:p>
          <a:p>
            <a:r>
              <a:rPr lang="en-US" dirty="0" smtClean="0"/>
              <a:t>Expectancy refers to the strength of the employees’ belief that they may improve their performance by putting more effort.</a:t>
            </a:r>
          </a:p>
          <a:p>
            <a:pPr>
              <a:buNone/>
            </a:pPr>
            <a:r>
              <a:rPr lang="en-US" b="1" dirty="0" smtClean="0"/>
              <a:t>Instrumentality</a:t>
            </a:r>
            <a:r>
              <a:rPr lang="en-US" dirty="0" smtClean="0"/>
              <a:t>. Instrumentality refers to the belief of an employee that rewards will be obtained by achieving a performance target.</a:t>
            </a:r>
            <a:endParaRPr lang="en-US" dirty="0"/>
          </a:p>
        </p:txBody>
      </p:sp>
    </p:spTree>
  </p:cSld>
  <p:clrMapOvr>
    <a:masterClrMapping/>
  </p:clrMapOvr>
  <p:transition>
    <p:dissolv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600" b="1" dirty="0" smtClean="0"/>
              <a:t>Mission and mission statement</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pPr>
              <a:buNone/>
            </a:pPr>
            <a:r>
              <a:rPr lang="en-US" b="1" dirty="0" smtClean="0"/>
              <a:t>Definition:</a:t>
            </a:r>
            <a:endParaRPr lang="en-US" dirty="0" smtClean="0"/>
          </a:p>
          <a:p>
            <a:pPr>
              <a:buNone/>
            </a:pPr>
            <a:r>
              <a:rPr lang="en-US" dirty="0" smtClean="0"/>
              <a:t>A mission is the purpose of an </a:t>
            </a:r>
            <a:r>
              <a:rPr lang="en-US" dirty="0" err="1" smtClean="0"/>
              <a:t>organisation</a:t>
            </a:r>
            <a:r>
              <a:rPr lang="en-US" dirty="0" smtClean="0"/>
              <a:t> and the reason for its existence. Many entities give a formal expression to their mission in a mission statement.</a:t>
            </a:r>
          </a:p>
          <a:p>
            <a:endParaRPr lang="en-US" dirty="0"/>
          </a:p>
        </p:txBody>
      </p:sp>
    </p:spTree>
  </p:cSld>
  <p:clrMapOvr>
    <a:masterClrMapping/>
  </p:clrMapOvr>
  <p:transition>
    <p:dissolv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Goals &amp; Objectives</a:t>
            </a:r>
            <a:endParaRPr lang="en-US" sz="3600" dirty="0"/>
          </a:p>
        </p:txBody>
      </p:sp>
      <p:sp>
        <p:nvSpPr>
          <p:cNvPr id="3" name="Content Placeholder 2"/>
          <p:cNvSpPr>
            <a:spLocks noGrp="1"/>
          </p:cNvSpPr>
          <p:nvPr>
            <p:ph idx="1"/>
          </p:nvPr>
        </p:nvSpPr>
        <p:spPr/>
        <p:txBody>
          <a:bodyPr/>
          <a:lstStyle/>
          <a:p>
            <a:pPr lvl="0">
              <a:buNone/>
            </a:pPr>
            <a:r>
              <a:rPr lang="en-US" dirty="0" smtClean="0"/>
              <a:t> </a:t>
            </a:r>
            <a:r>
              <a:rPr lang="en-US" b="1" dirty="0" smtClean="0"/>
              <a:t>Goals</a:t>
            </a:r>
            <a:r>
              <a:rPr lang="en-US" dirty="0" smtClean="0"/>
              <a:t> are aims for the entity to achieve, expressed in narrative terms. They are broad intentions. For example, an entity might have the goal of </a:t>
            </a:r>
            <a:r>
              <a:rPr lang="en-US" dirty="0" err="1" smtClean="0"/>
              <a:t>maximising</a:t>
            </a:r>
            <a:r>
              <a:rPr lang="en-US" dirty="0" smtClean="0"/>
              <a:t> the wealth of its shareholders, or the goal of being the world’s leading business entity in one or more markets.</a:t>
            </a:r>
          </a:p>
          <a:p>
            <a:r>
              <a:rPr lang="en-US" b="1" dirty="0" smtClean="0"/>
              <a:t> Objectives </a:t>
            </a:r>
            <a:r>
              <a:rPr lang="en-US" dirty="0" smtClean="0"/>
              <a:t>are derived from the goals of an entity, and are aims expressed in a form that can be measured, and there should be a specific time by which the objectives should be achieved.</a:t>
            </a:r>
          </a:p>
          <a:p>
            <a:r>
              <a:rPr lang="en-US" dirty="0" smtClean="0"/>
              <a:t> </a:t>
            </a:r>
          </a:p>
          <a:p>
            <a:endParaRPr lang="en-US" dirty="0"/>
          </a:p>
        </p:txBody>
      </p:sp>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blackWhite">
          <a:xfrm>
            <a:off x="457200" y="533400"/>
            <a:ext cx="7772400" cy="9906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182880" anchor="ctr"/>
          <a:lstStyle/>
          <a:p>
            <a:pPr fontAlgn="auto">
              <a:spcBef>
                <a:spcPct val="50000"/>
              </a:spcBef>
              <a:spcAft>
                <a:spcPts val="0"/>
              </a:spcAft>
              <a:defRPr/>
            </a:pPr>
            <a:endParaRPr lang="en-US" sz="3200" dirty="0">
              <a:solidFill>
                <a:srgbClr val="CC6600"/>
              </a:solidFill>
              <a:latin typeface="Arial" charset="0"/>
            </a:endParaRPr>
          </a:p>
        </p:txBody>
      </p:sp>
      <p:sp>
        <p:nvSpPr>
          <p:cNvPr id="41989" name="Title 5"/>
          <p:cNvSpPr>
            <a:spLocks noGrp="1"/>
          </p:cNvSpPr>
          <p:nvPr>
            <p:ph type="title"/>
          </p:nvPr>
        </p:nvSpPr>
        <p:spPr>
          <a:xfrm>
            <a:off x="457200" y="762000"/>
            <a:ext cx="8229600" cy="838200"/>
          </a:xfrm>
        </p:spPr>
        <p:txBody>
          <a:bodyPr/>
          <a:lstStyle/>
          <a:p>
            <a:r>
              <a:rPr lang="en-US" sz="3600" b="1" dirty="0" smtClean="0"/>
              <a:t>Characteristics of Weber’s Bureaucracy</a:t>
            </a:r>
            <a:r>
              <a:rPr lang="en-US" sz="3600" dirty="0" smtClean="0"/>
              <a:t> </a:t>
            </a:r>
            <a:endParaRPr lang="en-US" sz="3600" dirty="0"/>
          </a:p>
        </p:txBody>
      </p:sp>
      <p:sp>
        <p:nvSpPr>
          <p:cNvPr id="7" name="Content Placeholder 6"/>
          <p:cNvSpPr>
            <a:spLocks noGrp="1"/>
          </p:cNvSpPr>
          <p:nvPr>
            <p:ph idx="1"/>
          </p:nvPr>
        </p:nvSpPr>
        <p:spPr>
          <a:xfrm>
            <a:off x="228600" y="1600200"/>
            <a:ext cx="8458200" cy="5029200"/>
          </a:xfrm>
        </p:spPr>
        <p:style>
          <a:lnRef idx="1">
            <a:schemeClr val="accent1"/>
          </a:lnRef>
          <a:fillRef idx="2">
            <a:schemeClr val="accent1"/>
          </a:fillRef>
          <a:effectRef idx="1">
            <a:schemeClr val="accent1"/>
          </a:effectRef>
          <a:fontRef idx="minor">
            <a:schemeClr val="dk1"/>
          </a:fontRef>
        </p:style>
        <p:txBody>
          <a:bodyPr>
            <a:normAutofit fontScale="40000" lnSpcReduction="20000"/>
          </a:bodyPr>
          <a:lstStyle/>
          <a:p>
            <a:pPr lvl="0">
              <a:buNone/>
            </a:pPr>
            <a:r>
              <a:rPr lang="en-US" sz="4200" dirty="0" err="1" smtClean="0"/>
              <a:t>i</a:t>
            </a:r>
            <a:r>
              <a:rPr lang="en-US" sz="4200" dirty="0" smtClean="0"/>
              <a:t>) A clearly defined hierarchy of top management positions with specific authorities that flow downwards to the workers at the lowest tiers in the organization.</a:t>
            </a:r>
          </a:p>
          <a:p>
            <a:pPr>
              <a:buNone/>
            </a:pPr>
            <a:r>
              <a:rPr lang="en-US" sz="4200" dirty="0" smtClean="0"/>
              <a:t>	</a:t>
            </a:r>
          </a:p>
          <a:p>
            <a:pPr>
              <a:buNone/>
            </a:pPr>
            <a:r>
              <a:rPr lang="en-US" sz="4200" dirty="0" smtClean="0"/>
              <a:t>ii) 	Communication of directions and instructions are channeled from the top tiers of the management to the bottom and information is conveyed upwards through a chain of command.</a:t>
            </a:r>
          </a:p>
          <a:p>
            <a:pPr>
              <a:buNone/>
            </a:pPr>
            <a:r>
              <a:rPr lang="en-US" sz="4200" dirty="0" smtClean="0"/>
              <a:t> </a:t>
            </a:r>
          </a:p>
          <a:p>
            <a:pPr>
              <a:buNone/>
            </a:pPr>
            <a:r>
              <a:rPr lang="en-US" sz="4200" dirty="0" smtClean="0"/>
              <a:t>iii) 	A well-conceived system of division of labor and specialization of roles of individual employees is prevalent in the organization.</a:t>
            </a:r>
          </a:p>
          <a:p>
            <a:pPr>
              <a:buNone/>
            </a:pPr>
            <a:r>
              <a:rPr lang="en-US" sz="4200" dirty="0" smtClean="0"/>
              <a:t>	</a:t>
            </a:r>
          </a:p>
          <a:p>
            <a:pPr>
              <a:buNone/>
            </a:pPr>
            <a:r>
              <a:rPr lang="en-US" sz="4200" dirty="0" smtClean="0"/>
              <a:t>iv) 	An impersonal and impartial system of authorities, responsibilities, duties and procedures is formulated and communicated to the individuals at the various levels.</a:t>
            </a:r>
          </a:p>
          <a:p>
            <a:pPr>
              <a:buNone/>
            </a:pPr>
            <a:r>
              <a:rPr lang="en-US" sz="4200" dirty="0" smtClean="0"/>
              <a:t>	</a:t>
            </a:r>
          </a:p>
          <a:p>
            <a:pPr marL="857250" indent="-857250">
              <a:buAutoNum type="romanLcParenR" startAt="5"/>
            </a:pPr>
            <a:r>
              <a:rPr lang="en-US" sz="4200" dirty="0" smtClean="0"/>
              <a:t>A set of written rules of appropriate conduct and behavior is conveyed for information to all the concerned employees.</a:t>
            </a:r>
          </a:p>
          <a:p>
            <a:pPr marL="857250" indent="-857250">
              <a:buAutoNum type="romanLcParenR" startAt="5"/>
            </a:pPr>
            <a:endParaRPr lang="en-US" sz="4200" dirty="0" smtClean="0"/>
          </a:p>
          <a:p>
            <a:pPr>
              <a:buNone/>
            </a:pPr>
            <a:r>
              <a:rPr lang="en-US" sz="4200" dirty="0" smtClean="0"/>
              <a:t>vi) 	High levels of efficiency are achieved in the operations of the organization.</a:t>
            </a:r>
          </a:p>
          <a:p>
            <a:pPr>
              <a:buNone/>
            </a:pPr>
            <a:endParaRPr lang="en-US" sz="4200" dirty="0" smtClean="0"/>
          </a:p>
          <a:p>
            <a:pPr>
              <a:buNone/>
            </a:pPr>
            <a:r>
              <a:rPr lang="en-US" sz="4200" dirty="0" smtClean="0"/>
              <a:t>vii) 	Employees at various levels in the organization are promoted and rewarded according to their achievements.</a:t>
            </a:r>
          </a:p>
          <a:p>
            <a:pPr marL="274320" indent="-274320" eaLnBrk="1" fontAlgn="auto" hangingPunct="1">
              <a:spcAft>
                <a:spcPts val="0"/>
              </a:spcAft>
              <a:buClr>
                <a:schemeClr val="accent3"/>
              </a:buClr>
              <a:buFont typeface="Wingdings 2"/>
              <a:buChar char=""/>
              <a:defRPr/>
            </a:pPr>
            <a:endParaRPr lang="en-US" sz="3200" dirty="0">
              <a:solidFill>
                <a:srgbClr val="FF0000"/>
              </a:solidFill>
            </a:endParaRPr>
          </a:p>
        </p:txBody>
      </p:sp>
      <p:pic>
        <p:nvPicPr>
          <p:cNvPr id="41993" name="Picture 5" descr="PE01561_[1]"/>
          <p:cNvPicPr>
            <a:picLocks noChangeAspect="1" noChangeArrowheads="1"/>
          </p:cNvPicPr>
          <p:nvPr/>
        </p:nvPicPr>
        <p:blipFill>
          <a:blip r:embed="rId3" cstate="print"/>
          <a:srcRect/>
          <a:stretch>
            <a:fillRect/>
          </a:stretch>
        </p:blipFill>
        <p:spPr bwMode="auto">
          <a:xfrm>
            <a:off x="6629400" y="0"/>
            <a:ext cx="2209800" cy="12192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pPr>
              <a:buNone/>
            </a:pPr>
            <a:r>
              <a:rPr lang="en-US" dirty="0" smtClean="0"/>
              <a:t>The objectives specified by the strategic planners should be </a:t>
            </a:r>
            <a:r>
              <a:rPr lang="en-US" b="1" dirty="0" smtClean="0"/>
              <a:t>SMART</a:t>
            </a:r>
            <a:r>
              <a:rPr lang="en-US" dirty="0" smtClean="0"/>
              <a:t>:</a:t>
            </a:r>
          </a:p>
          <a:p>
            <a:r>
              <a:rPr lang="en-US" dirty="0" smtClean="0"/>
              <a:t>	Specific/stated clearly</a:t>
            </a:r>
          </a:p>
          <a:p>
            <a:r>
              <a:rPr lang="en-US" dirty="0" smtClean="0"/>
              <a:t>	Measurable</a:t>
            </a:r>
          </a:p>
          <a:p>
            <a:r>
              <a:rPr lang="en-US" dirty="0" smtClean="0"/>
              <a:t>	Agreed</a:t>
            </a:r>
          </a:p>
          <a:p>
            <a:r>
              <a:rPr lang="en-US" dirty="0" smtClean="0"/>
              <a:t>	Realistic</a:t>
            </a:r>
          </a:p>
          <a:p>
            <a:r>
              <a:rPr lang="en-US" dirty="0" smtClean="0"/>
              <a:t>       Time-bound (a time must be set for the achievement of the objective).</a:t>
            </a:r>
          </a:p>
          <a:p>
            <a:pPr>
              <a:buNone/>
            </a:pPr>
            <a:r>
              <a:rPr lang="en-US" dirty="0" smtClean="0"/>
              <a:t> </a:t>
            </a:r>
          </a:p>
          <a:p>
            <a:endParaRPr lang="en-US" dirty="0"/>
          </a:p>
        </p:txBody>
      </p:sp>
    </p:spTree>
  </p:cSld>
  <p:clrMapOvr>
    <a:masterClrMapping/>
  </p:clrMapOvr>
  <p:transition>
    <p:dissolv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Management by objectives (MBO)</a:t>
            </a:r>
            <a:endParaRPr lang="en-US" sz="3600" dirty="0"/>
          </a:p>
        </p:txBody>
      </p:sp>
      <p:sp>
        <p:nvSpPr>
          <p:cNvPr id="3" name="Content Placeholder 2"/>
          <p:cNvSpPr>
            <a:spLocks noGrp="1"/>
          </p:cNvSpPr>
          <p:nvPr>
            <p:ph idx="1"/>
          </p:nvPr>
        </p:nvSpPr>
        <p:spPr/>
        <p:txBody>
          <a:bodyPr/>
          <a:lstStyle/>
          <a:p>
            <a:r>
              <a:rPr lang="en-US" b="1" dirty="0" smtClean="0"/>
              <a:t>Definition</a:t>
            </a:r>
            <a:endParaRPr lang="en-US" dirty="0" smtClean="0"/>
          </a:p>
          <a:p>
            <a:r>
              <a:rPr lang="en-US" dirty="0" smtClean="0"/>
              <a:t>MBO is an approach that aims to align employees’ objectives with the organizational objectives. The emphasis of MBO was on converting overall organizational objectives into specific objectives for organizational divisions, units and individual members. </a:t>
            </a:r>
            <a:endParaRPr lang="en-US" dirty="0"/>
          </a:p>
        </p:txBody>
      </p:sp>
    </p:spTree>
  </p:cSld>
  <p:clrMapOvr>
    <a:masterClrMapping/>
  </p:clrMapOvr>
  <p:transition>
    <p:dissolv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819150"/>
          </a:xfrm>
        </p:spPr>
        <p:txBody>
          <a:bodyPr/>
          <a:lstStyle/>
          <a:p>
            <a:r>
              <a:rPr lang="en-US" sz="3600" b="1" dirty="0" smtClean="0"/>
              <a:t>The MBO process</a:t>
            </a:r>
            <a:r>
              <a:rPr lang="en-US" sz="3600" dirty="0" smtClean="0"/>
              <a:t/>
            </a:r>
            <a:br>
              <a:rPr lang="en-US" sz="3600" dirty="0" smtClean="0"/>
            </a:br>
            <a:endParaRPr lang="en-US" sz="3600" dirty="0"/>
          </a:p>
        </p:txBody>
      </p:sp>
      <p:sp>
        <p:nvSpPr>
          <p:cNvPr id="3" name="Content Placeholder 2"/>
          <p:cNvSpPr>
            <a:spLocks noGrp="1"/>
          </p:cNvSpPr>
          <p:nvPr>
            <p:ph idx="1"/>
          </p:nvPr>
        </p:nvSpPr>
        <p:spPr>
          <a:xfrm>
            <a:off x="228600" y="1828800"/>
            <a:ext cx="8686800" cy="4495801"/>
          </a:xfrm>
        </p:spPr>
        <p:txBody>
          <a:bodyPr/>
          <a:lstStyle/>
          <a:p>
            <a:pPr>
              <a:buNone/>
            </a:pPr>
            <a:r>
              <a:rPr lang="en-US" dirty="0" err="1" smtClean="0"/>
              <a:t>i</a:t>
            </a:r>
            <a:r>
              <a:rPr lang="en-US" dirty="0" smtClean="0"/>
              <a:t>.	The organizational objectives are communicated through mission and vision statements.</a:t>
            </a:r>
          </a:p>
          <a:p>
            <a:pPr>
              <a:buNone/>
            </a:pPr>
            <a:r>
              <a:rPr lang="en-US" dirty="0" smtClean="0"/>
              <a:t>ii.	The organizational objectives should be flown down to employees. This is to set goals and objectives for every business division, department and employee. Goals should meet SMART criterion.</a:t>
            </a:r>
          </a:p>
          <a:p>
            <a:pPr>
              <a:buNone/>
            </a:pPr>
            <a:r>
              <a:rPr lang="en-US" dirty="0" smtClean="0"/>
              <a:t>iii.	Goal setting should be a participative process so that every member can suggest changes in objectives </a:t>
            </a:r>
          </a:p>
          <a:p>
            <a:pPr>
              <a:buNone/>
            </a:pPr>
            <a:r>
              <a:rPr lang="en-US" dirty="0" smtClean="0"/>
              <a:t>	</a:t>
            </a:r>
            <a:endParaRPr lang="en-US" dirty="0"/>
          </a:p>
        </p:txBody>
      </p:sp>
    </p:spTree>
  </p:cSld>
  <p:clrMapOvr>
    <a:masterClrMapping/>
  </p:clrMapOvr>
  <p:transition>
    <p:dissolv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pPr>
              <a:buNone/>
            </a:pPr>
            <a:r>
              <a:rPr lang="en-US" dirty="0" smtClean="0"/>
              <a:t>iii. Management should review the progress of individuals and teams against their achievement of objectives.</a:t>
            </a:r>
          </a:p>
          <a:p>
            <a:pPr>
              <a:buNone/>
            </a:pPr>
            <a:r>
              <a:rPr lang="en-US" dirty="0" smtClean="0"/>
              <a:t>v.	MBO is a program aimed to ensure performance at all levels of the organization through participation in goal setting, comprehensive monitoring, evaluation and reward system.</a:t>
            </a:r>
          </a:p>
          <a:p>
            <a:pPr>
              <a:buNone/>
            </a:pPr>
            <a:r>
              <a:rPr lang="en-US" dirty="0" smtClean="0"/>
              <a:t>vi.	Go over the above cycle of steps.</a:t>
            </a:r>
            <a:endParaRPr lang="en-US" dirty="0"/>
          </a:p>
        </p:txBody>
      </p:sp>
    </p:spTree>
  </p:cSld>
  <p:clrMapOvr>
    <a:masterClrMapping/>
  </p:clrMapOvr>
  <p:transition>
    <p:dissolv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Law of effect</a:t>
            </a:r>
            <a:endParaRPr lang="en-US" sz="3600" dirty="0"/>
          </a:p>
        </p:txBody>
      </p:sp>
      <p:sp>
        <p:nvSpPr>
          <p:cNvPr id="3" name="Content Placeholder 2"/>
          <p:cNvSpPr>
            <a:spLocks noGrp="1"/>
          </p:cNvSpPr>
          <p:nvPr>
            <p:ph idx="1"/>
          </p:nvPr>
        </p:nvSpPr>
        <p:spPr/>
        <p:txBody>
          <a:bodyPr/>
          <a:lstStyle/>
          <a:p>
            <a:pPr>
              <a:buNone/>
            </a:pPr>
            <a:endParaRPr lang="en-US" dirty="0" smtClean="0"/>
          </a:p>
          <a:p>
            <a:r>
              <a:rPr lang="en-US" dirty="0" smtClean="0"/>
              <a:t>The </a:t>
            </a:r>
            <a:r>
              <a:rPr lang="en-US" b="1" dirty="0" smtClean="0"/>
              <a:t>law of effect</a:t>
            </a:r>
            <a:r>
              <a:rPr lang="en-US" dirty="0" smtClean="0"/>
              <a:t> basically states that “responses that produce a satisfying effect in a particular situation become more likely to occur again in that situation, and responses that produce a discomforting effect become less likely to occur again in that situation.” For example: achieving challenging goals (response), bonus or praise (stimulus) or arriving late in factory (response), managerial reprimand (stimulus).</a:t>
            </a:r>
          </a:p>
          <a:p>
            <a:endParaRPr lang="en-US" dirty="0"/>
          </a:p>
        </p:txBody>
      </p:sp>
    </p:spTree>
  </p:cSld>
  <p:clrMapOvr>
    <a:masterClrMapping/>
  </p:clrMapOvr>
  <p:transition>
    <p:dissolv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Positive reinforcement</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r>
              <a:rPr lang="en-US" dirty="0" smtClean="0"/>
              <a:t>Positive reinforcement involves the addition of a reinforcing stimulus following a desired </a:t>
            </a:r>
            <a:r>
              <a:rPr lang="en-US" dirty="0" err="1" smtClean="0"/>
              <a:t>behaviour</a:t>
            </a:r>
            <a:r>
              <a:rPr lang="en-US" dirty="0" smtClean="0"/>
              <a:t>. The objective is to make it more likely that the </a:t>
            </a:r>
            <a:r>
              <a:rPr lang="en-US" dirty="0" err="1" smtClean="0"/>
              <a:t>behaviour</a:t>
            </a:r>
            <a:r>
              <a:rPr lang="en-US" dirty="0" smtClean="0"/>
              <a:t> will re-occur in future. Examples might include:</a:t>
            </a:r>
          </a:p>
          <a:p>
            <a:r>
              <a:rPr lang="en-US" dirty="0" smtClean="0"/>
              <a:t>Receiving public praise (“well done, great job”) or an award for doing something well</a:t>
            </a:r>
          </a:p>
          <a:p>
            <a:r>
              <a:rPr lang="en-US" dirty="0" smtClean="0"/>
              <a:t>Receiving a bonus for achieving a sales target</a:t>
            </a:r>
          </a:p>
          <a:p>
            <a:endParaRPr lang="en-US" dirty="0"/>
          </a:p>
        </p:txBody>
      </p:sp>
    </p:spTree>
  </p:cSld>
  <p:clrMapOvr>
    <a:masterClrMapping/>
  </p:clrMapOvr>
  <p:transition>
    <p:dissolv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09600"/>
          </a:xfrm>
        </p:spPr>
        <p:txBody>
          <a:bodyPr/>
          <a:lstStyle/>
          <a:p>
            <a:r>
              <a:rPr lang="en-US" sz="3600" b="1" dirty="0" smtClean="0"/>
              <a:t>Negative reinforcement</a:t>
            </a:r>
            <a:r>
              <a:rPr lang="en-US" sz="3600" dirty="0" smtClean="0"/>
              <a:t/>
            </a:r>
            <a:br>
              <a:rPr lang="en-US" sz="3600" dirty="0" smtClean="0"/>
            </a:br>
            <a:endParaRPr lang="en-US" sz="3600" dirty="0"/>
          </a:p>
        </p:txBody>
      </p:sp>
      <p:sp>
        <p:nvSpPr>
          <p:cNvPr id="3" name="Content Placeholder 2"/>
          <p:cNvSpPr>
            <a:spLocks noGrp="1"/>
          </p:cNvSpPr>
          <p:nvPr>
            <p:ph idx="1"/>
          </p:nvPr>
        </p:nvSpPr>
        <p:spPr>
          <a:xfrm>
            <a:off x="381000" y="1143000"/>
            <a:ext cx="8382000" cy="5257801"/>
          </a:xfrm>
        </p:spPr>
        <p:txBody>
          <a:bodyPr/>
          <a:lstStyle/>
          <a:p>
            <a:r>
              <a:rPr lang="en-US" dirty="0" smtClean="0"/>
              <a:t>	Negative reinforcement involves the removal of a stimulus following a desired </a:t>
            </a:r>
            <a:r>
              <a:rPr lang="en-US" dirty="0" err="1" smtClean="0"/>
              <a:t>behaviour</a:t>
            </a:r>
            <a:r>
              <a:rPr lang="en-US" dirty="0" smtClean="0"/>
              <a:t>. The objective is to make it more likely that the </a:t>
            </a:r>
            <a:r>
              <a:rPr lang="en-US" dirty="0" err="1" smtClean="0"/>
              <a:t>behaviour</a:t>
            </a:r>
            <a:r>
              <a:rPr lang="en-US" dirty="0" smtClean="0"/>
              <a:t> will re-occur because of the removal of the negative reinforcement in future.</a:t>
            </a:r>
          </a:p>
          <a:p>
            <a:pPr>
              <a:buNone/>
            </a:pPr>
            <a:r>
              <a:rPr lang="en-US" dirty="0" smtClean="0"/>
              <a:t>	</a:t>
            </a:r>
            <a:r>
              <a:rPr lang="en-US" b="1" dirty="0" smtClean="0"/>
              <a:t>Examples might include:</a:t>
            </a:r>
            <a:endParaRPr lang="en-US" dirty="0" smtClean="0"/>
          </a:p>
          <a:p>
            <a:r>
              <a:rPr lang="en-US" dirty="0" smtClean="0"/>
              <a:t>An employee is loudly reprimanded for arriving at work late. However, if they arrive on time the reprimand does not happen. Therefore they are motivated to arrive on-time more frequently.</a:t>
            </a:r>
          </a:p>
          <a:p>
            <a:r>
              <a:rPr lang="en-US" dirty="0" smtClean="0"/>
              <a:t>The seat-belt warning alarm that sounds in cars if the seat-belt is not used.</a:t>
            </a:r>
          </a:p>
        </p:txBody>
      </p:sp>
    </p:spTree>
  </p:cSld>
  <p:clrMapOvr>
    <a:masterClrMapping/>
  </p:clrMapOvr>
  <p:transition>
    <p:dissolv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971550"/>
          </a:xfrm>
        </p:spPr>
        <p:txBody>
          <a:bodyPr/>
          <a:lstStyle/>
          <a:p>
            <a:r>
              <a:rPr lang="en-US" dirty="0" smtClean="0"/>
              <a:t/>
            </a:r>
            <a:br>
              <a:rPr lang="en-US" dirty="0" smtClean="0"/>
            </a:br>
            <a:r>
              <a:rPr lang="en-US" sz="3200" b="1" dirty="0" smtClean="0"/>
              <a:t>EQUITY AND ORGANIZATIONAL JUSTICE </a:t>
            </a:r>
            <a:endParaRPr lang="en-US" sz="3200" dirty="0"/>
          </a:p>
        </p:txBody>
      </p:sp>
      <p:sp>
        <p:nvSpPr>
          <p:cNvPr id="3" name="Content Placeholder 2"/>
          <p:cNvSpPr>
            <a:spLocks noGrp="1"/>
          </p:cNvSpPr>
          <p:nvPr>
            <p:ph idx="1"/>
          </p:nvPr>
        </p:nvSpPr>
        <p:spPr/>
        <p:txBody>
          <a:bodyPr/>
          <a:lstStyle/>
          <a:p>
            <a:pPr>
              <a:buNone/>
            </a:pPr>
            <a:r>
              <a:rPr lang="en-US" b="1" dirty="0" smtClean="0"/>
              <a:t>Types of</a:t>
            </a:r>
            <a:r>
              <a:rPr lang="en-US" dirty="0" smtClean="0"/>
              <a:t> </a:t>
            </a:r>
            <a:r>
              <a:rPr lang="en-US" b="1" dirty="0" smtClean="0"/>
              <a:t>organizational justice</a:t>
            </a:r>
            <a:endParaRPr lang="en-US" dirty="0" smtClean="0"/>
          </a:p>
          <a:p>
            <a:r>
              <a:rPr lang="en-GB" b="1" dirty="0" smtClean="0"/>
              <a:t>Distributive</a:t>
            </a:r>
          </a:p>
          <a:p>
            <a:r>
              <a:rPr lang="en-US" b="1" dirty="0" smtClean="0"/>
              <a:t>Procedural</a:t>
            </a:r>
          </a:p>
          <a:p>
            <a:r>
              <a:rPr lang="en-US" b="1" dirty="0" smtClean="0"/>
              <a:t>Interactional</a:t>
            </a:r>
          </a:p>
          <a:p>
            <a:r>
              <a:rPr lang="en-US" b="1" dirty="0" smtClean="0"/>
              <a:t>Interpersonal Justice</a:t>
            </a:r>
            <a:endParaRPr lang="en-US" dirty="0" smtClean="0"/>
          </a:p>
          <a:p>
            <a:r>
              <a:rPr lang="en-US" b="1" dirty="0" smtClean="0"/>
              <a:t>Informational Justice</a:t>
            </a:r>
          </a:p>
          <a:p>
            <a:endParaRPr lang="en-US" dirty="0"/>
          </a:p>
        </p:txBody>
      </p:sp>
    </p:spTree>
  </p:cSld>
  <p:clrMapOvr>
    <a:masterClrMapping/>
  </p:clrMapOvr>
  <p:transition>
    <p:dissolv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449762"/>
          </a:xfrm>
        </p:spPr>
        <p:txBody>
          <a:bodyPr/>
          <a:lstStyle/>
          <a:p>
            <a:pPr eaLnBrk="1" fontAlgn="auto" hangingPunct="1">
              <a:spcAft>
                <a:spcPts val="0"/>
              </a:spcAft>
              <a:defRPr/>
            </a:pPr>
            <a:r>
              <a:rPr lang="en-US" sz="5400" b="1" dirty="0" smtClean="0">
                <a:solidFill>
                  <a:srgbClr val="CC6600"/>
                </a:solidFill>
              </a:rPr>
              <a:t>Chapter#8</a:t>
            </a:r>
            <a:br>
              <a:rPr lang="en-US" sz="5400" b="1" dirty="0" smtClean="0">
                <a:solidFill>
                  <a:srgbClr val="CC6600"/>
                </a:solidFill>
              </a:rPr>
            </a:br>
            <a:r>
              <a:rPr lang="en-US" sz="5400" b="1" dirty="0" smtClean="0"/>
              <a:t> LEADERSHIP</a:t>
            </a:r>
            <a:r>
              <a:rPr lang="en-US" sz="5400" dirty="0" smtClean="0"/>
              <a:t/>
            </a:r>
            <a:br>
              <a:rPr lang="en-US" sz="5400" dirty="0" smtClean="0"/>
            </a:br>
            <a:r>
              <a:rPr lang="en-US" sz="5400" dirty="0" smtClean="0"/>
              <a:t/>
            </a:r>
            <a:br>
              <a:rPr lang="en-US" sz="5400" dirty="0" smtClean="0"/>
            </a:br>
            <a:r>
              <a:rPr lang="en-US" sz="5400" b="1" dirty="0" smtClean="0">
                <a:solidFill>
                  <a:srgbClr val="006699"/>
                </a:solidFill>
              </a:rPr>
              <a:t/>
            </a:r>
            <a:br>
              <a:rPr lang="en-US" sz="5400" b="1" dirty="0" smtClean="0">
                <a:solidFill>
                  <a:srgbClr val="006699"/>
                </a:solidFill>
              </a:rPr>
            </a:br>
            <a:endParaRPr lang="en-US" sz="5400" b="1" dirty="0"/>
          </a:p>
        </p:txBody>
      </p:sp>
      <p:sp>
        <p:nvSpPr>
          <p:cNvPr id="3" name="Isosceles Triangle 2"/>
          <p:cNvSpPr/>
          <p:nvPr/>
        </p:nvSpPr>
        <p:spPr>
          <a:xfrm>
            <a:off x="6172200" y="2286000"/>
            <a:ext cx="2971800" cy="4572000"/>
          </a:xfrm>
          <a:prstGeom prst="triangle">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Right Arrow 4"/>
          <p:cNvSpPr/>
          <p:nvPr/>
        </p:nvSpPr>
        <p:spPr>
          <a:xfrm>
            <a:off x="5943600" y="5334000"/>
            <a:ext cx="1219200" cy="381000"/>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n-US"/>
          </a:p>
        </p:txBody>
      </p:sp>
    </p:spTree>
  </p:cSld>
  <p:clrMapOvr>
    <a:masterClrMapping/>
  </p:clrMapOvr>
  <p:transition>
    <p:dissolv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Definition</a:t>
            </a:r>
            <a:endParaRPr lang="en-US" dirty="0"/>
          </a:p>
        </p:txBody>
      </p:sp>
      <p:sp>
        <p:nvSpPr>
          <p:cNvPr id="3" name="Content Placeholder 2"/>
          <p:cNvSpPr>
            <a:spLocks noGrp="1"/>
          </p:cNvSpPr>
          <p:nvPr>
            <p:ph idx="1"/>
          </p:nvPr>
        </p:nvSpPr>
        <p:spPr/>
        <p:txBody>
          <a:bodyPr/>
          <a:lstStyle/>
          <a:p>
            <a:pPr>
              <a:buNone/>
            </a:pPr>
            <a:r>
              <a:rPr lang="en-US" dirty="0" smtClean="0"/>
              <a:t>   Leadership is the ability of providing direction and influencing individuals or groups to achieve goals. Leadership involves interpersonal skills and an ability to motivate others. </a:t>
            </a:r>
          </a:p>
          <a:p>
            <a:endParaRPr lang="en-US" dirty="0"/>
          </a:p>
        </p:txBody>
      </p:sp>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704850"/>
            <a:ext cx="8229600" cy="819150"/>
          </a:xfrm>
        </p:spPr>
        <p:txBody>
          <a:bodyPr/>
          <a:lstStyle/>
          <a:p>
            <a:r>
              <a:rPr lang="en-US" sz="3600" b="1" dirty="0" smtClean="0"/>
              <a:t>Weber’s types of legitimate authority</a:t>
            </a:r>
            <a:endParaRPr lang="en-US" sz="3600" dirty="0"/>
          </a:p>
        </p:txBody>
      </p:sp>
      <p:sp>
        <p:nvSpPr>
          <p:cNvPr id="3" name="Content Placeholder 2"/>
          <p:cNvSpPr>
            <a:spLocks noGrp="1"/>
          </p:cNvSpPr>
          <p:nvPr>
            <p:ph idx="1"/>
          </p:nvPr>
        </p:nvSpPr>
        <p:spPr>
          <a:xfrm>
            <a:off x="457200" y="1600200"/>
            <a:ext cx="8458200" cy="5257800"/>
          </a:xfrm>
        </p:spPr>
        <p:style>
          <a:lnRef idx="1">
            <a:schemeClr val="accent1"/>
          </a:lnRef>
          <a:fillRef idx="2">
            <a:schemeClr val="accent1"/>
          </a:fillRef>
          <a:effectRef idx="1">
            <a:schemeClr val="accent1"/>
          </a:effectRef>
          <a:fontRef idx="minor">
            <a:schemeClr val="dk1"/>
          </a:fontRef>
        </p:style>
        <p:txBody>
          <a:bodyPr>
            <a:noAutofit/>
          </a:bodyPr>
          <a:lstStyle/>
          <a:p>
            <a:pPr marL="514350" indent="-514350">
              <a:buAutoNum type="romanLcParenBoth"/>
            </a:pPr>
            <a:r>
              <a:rPr lang="en-US" sz="2000" b="1" dirty="0" smtClean="0"/>
              <a:t>Traditional authority</a:t>
            </a:r>
            <a:r>
              <a:rPr lang="en-US" sz="2000" dirty="0" smtClean="0"/>
              <a:t> is based on custom, gender, birth order and the like. Traditional authority is associated with the hereditary power of royal families and chieftains and the ‘head of the household’, with leadership passing from father to son when the father dies. </a:t>
            </a:r>
          </a:p>
          <a:p>
            <a:pPr marL="514350" indent="-514350">
              <a:buAutoNum type="romanLcParenBoth"/>
            </a:pPr>
            <a:endParaRPr lang="en-US" sz="2000" dirty="0" smtClean="0"/>
          </a:p>
          <a:p>
            <a:pPr marL="514350" indent="-514350">
              <a:buAutoNum type="romanLcParenBoth" startAt="2"/>
            </a:pPr>
            <a:r>
              <a:rPr lang="en-US" sz="2000" b="1" dirty="0" smtClean="0"/>
              <a:t>Rational-legal authority</a:t>
            </a:r>
            <a:r>
              <a:rPr lang="en-US" sz="2000" dirty="0" smtClean="0"/>
              <a:t> refers to the use of established laws and rules that are applied uniformly. A superior is obeyed because of the position occupied within the organization's hierarchy. This authority depends on employees’ acceptance of the organization's rules.</a:t>
            </a:r>
          </a:p>
          <a:p>
            <a:pPr marL="514350" indent="-514350">
              <a:buAutoNum type="romanLcParenBoth" startAt="2"/>
            </a:pPr>
            <a:endParaRPr lang="en-US" sz="2000" dirty="0" smtClean="0"/>
          </a:p>
          <a:p>
            <a:pPr>
              <a:buNone/>
            </a:pPr>
            <a:r>
              <a:rPr lang="en-US" sz="2000" dirty="0" smtClean="0"/>
              <a:t>(iii)	</a:t>
            </a:r>
            <a:r>
              <a:rPr lang="en-US" sz="2000" b="1" dirty="0" smtClean="0"/>
              <a:t>Charismatic authority</a:t>
            </a:r>
            <a:r>
              <a:rPr lang="en-US" sz="2000" dirty="0" smtClean="0"/>
              <a:t> is evident when subordinates suspend their own judgment and comply voluntarily with a leader because of special personal qualities or abilities they perceive in that individual. Charismatic leaders often lead social, political and religious movement e.g. </a:t>
            </a:r>
            <a:r>
              <a:rPr lang="en-US" sz="2000" dirty="0" err="1" smtClean="0"/>
              <a:t>Quaid</a:t>
            </a:r>
            <a:r>
              <a:rPr lang="en-US" sz="2000" dirty="0" smtClean="0"/>
              <a:t>–e-</a:t>
            </a:r>
            <a:r>
              <a:rPr lang="en-US" sz="2000" dirty="0" err="1" smtClean="0"/>
              <a:t>Azam</a:t>
            </a:r>
            <a:r>
              <a:rPr lang="en-US" sz="2000" dirty="0" smtClean="0"/>
              <a:t> Mohammad Ali Jinnah.</a:t>
            </a:r>
            <a:endParaRPr lang="en-US" sz="2000" dirty="0"/>
          </a:p>
        </p:txBody>
      </p:sp>
      <p:pic>
        <p:nvPicPr>
          <p:cNvPr id="43014" name="Picture 4" descr="PE01560_"/>
          <p:cNvPicPr>
            <a:picLocks noChangeAspect="1" noChangeArrowheads="1"/>
          </p:cNvPicPr>
          <p:nvPr/>
        </p:nvPicPr>
        <p:blipFill>
          <a:blip r:embed="rId3" cstate="print"/>
          <a:srcRect/>
          <a:stretch>
            <a:fillRect/>
          </a:stretch>
        </p:blipFill>
        <p:spPr bwMode="auto">
          <a:xfrm>
            <a:off x="7162800" y="-152400"/>
            <a:ext cx="1981200" cy="1295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
            </a:r>
            <a:br>
              <a:rPr lang="en-US" sz="3600" dirty="0" smtClean="0"/>
            </a:br>
            <a:r>
              <a:rPr lang="en-US" sz="3600" b="1" dirty="0" err="1" smtClean="0"/>
              <a:t>Lippitt</a:t>
            </a:r>
            <a:r>
              <a:rPr lang="en-US" sz="3600" b="1" dirty="0" smtClean="0"/>
              <a:t> and White’s Leadership Styles Theories</a:t>
            </a:r>
            <a:endParaRPr lang="en-US" sz="3600" dirty="0"/>
          </a:p>
        </p:txBody>
      </p:sp>
      <p:sp>
        <p:nvSpPr>
          <p:cNvPr id="3" name="Content Placeholder 2"/>
          <p:cNvSpPr>
            <a:spLocks noGrp="1"/>
          </p:cNvSpPr>
          <p:nvPr>
            <p:ph idx="1"/>
          </p:nvPr>
        </p:nvSpPr>
        <p:spPr/>
        <p:txBody>
          <a:bodyPr/>
          <a:lstStyle/>
          <a:p>
            <a:pPr>
              <a:buNone/>
            </a:pPr>
            <a:r>
              <a:rPr lang="en-US" b="1" dirty="0" smtClean="0"/>
              <a:t>    Autocratic, Democratic &amp; Laissez-Faire Styles of Leadership</a:t>
            </a:r>
            <a:endParaRPr lang="en-US" dirty="0" smtClean="0"/>
          </a:p>
          <a:p>
            <a:pPr>
              <a:buNone/>
            </a:pPr>
            <a:r>
              <a:rPr lang="en-US" dirty="0" smtClean="0"/>
              <a:t>  </a:t>
            </a:r>
            <a:r>
              <a:rPr lang="en-US" dirty="0" err="1" smtClean="0"/>
              <a:t>Lippitt</a:t>
            </a:r>
            <a:r>
              <a:rPr lang="en-US" dirty="0" smtClean="0"/>
              <a:t> &amp; White identified three leadership styles:</a:t>
            </a:r>
          </a:p>
          <a:p>
            <a:pPr lvl="0"/>
            <a:r>
              <a:rPr lang="en-US" dirty="0" smtClean="0"/>
              <a:t>Authoritarian/ Autocratic</a:t>
            </a:r>
          </a:p>
          <a:p>
            <a:pPr lvl="0"/>
            <a:r>
              <a:rPr lang="en-US" dirty="0" smtClean="0"/>
              <a:t>Democratic</a:t>
            </a:r>
          </a:p>
          <a:p>
            <a:pPr lvl="0"/>
            <a:r>
              <a:rPr lang="en-US" dirty="0" smtClean="0"/>
              <a:t>Laissez Faire</a:t>
            </a:r>
          </a:p>
          <a:p>
            <a:endParaRPr lang="en-US" dirty="0"/>
          </a:p>
        </p:txBody>
      </p:sp>
    </p:spTree>
  </p:cSld>
  <p:clrMapOvr>
    <a:masterClrMapping/>
  </p:clrMapOvr>
  <p:transition>
    <p:dissolv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Blake and Mouton’s Grid</a:t>
            </a:r>
            <a:endParaRPr lang="en-US" sz="3600"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impoverished management (1,1),</a:t>
            </a:r>
          </a:p>
          <a:p>
            <a:pPr marL="514350" indent="-514350">
              <a:buFont typeface="+mj-lt"/>
              <a:buAutoNum type="arabicPeriod"/>
            </a:pPr>
            <a:r>
              <a:rPr lang="en-US" dirty="0" smtClean="0"/>
              <a:t> authoritarian, compliance style (9,1), </a:t>
            </a:r>
          </a:p>
          <a:p>
            <a:pPr marL="514350" indent="-514350">
              <a:buFont typeface="+mj-lt"/>
              <a:buAutoNum type="arabicPeriod"/>
            </a:pPr>
            <a:r>
              <a:rPr lang="en-US" dirty="0" smtClean="0"/>
              <a:t>middle-of-the-road-management (5,5), </a:t>
            </a:r>
          </a:p>
          <a:p>
            <a:pPr marL="514350" indent="-514350">
              <a:buFont typeface="+mj-lt"/>
              <a:buAutoNum type="arabicPeriod"/>
            </a:pPr>
            <a:r>
              <a:rPr lang="en-US" dirty="0" smtClean="0"/>
              <a:t>country club management(1,9), </a:t>
            </a:r>
          </a:p>
          <a:p>
            <a:pPr marL="514350" indent="-514350">
              <a:buFont typeface="+mj-lt"/>
              <a:buAutoNum type="arabicPeriod"/>
            </a:pPr>
            <a:r>
              <a:rPr lang="en-US" dirty="0" smtClean="0"/>
              <a:t>team management (9,9)</a:t>
            </a:r>
          </a:p>
          <a:p>
            <a:pPr marL="514350" indent="-514350">
              <a:buNone/>
            </a:pPr>
            <a:endParaRPr lang="en-US" dirty="0" smtClean="0"/>
          </a:p>
          <a:p>
            <a:endParaRPr lang="en-US" dirty="0"/>
          </a:p>
        </p:txBody>
      </p:sp>
    </p:spTree>
  </p:cSld>
  <p:clrMapOvr>
    <a:masterClrMapping/>
  </p:clrMapOvr>
  <p:transition>
    <p:dissolv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
            </a:r>
            <a:br>
              <a:rPr lang="en-US" sz="3600" dirty="0" smtClean="0"/>
            </a:br>
            <a:r>
              <a:rPr lang="en-US" sz="3600" b="1" dirty="0" err="1" smtClean="0"/>
              <a:t>Tannenbaum</a:t>
            </a:r>
            <a:r>
              <a:rPr lang="en-US" sz="3600" b="1" dirty="0" smtClean="0"/>
              <a:t> and Schmidt’s leadership continuum</a:t>
            </a:r>
            <a:endParaRPr lang="en-US" sz="3600" dirty="0"/>
          </a:p>
        </p:txBody>
      </p:sp>
      <p:sp>
        <p:nvSpPr>
          <p:cNvPr id="3" name="Content Placeholder 2"/>
          <p:cNvSpPr>
            <a:spLocks noGrp="1"/>
          </p:cNvSpPr>
          <p:nvPr>
            <p:ph idx="1"/>
          </p:nvPr>
        </p:nvSpPr>
        <p:spPr/>
        <p:txBody>
          <a:bodyPr/>
          <a:lstStyle/>
          <a:p>
            <a:pPr marL="514350" lvl="0" indent="-514350">
              <a:buFont typeface="+mj-lt"/>
              <a:buAutoNum type="arabicPeriod"/>
            </a:pPr>
            <a:r>
              <a:rPr lang="en-US" b="1" dirty="0" smtClean="0"/>
              <a:t>Tells</a:t>
            </a:r>
            <a:endParaRPr lang="en-US" dirty="0" smtClean="0"/>
          </a:p>
          <a:p>
            <a:pPr marL="514350" lvl="0" indent="-514350">
              <a:buFont typeface="+mj-lt"/>
              <a:buAutoNum type="arabicPeriod"/>
            </a:pPr>
            <a:r>
              <a:rPr lang="en-US" b="1" dirty="0" smtClean="0"/>
              <a:t>Tells and sells</a:t>
            </a:r>
            <a:endParaRPr lang="en-US" dirty="0" smtClean="0"/>
          </a:p>
          <a:p>
            <a:pPr marL="514350" lvl="0" indent="-514350">
              <a:buFont typeface="+mj-lt"/>
              <a:buAutoNum type="arabicPeriod"/>
            </a:pPr>
            <a:r>
              <a:rPr lang="en-US" b="1" dirty="0" smtClean="0"/>
              <a:t>Tells and talks</a:t>
            </a:r>
            <a:endParaRPr lang="en-US" dirty="0" smtClean="0"/>
          </a:p>
          <a:p>
            <a:pPr marL="514350" indent="-514350">
              <a:buFont typeface="+mj-lt"/>
              <a:buAutoNum type="arabicPeriod"/>
            </a:pPr>
            <a:r>
              <a:rPr lang="en-US" b="1" dirty="0" smtClean="0"/>
              <a:t>Consults</a:t>
            </a:r>
            <a:r>
              <a:rPr lang="en-US" dirty="0" smtClean="0"/>
              <a:t> </a:t>
            </a:r>
          </a:p>
          <a:p>
            <a:pPr marL="514350" lvl="0" indent="-514350">
              <a:buFont typeface="+mj-lt"/>
              <a:buAutoNum type="arabicPeriod"/>
            </a:pPr>
            <a:r>
              <a:rPr lang="en-US" b="1" dirty="0" smtClean="0"/>
              <a:t>Involves</a:t>
            </a:r>
            <a:endParaRPr lang="en-US" dirty="0" smtClean="0"/>
          </a:p>
          <a:p>
            <a:pPr marL="514350" lvl="0" indent="-514350">
              <a:buFont typeface="+mj-lt"/>
              <a:buAutoNum type="arabicPeriod"/>
            </a:pPr>
            <a:r>
              <a:rPr lang="en-US" b="1" dirty="0" smtClean="0"/>
              <a:t>Delegates</a:t>
            </a:r>
            <a:endParaRPr lang="en-US" dirty="0" smtClean="0"/>
          </a:p>
          <a:p>
            <a:pPr marL="514350" indent="-514350">
              <a:buFont typeface="+mj-lt"/>
              <a:buAutoNum type="arabicPeriod"/>
            </a:pPr>
            <a:r>
              <a:rPr lang="en-US" b="1" dirty="0" smtClean="0"/>
              <a:t>Abdicates</a:t>
            </a:r>
            <a:r>
              <a:rPr lang="en-US" dirty="0" smtClean="0"/>
              <a:t> </a:t>
            </a:r>
            <a:endParaRPr lang="en-US" dirty="0"/>
          </a:p>
        </p:txBody>
      </p:sp>
    </p:spTree>
  </p:cSld>
  <p:clrMapOvr>
    <a:masterClrMapping/>
  </p:clrMapOvr>
  <p:transition>
    <p:dissolv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a:t>
            </a:r>
            <a:r>
              <a:rPr lang="en-US" sz="3600" b="1" dirty="0" err="1" smtClean="0"/>
              <a:t>Ashridge</a:t>
            </a:r>
            <a:r>
              <a:rPr lang="en-US" sz="3600" b="1" dirty="0" smtClean="0"/>
              <a:t> model</a:t>
            </a:r>
            <a:endParaRPr lang="en-US" sz="3600" dirty="0"/>
          </a:p>
        </p:txBody>
      </p:sp>
      <p:sp>
        <p:nvSpPr>
          <p:cNvPr id="3" name="Content Placeholder 2"/>
          <p:cNvSpPr>
            <a:spLocks noGrp="1"/>
          </p:cNvSpPr>
          <p:nvPr>
            <p:ph idx="1"/>
          </p:nvPr>
        </p:nvSpPr>
        <p:spPr/>
        <p:txBody>
          <a:bodyPr/>
          <a:lstStyle/>
          <a:p>
            <a:pPr marL="1125537" lvl="2" indent="-457200">
              <a:buFont typeface="+mj-lt"/>
              <a:buAutoNum type="arabicPeriod"/>
            </a:pPr>
            <a:r>
              <a:rPr lang="en-US" sz="2400" dirty="0" smtClean="0"/>
              <a:t>Tells</a:t>
            </a:r>
            <a:endParaRPr lang="en-US" sz="2000" dirty="0" smtClean="0"/>
          </a:p>
          <a:p>
            <a:pPr marL="1125537" lvl="2" indent="-457200">
              <a:buFont typeface="+mj-lt"/>
              <a:buAutoNum type="arabicPeriod"/>
            </a:pPr>
            <a:r>
              <a:rPr lang="en-US" sz="2400" dirty="0" smtClean="0"/>
              <a:t>Sells</a:t>
            </a:r>
            <a:endParaRPr lang="en-US" sz="2000" dirty="0" smtClean="0"/>
          </a:p>
          <a:p>
            <a:pPr marL="1125537" lvl="2" indent="-457200">
              <a:buFont typeface="+mj-lt"/>
              <a:buAutoNum type="arabicPeriod"/>
            </a:pPr>
            <a:r>
              <a:rPr lang="en-US" sz="2400" dirty="0" smtClean="0"/>
              <a:t>Consults</a:t>
            </a:r>
            <a:endParaRPr lang="en-US" sz="2000" dirty="0" smtClean="0"/>
          </a:p>
          <a:p>
            <a:pPr marL="1125537" lvl="2" indent="-457200">
              <a:buFont typeface="+mj-lt"/>
              <a:buAutoNum type="arabicPeriod"/>
            </a:pPr>
            <a:r>
              <a:rPr lang="en-US" sz="2400" dirty="0" smtClean="0"/>
              <a:t>Joins</a:t>
            </a:r>
            <a:endParaRPr lang="en-US" sz="2000" dirty="0" smtClean="0"/>
          </a:p>
          <a:p>
            <a:endParaRPr lang="en-US" dirty="0"/>
          </a:p>
        </p:txBody>
      </p:sp>
    </p:spTree>
  </p:cSld>
  <p:clrMapOvr>
    <a:masterClrMapping/>
  </p:clrMapOvr>
  <p:transition>
    <p:dissolv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Likert’s</a:t>
            </a:r>
            <a:r>
              <a:rPr lang="en-US" sz="3600" b="1" dirty="0" smtClean="0"/>
              <a:t> leadership styles</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pPr>
              <a:buNone/>
            </a:pPr>
            <a:r>
              <a:rPr lang="en-US" dirty="0" smtClean="0"/>
              <a:t>a)	Exploitive authoritative</a:t>
            </a:r>
          </a:p>
          <a:p>
            <a:pPr>
              <a:buNone/>
            </a:pPr>
            <a:r>
              <a:rPr lang="en-US" dirty="0" smtClean="0"/>
              <a:t>b)	Benevolent authoritative</a:t>
            </a:r>
          </a:p>
          <a:p>
            <a:pPr>
              <a:buNone/>
            </a:pPr>
            <a:r>
              <a:rPr lang="en-US" dirty="0" smtClean="0"/>
              <a:t>c)	Consultative </a:t>
            </a:r>
          </a:p>
          <a:p>
            <a:pPr>
              <a:buNone/>
            </a:pPr>
            <a:r>
              <a:rPr lang="en-US" dirty="0" smtClean="0"/>
              <a:t>d)	Participative </a:t>
            </a:r>
            <a:endParaRPr lang="en-US" dirty="0"/>
          </a:p>
        </p:txBody>
      </p:sp>
    </p:spTree>
  </p:cSld>
  <p:clrMapOvr>
    <a:masterClrMapping/>
  </p:clrMapOvr>
  <p:transition>
    <p:dissolv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CONTINGENCY THEORIES OF LEADERSHIP</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pPr lvl="0"/>
            <a:r>
              <a:rPr lang="en-US" dirty="0" smtClean="0"/>
              <a:t>Fiedler</a:t>
            </a:r>
          </a:p>
          <a:p>
            <a:pPr lvl="0"/>
            <a:r>
              <a:rPr lang="en-US" dirty="0" smtClean="0"/>
              <a:t>Hersey and Blanchard</a:t>
            </a:r>
          </a:p>
          <a:p>
            <a:pPr lvl="0"/>
            <a:r>
              <a:rPr lang="en-US" dirty="0" smtClean="0"/>
              <a:t>Handy.</a:t>
            </a:r>
          </a:p>
          <a:p>
            <a:endParaRPr lang="en-US" dirty="0"/>
          </a:p>
        </p:txBody>
      </p:sp>
    </p:spTree>
  </p:cSld>
  <p:clrMapOvr>
    <a:masterClrMapping/>
  </p:clrMapOvr>
  <p:transition>
    <p:dissolv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Fiedler’s contingency model</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pPr>
              <a:buNone/>
            </a:pPr>
            <a:r>
              <a:rPr lang="en-US" b="1" dirty="0" smtClean="0"/>
              <a:t>Two leadership styles of Fiedler</a:t>
            </a:r>
            <a:endParaRPr lang="en-US" dirty="0" smtClean="0"/>
          </a:p>
          <a:p>
            <a:pPr lvl="0"/>
            <a:r>
              <a:rPr lang="en-US" dirty="0" smtClean="0"/>
              <a:t>task-orientated leadership (concern for the task)</a:t>
            </a:r>
          </a:p>
          <a:p>
            <a:pPr lvl="0"/>
            <a:r>
              <a:rPr lang="en-US" dirty="0" smtClean="0"/>
              <a:t>relationship-orientated leadership ( concern for people)</a:t>
            </a:r>
          </a:p>
          <a:p>
            <a:endParaRPr lang="en-US" dirty="0"/>
          </a:p>
        </p:txBody>
      </p:sp>
    </p:spTree>
  </p:cSld>
  <p:clrMapOvr>
    <a:masterClrMapping/>
  </p:clrMapOvr>
  <p:transition>
    <p:dissolv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
            </a:r>
            <a:br>
              <a:rPr lang="en-US" sz="3600" dirty="0" smtClean="0"/>
            </a:br>
            <a:r>
              <a:rPr lang="en-US" sz="3600" b="1" dirty="0" smtClean="0"/>
              <a:t>Three contingent factors of appropriate leadership styles</a:t>
            </a:r>
            <a:endParaRPr lang="en-US" sz="3600" dirty="0"/>
          </a:p>
        </p:txBody>
      </p:sp>
      <p:sp>
        <p:nvSpPr>
          <p:cNvPr id="3" name="Content Placeholder 2"/>
          <p:cNvSpPr>
            <a:spLocks noGrp="1"/>
          </p:cNvSpPr>
          <p:nvPr>
            <p:ph idx="1"/>
          </p:nvPr>
        </p:nvSpPr>
        <p:spPr/>
        <p:txBody>
          <a:bodyPr/>
          <a:lstStyle/>
          <a:p>
            <a:r>
              <a:rPr lang="en-US" dirty="0" smtClean="0"/>
              <a:t>The work situation can be </a:t>
            </a:r>
            <a:r>
              <a:rPr lang="en-US" dirty="0" err="1" smtClean="0"/>
              <a:t>favourable</a:t>
            </a:r>
            <a:r>
              <a:rPr lang="en-US" dirty="0" smtClean="0"/>
              <a:t> to the leader. </a:t>
            </a:r>
          </a:p>
          <a:p>
            <a:r>
              <a:rPr lang="en-US" dirty="0" smtClean="0"/>
              <a:t>The work situation can be </a:t>
            </a:r>
            <a:r>
              <a:rPr lang="en-US" dirty="0" err="1" smtClean="0"/>
              <a:t>unfavourable</a:t>
            </a:r>
            <a:r>
              <a:rPr lang="en-US" dirty="0" smtClean="0"/>
              <a:t> to the leader. </a:t>
            </a:r>
          </a:p>
          <a:p>
            <a:r>
              <a:rPr lang="en-US" dirty="0" smtClean="0"/>
              <a:t>The work situation can be something in between (intermediate favorableness). </a:t>
            </a:r>
          </a:p>
          <a:p>
            <a:endParaRPr lang="en-US" dirty="0"/>
          </a:p>
        </p:txBody>
      </p:sp>
    </p:spTree>
  </p:cSld>
  <p:clrMapOvr>
    <a:masterClrMapping/>
  </p:clrMapOvr>
  <p:transition>
    <p:dissolv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3600" b="1" dirty="0" smtClean="0"/>
              <a:t>Effects of contingent factors on the choice of</a:t>
            </a:r>
            <a:r>
              <a:rPr lang="en-US" sz="3600" dirty="0" smtClean="0"/>
              <a:t> </a:t>
            </a:r>
            <a:r>
              <a:rPr lang="en-US" sz="3600" b="1" dirty="0" smtClean="0"/>
              <a:t>appropriate leadership styles</a:t>
            </a:r>
            <a:endParaRPr lang="en-US" sz="3600" dirty="0"/>
          </a:p>
        </p:txBody>
      </p:sp>
      <p:sp>
        <p:nvSpPr>
          <p:cNvPr id="3" name="Content Placeholder 2"/>
          <p:cNvSpPr>
            <a:spLocks noGrp="1"/>
          </p:cNvSpPr>
          <p:nvPr>
            <p:ph idx="1"/>
          </p:nvPr>
        </p:nvSpPr>
        <p:spPr/>
        <p:txBody>
          <a:bodyPr/>
          <a:lstStyle/>
          <a:p>
            <a:r>
              <a:rPr lang="en-US" dirty="0" smtClean="0"/>
              <a:t>A task-orientated leader is more effective when the work situation is </a:t>
            </a:r>
            <a:r>
              <a:rPr lang="en-US" dirty="0" err="1" smtClean="0"/>
              <a:t>favourable</a:t>
            </a:r>
            <a:r>
              <a:rPr lang="en-US" dirty="0" smtClean="0"/>
              <a:t>,</a:t>
            </a:r>
          </a:p>
          <a:p>
            <a:r>
              <a:rPr lang="en-US" dirty="0" smtClean="0"/>
              <a:t>	A task-orientated leader is also more effective when the work situation is </a:t>
            </a:r>
            <a:r>
              <a:rPr lang="en-US" dirty="0" err="1" smtClean="0"/>
              <a:t>unfavourable</a:t>
            </a:r>
            <a:r>
              <a:rPr lang="en-US" dirty="0" smtClean="0"/>
              <a:t>,</a:t>
            </a:r>
          </a:p>
          <a:p>
            <a:r>
              <a:rPr lang="en-US" dirty="0" smtClean="0"/>
              <a:t>	A relationship-orientated leader is more effective when the work situation is somewhere between </a:t>
            </a:r>
            <a:r>
              <a:rPr lang="en-US" dirty="0" err="1" smtClean="0"/>
              <a:t>favourable</a:t>
            </a:r>
            <a:r>
              <a:rPr lang="en-US" dirty="0" smtClean="0"/>
              <a:t> and </a:t>
            </a:r>
            <a:r>
              <a:rPr lang="en-US" dirty="0" err="1" smtClean="0"/>
              <a:t>unfavourable</a:t>
            </a:r>
            <a:r>
              <a:rPr lang="en-US" dirty="0" smtClean="0"/>
              <a:t> (‘intermediate’).</a:t>
            </a:r>
          </a:p>
          <a:p>
            <a:r>
              <a:rPr lang="en-US" b="1" dirty="0" smtClean="0"/>
              <a:t> </a:t>
            </a:r>
            <a:endParaRPr lang="en-US" dirty="0" smtClean="0"/>
          </a:p>
          <a:p>
            <a:endParaRPr lang="en-US" dirty="0"/>
          </a:p>
        </p:txBody>
      </p:sp>
    </p:spTree>
  </p:cSld>
  <p:clrMapOvr>
    <a:masterClrMapping/>
  </p:clrMapOvr>
  <p:transition>
    <p:dissolv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3600" b="1" dirty="0" smtClean="0"/>
              <a:t>Hersey and Blanchard: situational leadership theory</a:t>
            </a:r>
            <a:endParaRPr lang="en-US" sz="3600" dirty="0"/>
          </a:p>
        </p:txBody>
      </p:sp>
      <p:sp>
        <p:nvSpPr>
          <p:cNvPr id="3" name="Content Placeholder 2"/>
          <p:cNvSpPr>
            <a:spLocks noGrp="1"/>
          </p:cNvSpPr>
          <p:nvPr>
            <p:ph idx="1"/>
          </p:nvPr>
        </p:nvSpPr>
        <p:spPr/>
        <p:txBody>
          <a:bodyPr/>
          <a:lstStyle/>
          <a:p>
            <a:r>
              <a:rPr lang="en-US" b="1" dirty="0" smtClean="0"/>
              <a:t>Hersey and Blanchard’s four leadership styles</a:t>
            </a:r>
            <a:endParaRPr lang="en-US" dirty="0" smtClean="0"/>
          </a:p>
          <a:p>
            <a:pPr marL="514350" indent="-514350">
              <a:buAutoNum type="arabicPeriod"/>
            </a:pPr>
            <a:r>
              <a:rPr lang="en-US" b="1" dirty="0" smtClean="0"/>
              <a:t>Telling/ Directive style </a:t>
            </a:r>
          </a:p>
          <a:p>
            <a:pPr marL="514350" indent="-514350">
              <a:buAutoNum type="arabicPeriod"/>
            </a:pPr>
            <a:r>
              <a:rPr lang="en-US" b="1" dirty="0" smtClean="0"/>
              <a:t>Selling</a:t>
            </a:r>
          </a:p>
          <a:p>
            <a:pPr marL="514350" indent="-514350">
              <a:buAutoNum type="arabicPeriod"/>
            </a:pPr>
            <a:r>
              <a:rPr lang="en-US" b="1" dirty="0" smtClean="0"/>
              <a:t>Participating/ Supportive style </a:t>
            </a:r>
          </a:p>
          <a:p>
            <a:pPr marL="514350" indent="-514350">
              <a:buAutoNum type="arabicPeriod"/>
            </a:pPr>
            <a:r>
              <a:rPr lang="en-US" b="1" dirty="0" smtClean="0"/>
              <a:t>Delegating</a:t>
            </a:r>
          </a:p>
          <a:p>
            <a:endParaRPr lang="en-US" dirty="0"/>
          </a:p>
        </p:txBody>
      </p:sp>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704850"/>
            <a:ext cx="8229600" cy="742950"/>
          </a:xfrm>
        </p:spPr>
        <p:txBody>
          <a:bodyPr/>
          <a:lstStyle/>
          <a:p>
            <a:r>
              <a:rPr lang="en-US" sz="3600" b="1" dirty="0" smtClean="0"/>
              <a:t>Rosemary Stewart on Bureaucracy</a:t>
            </a:r>
            <a:endParaRPr lang="en-US" sz="3600" dirty="0"/>
          </a:p>
        </p:txBody>
      </p:sp>
      <p:sp>
        <p:nvSpPr>
          <p:cNvPr id="3" name="Content Placeholder 2"/>
          <p:cNvSpPr>
            <a:spLocks noGrp="1"/>
          </p:cNvSpPr>
          <p:nvPr>
            <p:ph idx="1"/>
          </p:nvPr>
        </p:nvSpPr>
        <p:spPr>
          <a:xfrm>
            <a:off x="457200" y="1752600"/>
            <a:ext cx="8229600" cy="5105400"/>
          </a:xfrm>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pPr marL="274320" indent="-274320" eaLnBrk="1" fontAlgn="auto" hangingPunct="1">
              <a:spcAft>
                <a:spcPts val="0"/>
              </a:spcAft>
              <a:buClr>
                <a:schemeClr val="accent3"/>
              </a:buClr>
              <a:buFont typeface="Wingdings 2"/>
              <a:buChar char=""/>
              <a:defRPr/>
            </a:pPr>
            <a:endParaRPr lang="en-US" dirty="0" smtClean="0"/>
          </a:p>
          <a:p>
            <a:pPr lvl="0"/>
            <a:r>
              <a:rPr lang="en-US" sz="3200" b="1" dirty="0" smtClean="0"/>
              <a:t>Specialization</a:t>
            </a:r>
            <a:r>
              <a:rPr lang="en-US" sz="3200" dirty="0" smtClean="0"/>
              <a:t>. There is specialization of work, but this applies to the task, not the employee who performs the job. When a person, who does the job, leaves the organization, the job continues and another person fills the same position.</a:t>
            </a:r>
          </a:p>
          <a:p>
            <a:pPr lvl="0"/>
            <a:r>
              <a:rPr lang="en-US" sz="3200" b="1" dirty="0" smtClean="0"/>
              <a:t>Hierarchy of authority</a:t>
            </a:r>
            <a:r>
              <a:rPr lang="en-US" sz="3200" dirty="0" smtClean="0"/>
              <a:t>. Employees should be aware of where they stand in the organization's hierarchy, or chain of command.</a:t>
            </a:r>
          </a:p>
          <a:p>
            <a:pPr lvl="0"/>
            <a:r>
              <a:rPr lang="en-US" sz="3200" b="1" dirty="0" smtClean="0"/>
              <a:t>A system of rules</a:t>
            </a:r>
            <a:r>
              <a:rPr lang="en-US" sz="3200" dirty="0" smtClean="0"/>
              <a:t>. The theory provides impersonal and efficient rules and procedures. Individuals in bureaucracy must know what the rules are to do the jobs successfully.</a:t>
            </a:r>
          </a:p>
          <a:p>
            <a:pPr lvl="0"/>
            <a:r>
              <a:rPr lang="en-US" sz="3200" b="1" dirty="0" smtClean="0"/>
              <a:t>Impersonal</a:t>
            </a:r>
            <a:r>
              <a:rPr lang="en-US" sz="3200" dirty="0" smtClean="0"/>
              <a:t>. The exercise of authority and the system of rewards are based on impersonal rules.</a:t>
            </a:r>
            <a:endParaRPr lang="en-US" sz="3200" dirty="0"/>
          </a:p>
        </p:txBody>
      </p:sp>
      <p:pic>
        <p:nvPicPr>
          <p:cNvPr id="44038" name="Picture 7" descr="j0149396"/>
          <p:cNvPicPr>
            <a:picLocks noChangeAspect="1" noChangeArrowheads="1"/>
          </p:cNvPicPr>
          <p:nvPr/>
        </p:nvPicPr>
        <p:blipFill>
          <a:blip r:embed="rId3" cstate="print"/>
          <a:srcRect/>
          <a:stretch>
            <a:fillRect/>
          </a:stretch>
        </p:blipFill>
        <p:spPr bwMode="auto">
          <a:xfrm>
            <a:off x="6781800" y="457200"/>
            <a:ext cx="2071688" cy="1524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Handy’s</a:t>
            </a:r>
            <a:r>
              <a:rPr lang="en-US" b="1" dirty="0" smtClean="0"/>
              <a:t> Best Fit Approach</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smtClean="0"/>
              <a:t>Tight (autocratic) leadership style</a:t>
            </a:r>
          </a:p>
          <a:p>
            <a:pPr marL="514350" lvl="0" indent="-514350">
              <a:buFont typeface="+mj-lt"/>
              <a:buAutoNum type="arabicPeriod"/>
            </a:pPr>
            <a:r>
              <a:rPr lang="en-US" dirty="0" smtClean="0"/>
              <a:t>Flexible (democratic) leadership style</a:t>
            </a:r>
          </a:p>
          <a:p>
            <a:pPr>
              <a:buNone/>
            </a:pPr>
            <a:r>
              <a:rPr lang="en-US" dirty="0" smtClean="0"/>
              <a:t>Three Contingent/ Variable Factors Influencing the Choice of Leadership Style</a:t>
            </a:r>
            <a:endParaRPr lang="en-US" dirty="0"/>
          </a:p>
        </p:txBody>
      </p:sp>
    </p:spTree>
  </p:cSld>
  <p:clrMapOvr>
    <a:masterClrMapping/>
  </p:clrMapOvr>
  <p:transition>
    <p:dissolv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pPr lvl="1"/>
            <a:endParaRPr lang="en-US" dirty="0" smtClean="0"/>
          </a:p>
          <a:p>
            <a:r>
              <a:rPr lang="en-US" sz="2800" b="1" dirty="0" smtClean="0"/>
              <a:t>Best fit for tight leadership style</a:t>
            </a:r>
          </a:p>
          <a:p>
            <a:pPr lvl="1"/>
            <a:r>
              <a:rPr lang="en-US" dirty="0" smtClean="0"/>
              <a:t>The leader 	       (Autocratic) </a:t>
            </a:r>
          </a:p>
          <a:p>
            <a:pPr lvl="1"/>
            <a:r>
              <a:rPr lang="en-US" dirty="0" smtClean="0"/>
              <a:t>The subordinates 	(Liked to be ordered)</a:t>
            </a:r>
            <a:endParaRPr lang="en-US" sz="2000" dirty="0" smtClean="0"/>
          </a:p>
          <a:p>
            <a:pPr lvl="1"/>
            <a:r>
              <a:rPr lang="en-US" dirty="0" smtClean="0"/>
              <a:t>The task 	     (Trivial, routine, repetitive)</a:t>
            </a:r>
            <a:endParaRPr lang="en-US" sz="2000" dirty="0" smtClean="0"/>
          </a:p>
          <a:p>
            <a:r>
              <a:rPr lang="en-US" sz="2800" dirty="0" smtClean="0"/>
              <a:t> </a:t>
            </a:r>
            <a:r>
              <a:rPr lang="en-US" sz="2800" b="1" dirty="0" smtClean="0"/>
              <a:t>Best fit for flexible leadership style</a:t>
            </a:r>
            <a:endParaRPr lang="en-US" sz="2800" dirty="0" smtClean="0"/>
          </a:p>
          <a:p>
            <a:pPr lvl="0"/>
            <a:r>
              <a:rPr lang="en-US" sz="2800" dirty="0" smtClean="0"/>
              <a:t>The leader 	(democratic)</a:t>
            </a:r>
            <a:endParaRPr lang="en-US" sz="2400" dirty="0" smtClean="0"/>
          </a:p>
          <a:p>
            <a:pPr lvl="0"/>
            <a:r>
              <a:rPr lang="en-US" sz="2800" dirty="0" smtClean="0"/>
              <a:t>The subordinates 	(Like independence)</a:t>
            </a:r>
            <a:endParaRPr lang="en-US" sz="2400" dirty="0" smtClean="0"/>
          </a:p>
          <a:p>
            <a:pPr lvl="0"/>
            <a:r>
              <a:rPr lang="en-US" sz="2800" dirty="0" smtClean="0"/>
              <a:t>The task 	(complex task)</a:t>
            </a:r>
            <a:endParaRPr lang="en-US" sz="2400" dirty="0" smtClean="0"/>
          </a:p>
          <a:p>
            <a:endParaRPr lang="en-US" dirty="0"/>
          </a:p>
        </p:txBody>
      </p:sp>
    </p:spTree>
  </p:cSld>
  <p:clrMapOvr>
    <a:masterClrMapping/>
  </p:clrMapOvr>
  <p:transition>
    <p:dissolv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lstStyle/>
          <a:p>
            <a:r>
              <a:rPr lang="en-US" sz="3600" b="1" dirty="0" smtClean="0"/>
              <a:t>Warren </a:t>
            </a:r>
            <a:r>
              <a:rPr lang="en-US" sz="3600" b="1" dirty="0" err="1" smtClean="0"/>
              <a:t>Bennis</a:t>
            </a:r>
            <a:r>
              <a:rPr lang="en-US" sz="3600" b="1" dirty="0" smtClean="0"/>
              <a:t>: leaders as enablers and originators</a:t>
            </a:r>
            <a:endParaRPr lang="en-US" sz="3600" dirty="0"/>
          </a:p>
        </p:txBody>
      </p:sp>
      <p:sp>
        <p:nvSpPr>
          <p:cNvPr id="3" name="Content Placeholder 2"/>
          <p:cNvSpPr>
            <a:spLocks noGrp="1"/>
          </p:cNvSpPr>
          <p:nvPr>
            <p:ph sz="half" idx="1"/>
          </p:nvPr>
        </p:nvSpPr>
        <p:spPr>
          <a:xfrm>
            <a:off x="304800" y="1295400"/>
            <a:ext cx="4267200" cy="5059525"/>
          </a:xfrm>
        </p:spPr>
        <p:txBody>
          <a:bodyPr/>
          <a:lstStyle/>
          <a:p>
            <a:r>
              <a:rPr lang="en-US" b="1" dirty="0" smtClean="0"/>
              <a:t>Manager (</a:t>
            </a:r>
            <a:r>
              <a:rPr lang="en-US" dirty="0" smtClean="0"/>
              <a:t>Transactional leadership)</a:t>
            </a:r>
          </a:p>
          <a:p>
            <a:pPr marL="514350" indent="-514350">
              <a:buFont typeface="+mj-lt"/>
              <a:buAutoNum type="arabicPeriod"/>
            </a:pPr>
            <a:r>
              <a:rPr lang="en-US" dirty="0" smtClean="0"/>
              <a:t>Administers</a:t>
            </a:r>
          </a:p>
          <a:p>
            <a:pPr marL="514350" indent="-514350">
              <a:buFont typeface="+mj-lt"/>
              <a:buAutoNum type="arabicPeriod"/>
            </a:pPr>
            <a:r>
              <a:rPr lang="en-US" dirty="0" smtClean="0"/>
              <a:t>Maintains</a:t>
            </a:r>
          </a:p>
          <a:p>
            <a:pPr marL="514350" indent="-514350">
              <a:buFont typeface="+mj-lt"/>
              <a:buAutoNum type="arabicPeriod"/>
            </a:pPr>
            <a:r>
              <a:rPr lang="en-US" dirty="0" smtClean="0"/>
              <a:t>Focuses on systems and structure</a:t>
            </a:r>
          </a:p>
          <a:p>
            <a:pPr marL="514350" indent="-514350">
              <a:buFont typeface="+mj-lt"/>
              <a:buAutoNum type="arabicPeriod"/>
            </a:pPr>
            <a:r>
              <a:rPr lang="en-US" dirty="0" smtClean="0"/>
              <a:t>Relies on control</a:t>
            </a:r>
          </a:p>
          <a:p>
            <a:pPr marL="514350" indent="-514350">
              <a:buFont typeface="+mj-lt"/>
              <a:buAutoNum type="arabicPeriod"/>
            </a:pPr>
            <a:r>
              <a:rPr lang="en-US" dirty="0" smtClean="0"/>
              <a:t>Short-range view</a:t>
            </a:r>
          </a:p>
          <a:p>
            <a:pPr marL="514350" indent="-514350">
              <a:buFont typeface="+mj-lt"/>
              <a:buAutoNum type="arabicPeriod"/>
            </a:pPr>
            <a:r>
              <a:rPr lang="en-US" dirty="0" smtClean="0"/>
              <a:t>Imitates</a:t>
            </a:r>
          </a:p>
          <a:p>
            <a:pPr marL="514350" indent="-514350">
              <a:buFont typeface="+mj-lt"/>
              <a:buAutoNum type="arabicPeriod"/>
            </a:pPr>
            <a:r>
              <a:rPr lang="en-US" dirty="0" smtClean="0"/>
              <a:t>Accepts the status quo</a:t>
            </a:r>
          </a:p>
          <a:p>
            <a:pPr marL="514350" indent="-514350">
              <a:buFont typeface="+mj-lt"/>
              <a:buAutoNum type="arabicPeriod"/>
            </a:pPr>
            <a:r>
              <a:rPr lang="en-US" dirty="0" smtClean="0"/>
              <a:t>Does things right</a:t>
            </a:r>
            <a:endParaRPr lang="en-US" dirty="0"/>
          </a:p>
        </p:txBody>
      </p:sp>
      <p:sp>
        <p:nvSpPr>
          <p:cNvPr id="4" name="Content Placeholder 3"/>
          <p:cNvSpPr>
            <a:spLocks noGrp="1"/>
          </p:cNvSpPr>
          <p:nvPr>
            <p:ph sz="half" idx="2"/>
          </p:nvPr>
        </p:nvSpPr>
        <p:spPr>
          <a:xfrm>
            <a:off x="4648200" y="1371600"/>
            <a:ext cx="4038600" cy="4983325"/>
          </a:xfrm>
        </p:spPr>
        <p:txBody>
          <a:bodyPr/>
          <a:lstStyle/>
          <a:p>
            <a:r>
              <a:rPr lang="en-US" b="1" dirty="0" smtClean="0"/>
              <a:t>Leader </a:t>
            </a:r>
            <a:r>
              <a:rPr lang="en-US" sz="1800" b="1" dirty="0" smtClean="0"/>
              <a:t>(</a:t>
            </a:r>
            <a:r>
              <a:rPr lang="en-US" sz="1800" dirty="0" smtClean="0"/>
              <a:t>Transformational leadership)</a:t>
            </a:r>
          </a:p>
          <a:p>
            <a:pPr marL="514350" lvl="0" indent="-514350">
              <a:buFont typeface="+mj-lt"/>
              <a:buAutoNum type="arabicPeriod"/>
            </a:pPr>
            <a:r>
              <a:rPr lang="en-US" dirty="0" smtClean="0"/>
              <a:t>Innovates</a:t>
            </a:r>
          </a:p>
          <a:p>
            <a:pPr marL="514350" lvl="0" indent="-514350">
              <a:buFont typeface="+mj-lt"/>
              <a:buAutoNum type="arabicPeriod"/>
            </a:pPr>
            <a:r>
              <a:rPr lang="en-US" dirty="0" smtClean="0"/>
              <a:t> Develops</a:t>
            </a:r>
          </a:p>
          <a:p>
            <a:pPr marL="514350" lvl="0" indent="-514350">
              <a:buFont typeface="+mj-lt"/>
              <a:buAutoNum type="arabicPeriod"/>
            </a:pPr>
            <a:r>
              <a:rPr lang="en-US" dirty="0" smtClean="0"/>
              <a:t>Focuses on people</a:t>
            </a:r>
          </a:p>
          <a:p>
            <a:pPr marL="514350" lvl="0" indent="-514350">
              <a:buFont typeface="+mj-lt"/>
              <a:buAutoNum type="arabicPeriod"/>
            </a:pPr>
            <a:r>
              <a:rPr lang="en-US" dirty="0" smtClean="0"/>
              <a:t> Inspires trust</a:t>
            </a:r>
          </a:p>
          <a:p>
            <a:pPr marL="514350" lvl="0" indent="-514350">
              <a:buFont typeface="+mj-lt"/>
              <a:buAutoNum type="arabicPeriod"/>
            </a:pPr>
            <a:r>
              <a:rPr lang="en-US" dirty="0" smtClean="0"/>
              <a:t>Long-range perspective</a:t>
            </a:r>
          </a:p>
          <a:p>
            <a:pPr marL="514350" lvl="0" indent="-514350">
              <a:buFont typeface="+mj-lt"/>
              <a:buAutoNum type="arabicPeriod"/>
            </a:pPr>
            <a:r>
              <a:rPr lang="en-US" dirty="0" smtClean="0"/>
              <a:t>Originates</a:t>
            </a:r>
          </a:p>
          <a:p>
            <a:pPr marL="514350" lvl="0" indent="-514350">
              <a:buFont typeface="+mj-lt"/>
              <a:buAutoNum type="arabicPeriod"/>
            </a:pPr>
            <a:r>
              <a:rPr lang="en-US" dirty="0" smtClean="0"/>
              <a:t>Challenges the status quo</a:t>
            </a:r>
          </a:p>
          <a:p>
            <a:pPr marL="514350" lvl="0" indent="-514350">
              <a:buFont typeface="+mj-lt"/>
              <a:buAutoNum type="arabicPeriod"/>
            </a:pPr>
            <a:r>
              <a:rPr lang="en-US" dirty="0" smtClean="0"/>
              <a:t>Does the right thing</a:t>
            </a:r>
          </a:p>
          <a:p>
            <a:pPr lvl="0"/>
            <a:endParaRPr lang="en-US" dirty="0" smtClean="0"/>
          </a:p>
          <a:p>
            <a:pPr lvl="0"/>
            <a:endParaRPr lang="en-US" dirty="0" smtClean="0"/>
          </a:p>
          <a:p>
            <a:pPr lvl="0"/>
            <a:endParaRPr lang="en-US" dirty="0" smtClean="0"/>
          </a:p>
          <a:p>
            <a:endParaRPr lang="en-US" dirty="0"/>
          </a:p>
        </p:txBody>
      </p:sp>
    </p:spTree>
  </p:cSld>
  <p:clrMapOvr>
    <a:masterClrMapping/>
  </p:clrMapOvr>
  <p:transition>
    <p:dissolv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2000" dirty="0" smtClean="0"/>
              <a:t/>
            </a:r>
            <a:br>
              <a:rPr lang="en-US" sz="2000" dirty="0" smtClean="0"/>
            </a:br>
            <a:endParaRPr lang="en-US" sz="3600" dirty="0"/>
          </a:p>
        </p:txBody>
      </p:sp>
      <p:sp>
        <p:nvSpPr>
          <p:cNvPr id="3" name="Content Placeholder 2"/>
          <p:cNvSpPr>
            <a:spLocks noGrp="1"/>
          </p:cNvSpPr>
          <p:nvPr>
            <p:ph idx="1"/>
          </p:nvPr>
        </p:nvSpPr>
        <p:spPr>
          <a:xfrm>
            <a:off x="457200" y="762001"/>
            <a:ext cx="8229600" cy="5562600"/>
          </a:xfrm>
        </p:spPr>
        <p:txBody>
          <a:bodyPr/>
          <a:lstStyle/>
          <a:p>
            <a:r>
              <a:rPr lang="en-US" b="1" dirty="0" smtClean="0"/>
              <a:t>Six principles of leadership for adaptive change/work</a:t>
            </a:r>
          </a:p>
          <a:p>
            <a:pPr marL="514350" lvl="0" indent="-514350">
              <a:buFont typeface="+mj-lt"/>
              <a:buAutoNum type="arabicPeriod"/>
            </a:pPr>
            <a:r>
              <a:rPr lang="en-US" dirty="0" smtClean="0"/>
              <a:t>Get on the balcony </a:t>
            </a:r>
          </a:p>
          <a:p>
            <a:pPr marL="514350" lvl="0" indent="-514350">
              <a:buFont typeface="+mj-lt"/>
              <a:buAutoNum type="arabicPeriod"/>
            </a:pPr>
            <a:r>
              <a:rPr lang="en-US" dirty="0" smtClean="0"/>
              <a:t>Identify the adaptive challenge</a:t>
            </a:r>
          </a:p>
          <a:p>
            <a:pPr marL="514350" indent="-514350">
              <a:buFont typeface="+mj-lt"/>
              <a:buAutoNum type="arabicPeriod"/>
            </a:pPr>
            <a:r>
              <a:rPr lang="en-US" dirty="0" smtClean="0"/>
              <a:t>Regulate distress </a:t>
            </a:r>
          </a:p>
          <a:p>
            <a:pPr marL="514350" lvl="0" indent="-514350">
              <a:buFont typeface="+mj-lt"/>
              <a:buAutoNum type="arabicPeriod"/>
            </a:pPr>
            <a:r>
              <a:rPr lang="en-US" dirty="0" smtClean="0"/>
              <a:t>Maintain disciplined attention (of followers to conflict)</a:t>
            </a:r>
          </a:p>
          <a:p>
            <a:pPr marL="514350" lvl="0" indent="-514350">
              <a:buFont typeface="+mj-lt"/>
              <a:buAutoNum type="arabicPeriod"/>
            </a:pPr>
            <a:r>
              <a:rPr lang="en-US" dirty="0" smtClean="0"/>
              <a:t>Give work back to the people</a:t>
            </a:r>
          </a:p>
          <a:p>
            <a:pPr marL="514350" indent="-514350">
              <a:buFont typeface="+mj-lt"/>
              <a:buAutoNum type="arabicPeriod"/>
            </a:pPr>
            <a:r>
              <a:rPr lang="en-US" dirty="0" smtClean="0"/>
              <a:t>Protecting voices of leadership from below</a:t>
            </a:r>
          </a:p>
          <a:p>
            <a:endParaRPr lang="en-US" dirty="0"/>
          </a:p>
        </p:txBody>
      </p:sp>
    </p:spTree>
  </p:cSld>
  <p:clrMapOvr>
    <a:masterClrMapping/>
  </p:clrMapOvr>
  <p:transition>
    <p:dissolv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66800"/>
            <a:ext cx="8229600" cy="3657600"/>
          </a:xfrm>
        </p:spPr>
        <p:txBody>
          <a:bodyPr>
            <a:normAutofit fontScale="90000"/>
          </a:bodyPr>
          <a:lstStyle/>
          <a:p>
            <a:pPr eaLnBrk="1" fontAlgn="auto" hangingPunct="1">
              <a:spcAft>
                <a:spcPts val="0"/>
              </a:spcAft>
              <a:defRPr/>
            </a:pPr>
            <a:r>
              <a:rPr lang="en-US" sz="5400" b="1" dirty="0" smtClean="0">
                <a:solidFill>
                  <a:srgbClr val="CC6600"/>
                </a:solidFill>
              </a:rPr>
              <a:t/>
            </a:r>
            <a:br>
              <a:rPr lang="en-US" sz="5400" b="1" dirty="0" smtClean="0">
                <a:solidFill>
                  <a:srgbClr val="CC6600"/>
                </a:solidFill>
              </a:rPr>
            </a:br>
            <a:r>
              <a:rPr lang="en-US" sz="5400" b="1" dirty="0" smtClean="0">
                <a:solidFill>
                  <a:srgbClr val="CC6600"/>
                </a:solidFill>
              </a:rPr>
              <a:t/>
            </a:r>
            <a:br>
              <a:rPr lang="en-US" sz="5400" b="1" dirty="0" smtClean="0">
                <a:solidFill>
                  <a:srgbClr val="CC6600"/>
                </a:solidFill>
              </a:rPr>
            </a:br>
            <a:r>
              <a:rPr lang="en-US" sz="5400" b="1" dirty="0" smtClean="0">
                <a:solidFill>
                  <a:srgbClr val="CC6600"/>
                </a:solidFill>
              </a:rPr>
              <a:t>Chapter#9</a:t>
            </a:r>
            <a:br>
              <a:rPr lang="en-US" sz="5400" b="1" dirty="0" smtClean="0">
                <a:solidFill>
                  <a:srgbClr val="CC6600"/>
                </a:solidFill>
              </a:rPr>
            </a:br>
            <a:r>
              <a:rPr lang="en-US" sz="5400" b="1" dirty="0" smtClean="0"/>
              <a:t> TEAM MANAGEMENT</a:t>
            </a:r>
            <a:r>
              <a:rPr lang="en-US" sz="5400" dirty="0" smtClean="0"/>
              <a:t/>
            </a:r>
            <a:br>
              <a:rPr lang="en-US" sz="5400" dirty="0" smtClean="0"/>
            </a:br>
            <a:r>
              <a:rPr lang="en-US" sz="5400" dirty="0" smtClean="0"/>
              <a:t/>
            </a:r>
            <a:br>
              <a:rPr lang="en-US" sz="5400" dirty="0" smtClean="0"/>
            </a:br>
            <a:r>
              <a:rPr lang="en-US" sz="5400" dirty="0" smtClean="0"/>
              <a:t/>
            </a:r>
            <a:br>
              <a:rPr lang="en-US" sz="5400" dirty="0" smtClean="0"/>
            </a:br>
            <a:r>
              <a:rPr lang="en-US" sz="5400" b="1" dirty="0" smtClean="0">
                <a:solidFill>
                  <a:srgbClr val="006699"/>
                </a:solidFill>
              </a:rPr>
              <a:t/>
            </a:r>
            <a:br>
              <a:rPr lang="en-US" sz="5400" b="1" dirty="0" smtClean="0">
                <a:solidFill>
                  <a:srgbClr val="006699"/>
                </a:solidFill>
              </a:rPr>
            </a:br>
            <a:endParaRPr lang="en-US" sz="5400" b="1" dirty="0"/>
          </a:p>
        </p:txBody>
      </p:sp>
    </p:spTree>
  </p:cSld>
  <p:clrMapOvr>
    <a:masterClrMapping/>
  </p:clrMapOvr>
  <p:transition>
    <p:dissolv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742950"/>
          </a:xfrm>
        </p:spPr>
        <p:txBody>
          <a:bodyPr/>
          <a:lstStyle/>
          <a:p>
            <a:r>
              <a:rPr lang="en-US" sz="3600" dirty="0" smtClean="0"/>
              <a:t/>
            </a:r>
            <a:br>
              <a:rPr lang="en-US" sz="3600" dirty="0" smtClean="0"/>
            </a:br>
            <a:r>
              <a:rPr lang="en-US" sz="3600" b="1" dirty="0" smtClean="0"/>
              <a:t>The differences between a workgroup and a team</a:t>
            </a:r>
            <a:endParaRPr lang="en-US" sz="3600" dirty="0"/>
          </a:p>
        </p:txBody>
      </p:sp>
      <p:sp>
        <p:nvSpPr>
          <p:cNvPr id="3" name="Content Placeholder 2"/>
          <p:cNvSpPr>
            <a:spLocks noGrp="1"/>
          </p:cNvSpPr>
          <p:nvPr>
            <p:ph idx="1"/>
          </p:nvPr>
        </p:nvSpPr>
        <p:spPr>
          <a:xfrm>
            <a:off x="457200" y="1600201"/>
            <a:ext cx="8229600" cy="4724400"/>
          </a:xfrm>
        </p:spPr>
        <p:txBody>
          <a:bodyPr/>
          <a:lstStyle/>
          <a:p>
            <a:pPr marL="514350" lvl="0" indent="-514350">
              <a:buFont typeface="+mj-lt"/>
              <a:buAutoNum type="arabicPeriod"/>
            </a:pPr>
            <a:r>
              <a:rPr lang="en-US" dirty="0" smtClean="0"/>
              <a:t>The team reaches decisions by agreement and consensus. Decisions taken by a team have the support of the entire team, which means that a team cannot exist in a group where decisions are taken by the group leader (manager or supervisor) and imposed on the group, whether the group members agree with the decision or not.</a:t>
            </a:r>
          </a:p>
          <a:p>
            <a:endParaRPr lang="en-US" dirty="0"/>
          </a:p>
        </p:txBody>
      </p:sp>
    </p:spTree>
  </p:cSld>
  <p:clrMapOvr>
    <a:masterClrMapping/>
  </p:clrMapOvr>
  <p:transition>
    <p:dissolv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pPr marL="514350" lvl="0" indent="-514350">
              <a:buFont typeface="+mj-lt"/>
              <a:buAutoNum type="arabicPeriod" startAt="3"/>
            </a:pPr>
            <a:r>
              <a:rPr lang="en-US" dirty="0" smtClean="0"/>
              <a:t>it is impossible for large workgroups to act as teams. In a work environment, teams are often quite small.</a:t>
            </a:r>
          </a:p>
          <a:p>
            <a:pPr marL="514350" lvl="0" indent="-514350">
              <a:buFont typeface="+mj-lt"/>
              <a:buAutoNum type="arabicPeriod" startAt="3"/>
            </a:pPr>
            <a:r>
              <a:rPr lang="en-US" dirty="0" smtClean="0"/>
              <a:t> For a similar reason, it is difficult to build a team when the workgroup members are spread across different geographical locations. Team members need to meet and communicate on a regular basis.</a:t>
            </a:r>
          </a:p>
          <a:p>
            <a:pPr marL="514350" lvl="0" indent="-514350">
              <a:buFont typeface="+mj-lt"/>
              <a:buAutoNum type="arabicPeriod" startAt="3"/>
            </a:pPr>
            <a:r>
              <a:rPr lang="en-US" dirty="0" smtClean="0"/>
              <a:t>A project team is created to perform a specific task, and groups are established to </a:t>
            </a:r>
            <a:r>
              <a:rPr lang="en-US" dirty="0" err="1" smtClean="0"/>
              <a:t>fulfil</a:t>
            </a:r>
            <a:r>
              <a:rPr lang="en-US" dirty="0" smtClean="0"/>
              <a:t> specific roles. </a:t>
            </a:r>
          </a:p>
          <a:p>
            <a:pPr marL="514350" lvl="0" indent="-514350">
              <a:buFont typeface="+mj-lt"/>
              <a:buAutoNum type="arabicPeriod" startAt="3"/>
            </a:pPr>
            <a:r>
              <a:rPr lang="en-US" dirty="0" smtClean="0"/>
              <a:t>Team is disbanded after achieving its objectives while workgroups are more permanent.</a:t>
            </a:r>
          </a:p>
          <a:p>
            <a:pPr marL="514350" indent="-514350">
              <a:buFont typeface="+mj-lt"/>
              <a:buAutoNum type="arabicPeriod" startAt="3"/>
            </a:pPr>
            <a:endParaRPr lang="en-US" dirty="0"/>
          </a:p>
        </p:txBody>
      </p:sp>
    </p:spTree>
  </p:cSld>
  <p:clrMapOvr>
    <a:masterClrMapping/>
  </p:clrMapOvr>
  <p:transition>
    <p:dissolv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Team roles: the ideas of </a:t>
            </a:r>
            <a:r>
              <a:rPr lang="en-US" sz="3600" b="1" dirty="0" err="1" smtClean="0"/>
              <a:t>Belbin</a:t>
            </a:r>
            <a:endParaRPr lang="en-US" sz="3600" dirty="0"/>
          </a:p>
        </p:txBody>
      </p:sp>
      <p:sp>
        <p:nvSpPr>
          <p:cNvPr id="3" name="Content Placeholder 2"/>
          <p:cNvSpPr>
            <a:spLocks noGrp="1"/>
          </p:cNvSpPr>
          <p:nvPr>
            <p:ph idx="1"/>
          </p:nvPr>
        </p:nvSpPr>
        <p:spPr/>
        <p:txBody>
          <a:bodyPr/>
          <a:lstStyle/>
          <a:p>
            <a:pPr marL="273050" lvl="2" indent="-273050">
              <a:buClr>
                <a:srgbClr val="9C007F"/>
              </a:buClr>
              <a:buSzPct val="95000"/>
            </a:pPr>
            <a:r>
              <a:rPr lang="en-US" sz="2400" b="1" dirty="0" smtClean="0"/>
              <a:t>Doing/acting</a:t>
            </a:r>
            <a:endParaRPr lang="en-US" sz="2000" dirty="0" smtClean="0"/>
          </a:p>
          <a:p>
            <a:pPr marL="514350" indent="-514350">
              <a:buFont typeface="+mj-lt"/>
              <a:buAutoNum type="arabicPeriod"/>
            </a:pPr>
            <a:r>
              <a:rPr lang="en-US" dirty="0" smtClean="0"/>
              <a:t>implementer </a:t>
            </a:r>
          </a:p>
          <a:p>
            <a:pPr marL="514350" indent="-514350">
              <a:buFont typeface="+mj-lt"/>
              <a:buAutoNum type="arabicPeriod"/>
            </a:pPr>
            <a:r>
              <a:rPr lang="en-US" dirty="0" smtClean="0"/>
              <a:t>shaper </a:t>
            </a:r>
          </a:p>
          <a:p>
            <a:pPr marL="514350" indent="-514350">
              <a:buFont typeface="+mj-lt"/>
              <a:buAutoNum type="arabicPeriod"/>
            </a:pPr>
            <a:r>
              <a:rPr lang="en-US" dirty="0" smtClean="0"/>
              <a:t>completer/finisher </a:t>
            </a:r>
          </a:p>
          <a:p>
            <a:r>
              <a:rPr lang="en-US" b="1" dirty="0" smtClean="0"/>
              <a:t>Problem solving / thinking</a:t>
            </a:r>
            <a:endParaRPr lang="en-US" dirty="0" smtClean="0"/>
          </a:p>
          <a:p>
            <a:pPr marL="514350" indent="-514350">
              <a:buFont typeface="+mj-lt"/>
              <a:buAutoNum type="arabicPeriod"/>
            </a:pPr>
            <a:r>
              <a:rPr lang="en-US" dirty="0" smtClean="0"/>
              <a:t>plant </a:t>
            </a:r>
          </a:p>
          <a:p>
            <a:pPr marL="514350" indent="-514350">
              <a:buFont typeface="+mj-lt"/>
              <a:buAutoNum type="arabicPeriod"/>
            </a:pPr>
            <a:r>
              <a:rPr lang="en-US" dirty="0" smtClean="0"/>
              <a:t>monitor/evaluator </a:t>
            </a:r>
          </a:p>
          <a:p>
            <a:pPr marL="514350" indent="-514350">
              <a:buFont typeface="+mj-lt"/>
              <a:buAutoNum type="arabicPeriod"/>
            </a:pPr>
            <a:r>
              <a:rPr lang="en-US" dirty="0" smtClean="0"/>
              <a:t> specialist</a:t>
            </a:r>
          </a:p>
          <a:p>
            <a:endParaRPr lang="en-US" dirty="0"/>
          </a:p>
        </p:txBody>
      </p:sp>
    </p:spTree>
  </p:cSld>
  <p:clrMapOvr>
    <a:masterClrMapping/>
  </p:clrMapOvr>
  <p:transition>
    <p:dissolv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b="1" dirty="0" smtClean="0"/>
              <a:t>Concern for people and feelings</a:t>
            </a:r>
            <a:endParaRPr lang="en-US" dirty="0" smtClean="0"/>
          </a:p>
          <a:p>
            <a:pPr marL="514350" indent="-514350">
              <a:buFont typeface="+mj-lt"/>
              <a:buAutoNum type="arabicPeriod"/>
            </a:pPr>
            <a:r>
              <a:rPr lang="en-US" dirty="0" smtClean="0"/>
              <a:t>coordinator </a:t>
            </a:r>
          </a:p>
          <a:p>
            <a:pPr marL="514350" indent="-514350">
              <a:buFont typeface="+mj-lt"/>
              <a:buAutoNum type="arabicPeriod"/>
            </a:pPr>
            <a:r>
              <a:rPr lang="en-US" dirty="0" smtClean="0"/>
              <a:t>team worker </a:t>
            </a:r>
          </a:p>
          <a:p>
            <a:pPr marL="514350" indent="-514350">
              <a:buFont typeface="+mj-lt"/>
              <a:buAutoNum type="arabicPeriod"/>
            </a:pPr>
            <a:r>
              <a:rPr lang="en-US" dirty="0" smtClean="0"/>
              <a:t>resource investigator </a:t>
            </a:r>
          </a:p>
          <a:p>
            <a:endParaRPr lang="en-US" dirty="0"/>
          </a:p>
        </p:txBody>
      </p:sp>
    </p:spTree>
  </p:cSld>
  <p:clrMapOvr>
    <a:masterClrMapping/>
  </p:clrMapOvr>
  <p:transition>
    <p:dissolv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3600" b="1" dirty="0" smtClean="0"/>
              <a:t>The ideas of </a:t>
            </a:r>
            <a:r>
              <a:rPr lang="en-US" sz="3600" b="1" dirty="0" err="1" smtClean="0"/>
              <a:t>Tuckman</a:t>
            </a:r>
            <a:r>
              <a:rPr lang="en-US" sz="3600" b="1" dirty="0" smtClean="0"/>
              <a:t> on team development</a:t>
            </a:r>
            <a:endParaRPr lang="en-US" sz="3600" dirty="0"/>
          </a:p>
        </p:txBody>
      </p:sp>
      <p:sp>
        <p:nvSpPr>
          <p:cNvPr id="3" name="Content Placeholder 2"/>
          <p:cNvSpPr>
            <a:spLocks noGrp="1"/>
          </p:cNvSpPr>
          <p:nvPr>
            <p:ph idx="1"/>
          </p:nvPr>
        </p:nvSpPr>
        <p:spPr/>
        <p:txBody>
          <a:bodyPr/>
          <a:lstStyle/>
          <a:p>
            <a:pPr marL="514350" lvl="0" indent="-514350">
              <a:buFont typeface="+mj-lt"/>
              <a:buAutoNum type="arabicPeriod"/>
            </a:pPr>
            <a:r>
              <a:rPr lang="en-US" b="1" dirty="0" smtClean="0"/>
              <a:t>Forming</a:t>
            </a:r>
            <a:endParaRPr lang="en-US" dirty="0" smtClean="0"/>
          </a:p>
          <a:p>
            <a:pPr marL="514350" lvl="0" indent="-514350">
              <a:buFont typeface="+mj-lt"/>
              <a:buAutoNum type="arabicPeriod"/>
            </a:pPr>
            <a:r>
              <a:rPr lang="en-US" b="1" dirty="0" smtClean="0"/>
              <a:t>Storming</a:t>
            </a:r>
            <a:endParaRPr lang="en-US" dirty="0" smtClean="0"/>
          </a:p>
          <a:p>
            <a:pPr marL="514350" lvl="0" indent="-514350">
              <a:buFont typeface="+mj-lt"/>
              <a:buAutoNum type="arabicPeriod"/>
            </a:pPr>
            <a:r>
              <a:rPr lang="en-US" b="1" dirty="0" err="1" smtClean="0"/>
              <a:t>Norming</a:t>
            </a:r>
            <a:endParaRPr lang="en-US" dirty="0" smtClean="0"/>
          </a:p>
          <a:p>
            <a:pPr marL="514350" lvl="0" indent="-514350">
              <a:buFont typeface="+mj-lt"/>
              <a:buAutoNum type="arabicPeriod"/>
            </a:pPr>
            <a:r>
              <a:rPr lang="en-US" b="1" dirty="0" smtClean="0"/>
              <a:t>Performing</a:t>
            </a:r>
            <a:endParaRPr lang="en-US" dirty="0" smtClean="0"/>
          </a:p>
          <a:p>
            <a:pPr marL="514350" lvl="0" indent="-514350">
              <a:buFont typeface="+mj-lt"/>
              <a:buAutoNum type="arabicPeriod"/>
            </a:pPr>
            <a:r>
              <a:rPr lang="en-US" b="1" dirty="0" err="1" smtClean="0"/>
              <a:t>Dorming</a:t>
            </a:r>
            <a:r>
              <a:rPr lang="en-US" b="1" dirty="0" smtClean="0"/>
              <a:t> (adjourning)</a:t>
            </a:r>
            <a:endParaRPr lang="en-US" dirty="0" smtClean="0"/>
          </a:p>
          <a:p>
            <a:endParaRPr lang="en-US" dirty="0"/>
          </a:p>
        </p:txBody>
      </p:sp>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3600" b="1" dirty="0" smtClean="0"/>
              <a:t>Factors responsible for popularity of Bureaucracy ( according to Stewart)</a:t>
            </a:r>
            <a:endParaRPr lang="en-US" sz="3600" dirty="0"/>
          </a:p>
        </p:txBody>
      </p:sp>
      <p:sp>
        <p:nvSpPr>
          <p:cNvPr id="26627" name="Rectangle 3"/>
          <p:cNvSpPr>
            <a:spLocks noGrp="1" noChangeArrowheads="1"/>
          </p:cNvSpPr>
          <p:nvPr>
            <p:ph idx="1"/>
          </p:nvPr>
        </p:nvSpPr>
        <p:spPr>
          <a:xfrm>
            <a:off x="457200" y="1935480"/>
            <a:ext cx="8229600" cy="4389120"/>
          </a:xfrm>
        </p:spPr>
        <p:style>
          <a:lnRef idx="1">
            <a:schemeClr val="accent4"/>
          </a:lnRef>
          <a:fillRef idx="2">
            <a:schemeClr val="accent4"/>
          </a:fillRef>
          <a:effectRef idx="1">
            <a:schemeClr val="accent4"/>
          </a:effectRef>
          <a:fontRef idx="minor">
            <a:schemeClr val="dk1"/>
          </a:fontRef>
        </p:style>
        <p:txBody>
          <a:bodyPr>
            <a:normAutofit/>
          </a:bodyPr>
          <a:lstStyle/>
          <a:p>
            <a:pPr marL="571500" indent="-571500" eaLnBrk="1" fontAlgn="auto" hangingPunct="1">
              <a:spcAft>
                <a:spcPts val="0"/>
              </a:spcAft>
              <a:buClr>
                <a:schemeClr val="accent3"/>
              </a:buClr>
              <a:buAutoNum type="romanLcParenBoth"/>
              <a:defRPr/>
            </a:pPr>
            <a:r>
              <a:rPr lang="en-US" sz="3200" b="1" dirty="0" smtClean="0"/>
              <a:t>Growing size of </a:t>
            </a:r>
            <a:r>
              <a:rPr lang="en-US" sz="3200" b="1" dirty="0" err="1" smtClean="0"/>
              <a:t>organisations</a:t>
            </a:r>
            <a:endParaRPr lang="en-US" sz="3200" b="1" dirty="0" smtClean="0"/>
          </a:p>
          <a:p>
            <a:pPr marL="571500" indent="-571500" eaLnBrk="1" fontAlgn="auto" hangingPunct="1">
              <a:spcAft>
                <a:spcPts val="0"/>
              </a:spcAft>
              <a:buClr>
                <a:schemeClr val="accent3"/>
              </a:buClr>
              <a:buFont typeface="Wingdings 2" pitchFamily="18" charset="2"/>
              <a:buAutoNum type="romanLcParenBoth"/>
              <a:defRPr/>
            </a:pPr>
            <a:r>
              <a:rPr lang="en-US" sz="3200" b="1" dirty="0" smtClean="0"/>
              <a:t>Greater complexity of work</a:t>
            </a:r>
          </a:p>
          <a:p>
            <a:pPr marL="571500" indent="-571500" eaLnBrk="1" fontAlgn="auto" hangingPunct="1">
              <a:spcAft>
                <a:spcPts val="0"/>
              </a:spcAft>
              <a:buClr>
                <a:schemeClr val="accent3"/>
              </a:buClr>
              <a:buFont typeface="Wingdings 2" pitchFamily="18" charset="2"/>
              <a:buAutoNum type="romanLcParenBoth"/>
              <a:defRPr/>
            </a:pPr>
            <a:r>
              <a:rPr lang="en-US" sz="3200" b="1" dirty="0" smtClean="0"/>
              <a:t>Scientific management</a:t>
            </a:r>
          </a:p>
          <a:p>
            <a:pPr marL="571500" indent="-571500" eaLnBrk="1" fontAlgn="auto" hangingPunct="1">
              <a:spcAft>
                <a:spcPts val="0"/>
              </a:spcAft>
              <a:buClr>
                <a:schemeClr val="accent3"/>
              </a:buClr>
              <a:buFont typeface="Wingdings 2" pitchFamily="18" charset="2"/>
              <a:buAutoNum type="romanLcParenBoth"/>
              <a:defRPr/>
            </a:pPr>
            <a:r>
              <a:rPr lang="en-US" sz="3200" b="1" dirty="0" smtClean="0"/>
              <a:t>Demand for equality of treatment</a:t>
            </a:r>
            <a:endParaRPr lang="en-US" sz="3200" dirty="0" smtClean="0"/>
          </a:p>
          <a:p>
            <a:pPr marL="571500" indent="-571500" eaLnBrk="1" fontAlgn="auto" hangingPunct="1">
              <a:spcAft>
                <a:spcPts val="0"/>
              </a:spcAft>
              <a:buClr>
                <a:schemeClr val="accent3"/>
              </a:buClr>
              <a:buAutoNum type="romanLcParenBoth"/>
              <a:defRPr/>
            </a:pPr>
            <a:endParaRPr lang="en-US" sz="3200" dirty="0"/>
          </a:p>
        </p:txBody>
      </p:sp>
      <p:pic>
        <p:nvPicPr>
          <p:cNvPr id="45062" name="Picture 4" descr="BD20204_"/>
          <p:cNvPicPr>
            <a:picLocks noChangeAspect="1" noChangeArrowheads="1"/>
          </p:cNvPicPr>
          <p:nvPr/>
        </p:nvPicPr>
        <p:blipFill>
          <a:blip r:embed="rId3" cstate="print"/>
          <a:srcRect/>
          <a:stretch>
            <a:fillRect/>
          </a:stretch>
        </p:blipFill>
        <p:spPr bwMode="auto">
          <a:xfrm>
            <a:off x="6477000" y="4206875"/>
            <a:ext cx="2522538" cy="26511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590550"/>
          </a:xfrm>
        </p:spPr>
        <p:txBody>
          <a:bodyPr/>
          <a:lstStyle/>
          <a:p>
            <a:r>
              <a:rPr lang="en-US" sz="3600" b="1" dirty="0" smtClean="0"/>
              <a:t>Group cohesion</a:t>
            </a:r>
            <a:r>
              <a:rPr lang="en-US" sz="3600" dirty="0" smtClean="0"/>
              <a:t/>
            </a:r>
            <a:br>
              <a:rPr lang="en-US" sz="3600" dirty="0" smtClean="0"/>
            </a:br>
            <a:endParaRPr lang="en-US" sz="3600" dirty="0"/>
          </a:p>
        </p:txBody>
      </p:sp>
      <p:sp>
        <p:nvSpPr>
          <p:cNvPr id="3" name="Content Placeholder 2"/>
          <p:cNvSpPr>
            <a:spLocks noGrp="1"/>
          </p:cNvSpPr>
          <p:nvPr>
            <p:ph idx="1"/>
          </p:nvPr>
        </p:nvSpPr>
        <p:spPr>
          <a:xfrm>
            <a:off x="228600" y="838200"/>
            <a:ext cx="8610600" cy="5791199"/>
          </a:xfrm>
        </p:spPr>
        <p:txBody>
          <a:bodyPr/>
          <a:lstStyle/>
          <a:p>
            <a:pPr>
              <a:buNone/>
            </a:pPr>
            <a:r>
              <a:rPr lang="en-US" sz="2400" dirty="0" smtClean="0"/>
              <a:t>Group cohesion states the strength of the relationship uniting the group. Group cohesion makes the group strong, stable and permanent.</a:t>
            </a:r>
          </a:p>
          <a:p>
            <a:r>
              <a:rPr lang="en-US" sz="2400" b="1" dirty="0" smtClean="0"/>
              <a:t>Factors that impact group cohesiveness </a:t>
            </a:r>
          </a:p>
          <a:p>
            <a:pPr lvl="0"/>
            <a:r>
              <a:rPr lang="en-US" sz="2400" b="1" dirty="0" smtClean="0"/>
              <a:t>Leadership style </a:t>
            </a:r>
          </a:p>
          <a:p>
            <a:r>
              <a:rPr lang="en-US" sz="2400" b="1" dirty="0" smtClean="0"/>
              <a:t>Group success </a:t>
            </a:r>
          </a:p>
          <a:p>
            <a:r>
              <a:rPr lang="en-US" sz="2400" b="1" dirty="0" smtClean="0"/>
              <a:t>Heterogeneous vs. homogeneous</a:t>
            </a:r>
          </a:p>
          <a:p>
            <a:r>
              <a:rPr lang="en-US" sz="2400" b="1" dirty="0" smtClean="0"/>
              <a:t>Size of group</a:t>
            </a:r>
          </a:p>
          <a:p>
            <a:r>
              <a:rPr lang="en-US" sz="2400" b="1" dirty="0" smtClean="0"/>
              <a:t>Task cohesion    </a:t>
            </a:r>
          </a:p>
          <a:p>
            <a:pPr lvl="0"/>
            <a:r>
              <a:rPr lang="en-US" sz="2400" b="1" dirty="0" smtClean="0"/>
              <a:t>Rewards and punishment</a:t>
            </a:r>
          </a:p>
          <a:p>
            <a:pPr lvl="0"/>
            <a:r>
              <a:rPr lang="en-US" sz="2400" b="1" dirty="0" smtClean="0"/>
              <a:t>Competition from external group</a:t>
            </a:r>
          </a:p>
          <a:p>
            <a:pPr lvl="0"/>
            <a:r>
              <a:rPr lang="en-US" sz="2400" b="1" dirty="0" smtClean="0"/>
              <a:t>Location   </a:t>
            </a:r>
          </a:p>
          <a:p>
            <a:pPr lvl="0"/>
            <a:r>
              <a:rPr lang="en-US" sz="2400" b="1" dirty="0" smtClean="0"/>
              <a:t>Social cohesion </a:t>
            </a:r>
          </a:p>
          <a:p>
            <a:pPr lvl="0"/>
            <a:r>
              <a:rPr lang="en-US" sz="2400" b="1" dirty="0" smtClean="0"/>
              <a:t>Barriers to entry and prestige</a:t>
            </a:r>
          </a:p>
          <a:p>
            <a:endParaRPr lang="en-US" dirty="0"/>
          </a:p>
        </p:txBody>
      </p:sp>
    </p:spTree>
  </p:cSld>
  <p:clrMapOvr>
    <a:masterClrMapping/>
  </p:clrMapOvr>
  <p:transition>
    <p:dissolv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449762"/>
          </a:xfrm>
        </p:spPr>
        <p:txBody>
          <a:bodyPr>
            <a:normAutofit fontScale="90000"/>
          </a:bodyPr>
          <a:lstStyle/>
          <a:p>
            <a:pPr eaLnBrk="1" fontAlgn="auto" hangingPunct="1">
              <a:spcAft>
                <a:spcPts val="0"/>
              </a:spcAft>
              <a:defRPr/>
            </a:pPr>
            <a:r>
              <a:rPr lang="en-US" sz="5400" b="1" dirty="0" smtClean="0">
                <a:solidFill>
                  <a:srgbClr val="CC6600"/>
                </a:solidFill>
              </a:rPr>
              <a:t>Chapter#10</a:t>
            </a:r>
            <a:br>
              <a:rPr lang="en-US" sz="5400" b="1" dirty="0" smtClean="0">
                <a:solidFill>
                  <a:srgbClr val="CC6600"/>
                </a:solidFill>
              </a:rPr>
            </a:br>
            <a:r>
              <a:rPr lang="en-US" sz="5400" b="1" dirty="0" smtClean="0"/>
              <a:t>NEGOTIATIONS SKILLS AND CONFLICT RESOLUTION</a:t>
            </a:r>
            <a:r>
              <a:rPr lang="en-US" sz="5400" dirty="0" smtClean="0"/>
              <a:t/>
            </a:r>
            <a:br>
              <a:rPr lang="en-US" sz="5400" dirty="0" smtClean="0"/>
            </a:br>
            <a:r>
              <a:rPr lang="en-US" sz="5400" dirty="0" smtClean="0"/>
              <a:t/>
            </a:r>
            <a:br>
              <a:rPr lang="en-US" sz="5400" dirty="0" smtClean="0"/>
            </a:br>
            <a:r>
              <a:rPr lang="en-US" sz="5400" b="1" dirty="0" smtClean="0">
                <a:solidFill>
                  <a:srgbClr val="006699"/>
                </a:solidFill>
              </a:rPr>
              <a:t/>
            </a:r>
            <a:br>
              <a:rPr lang="en-US" sz="5400" b="1" dirty="0" smtClean="0">
                <a:solidFill>
                  <a:srgbClr val="006699"/>
                </a:solidFill>
              </a:rPr>
            </a:br>
            <a:endParaRPr lang="en-US" sz="5400" b="1" dirty="0"/>
          </a:p>
        </p:txBody>
      </p:sp>
      <p:sp>
        <p:nvSpPr>
          <p:cNvPr id="3" name="Isosceles Triangle 2"/>
          <p:cNvSpPr/>
          <p:nvPr/>
        </p:nvSpPr>
        <p:spPr>
          <a:xfrm>
            <a:off x="6172200" y="2286000"/>
            <a:ext cx="2971800" cy="4572000"/>
          </a:xfrm>
          <a:prstGeom prst="triangle">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Right Arrow 4"/>
          <p:cNvSpPr/>
          <p:nvPr/>
        </p:nvSpPr>
        <p:spPr>
          <a:xfrm>
            <a:off x="5943600" y="5334000"/>
            <a:ext cx="1219200" cy="381000"/>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n-US"/>
          </a:p>
        </p:txBody>
      </p:sp>
    </p:spTree>
  </p:cSld>
  <p:clrMapOvr>
    <a:masterClrMapping/>
  </p:clrMapOvr>
  <p:transition>
    <p:dissolv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NEGOTIATION</a:t>
            </a:r>
            <a:r>
              <a:rPr lang="en-US" sz="3600" dirty="0" smtClean="0"/>
              <a:t> </a:t>
            </a:r>
            <a:br>
              <a:rPr lang="en-US" sz="3600" dirty="0" smtClean="0"/>
            </a:br>
            <a:endParaRPr lang="en-US" sz="3600" dirty="0"/>
          </a:p>
        </p:txBody>
      </p:sp>
      <p:sp>
        <p:nvSpPr>
          <p:cNvPr id="3" name="Content Placeholder 2"/>
          <p:cNvSpPr>
            <a:spLocks noGrp="1"/>
          </p:cNvSpPr>
          <p:nvPr>
            <p:ph idx="1"/>
          </p:nvPr>
        </p:nvSpPr>
        <p:spPr/>
        <p:txBody>
          <a:bodyPr/>
          <a:lstStyle/>
          <a:p>
            <a:r>
              <a:rPr lang="en-US" dirty="0" smtClean="0"/>
              <a:t>Negotiation is a process of interaction by which two or more parties who consider they need to be jointly involved in an outcome, but who initially have different objectives seek by the use of arguments and persuasion to resolve their differences in order to achieve a mutually acceptable solution. </a:t>
            </a:r>
          </a:p>
          <a:p>
            <a:endParaRPr lang="en-US" dirty="0"/>
          </a:p>
        </p:txBody>
      </p:sp>
    </p:spTree>
  </p:cSld>
  <p:clrMapOvr>
    <a:masterClrMapping/>
  </p:clrMapOvr>
  <p:transition>
    <p:dissolv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Stages in the negotiation process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b="1" dirty="0" smtClean="0"/>
              <a:t>Preparation and Planning</a:t>
            </a:r>
          </a:p>
          <a:p>
            <a:pPr marL="514350" indent="-514350">
              <a:buFont typeface="+mj-lt"/>
              <a:buAutoNum type="arabicPeriod"/>
            </a:pPr>
            <a:r>
              <a:rPr lang="en-US" b="1" dirty="0" smtClean="0"/>
              <a:t>Definition of Ground Rules</a:t>
            </a:r>
          </a:p>
          <a:p>
            <a:pPr marL="514350" indent="-514350">
              <a:buFont typeface="+mj-lt"/>
              <a:buAutoNum type="arabicPeriod"/>
            </a:pPr>
            <a:r>
              <a:rPr lang="en-US" b="1" dirty="0" smtClean="0"/>
              <a:t>Clarification and justification</a:t>
            </a:r>
          </a:p>
          <a:p>
            <a:pPr marL="514350" indent="-514350">
              <a:buFont typeface="+mj-lt"/>
              <a:buAutoNum type="arabicPeriod"/>
            </a:pPr>
            <a:r>
              <a:rPr lang="en-US" b="1" dirty="0" smtClean="0"/>
              <a:t>Bargaining and Problem Solving</a:t>
            </a:r>
          </a:p>
          <a:p>
            <a:pPr marL="514350" indent="-514350">
              <a:buFont typeface="+mj-lt"/>
              <a:buAutoNum type="arabicPeriod"/>
            </a:pPr>
            <a:r>
              <a:rPr lang="en-US" b="1" dirty="0" smtClean="0"/>
              <a:t>Closure and Agreement</a:t>
            </a:r>
            <a:endParaRPr lang="en-US" dirty="0"/>
          </a:p>
        </p:txBody>
      </p:sp>
    </p:spTree>
  </p:cSld>
  <p:clrMapOvr>
    <a:masterClrMapping/>
  </p:clrMapOvr>
  <p:transition>
    <p:dissolv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819150"/>
          </a:xfrm>
        </p:spPr>
        <p:txBody>
          <a:bodyPr/>
          <a:lstStyle/>
          <a:p>
            <a:r>
              <a:rPr lang="en-US" sz="3600" b="1" dirty="0" smtClean="0"/>
              <a:t>Bargaining strategies during negotiation</a:t>
            </a:r>
            <a:endParaRPr lang="en-US" sz="3600" dirty="0"/>
          </a:p>
        </p:txBody>
      </p:sp>
      <p:sp>
        <p:nvSpPr>
          <p:cNvPr id="3" name="Content Placeholder 2"/>
          <p:cNvSpPr>
            <a:spLocks noGrp="1"/>
          </p:cNvSpPr>
          <p:nvPr>
            <p:ph idx="1"/>
          </p:nvPr>
        </p:nvSpPr>
        <p:spPr/>
        <p:txBody>
          <a:bodyPr/>
          <a:lstStyle/>
          <a:p>
            <a:r>
              <a:rPr lang="en-US" b="1" dirty="0" smtClean="0"/>
              <a:t>Distributive bargaining:</a:t>
            </a:r>
            <a:r>
              <a:rPr lang="en-US" dirty="0" smtClean="0"/>
              <a:t> Negotiation that seeks to acquire whole amount of resources; a win-lose situation. </a:t>
            </a:r>
          </a:p>
          <a:p>
            <a:r>
              <a:rPr lang="en-US" b="1" dirty="0" smtClean="0"/>
              <a:t>Integrative bargaining: </a:t>
            </a:r>
            <a:r>
              <a:rPr lang="en-US" dirty="0" smtClean="0"/>
              <a:t>Negotiation that seeks one or more settlements that can create a win-win solution. </a:t>
            </a:r>
          </a:p>
          <a:p>
            <a:endParaRPr lang="en-US" dirty="0"/>
          </a:p>
        </p:txBody>
      </p:sp>
    </p:spTree>
  </p:cSld>
  <p:clrMapOvr>
    <a:masterClrMapping/>
  </p:clrMapOvr>
  <p:transition>
    <p:dissolv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Skills of an effective negotiator </a:t>
            </a:r>
            <a:r>
              <a:rPr lang="en-US" sz="3600" dirty="0" smtClean="0"/>
              <a:t/>
            </a:r>
            <a:br>
              <a:rPr lang="en-US" sz="3600" dirty="0" smtClean="0"/>
            </a:br>
            <a:endParaRPr lang="en-US" sz="3600" dirty="0"/>
          </a:p>
        </p:txBody>
      </p:sp>
      <p:sp>
        <p:nvSpPr>
          <p:cNvPr id="3" name="Content Placeholder 2"/>
          <p:cNvSpPr>
            <a:spLocks noGrp="1"/>
          </p:cNvSpPr>
          <p:nvPr>
            <p:ph idx="1"/>
          </p:nvPr>
        </p:nvSpPr>
        <p:spPr>
          <a:xfrm>
            <a:off x="457200" y="1371601"/>
            <a:ext cx="8229600" cy="4953000"/>
          </a:xfrm>
        </p:spPr>
        <p:txBody>
          <a:bodyPr/>
          <a:lstStyle/>
          <a:p>
            <a:pPr marL="514350" indent="-514350">
              <a:buFont typeface="+mj-lt"/>
              <a:buAutoNum type="arabicPeriod"/>
            </a:pPr>
            <a:r>
              <a:rPr lang="en-US" b="1" dirty="0" smtClean="0"/>
              <a:t> Verbal communication</a:t>
            </a:r>
            <a:r>
              <a:rPr lang="en-US" dirty="0" smtClean="0"/>
              <a:t> </a:t>
            </a:r>
          </a:p>
          <a:p>
            <a:pPr marL="514350" lvl="0" indent="-514350">
              <a:buFont typeface="+mj-lt"/>
              <a:buAutoNum type="arabicPeriod"/>
            </a:pPr>
            <a:r>
              <a:rPr lang="en-US" b="1" dirty="0" smtClean="0"/>
              <a:t>Problem analysis</a:t>
            </a:r>
          </a:p>
          <a:p>
            <a:pPr marL="514350" lvl="0" indent="-514350">
              <a:buFont typeface="+mj-lt"/>
              <a:buAutoNum type="arabicPeriod"/>
            </a:pPr>
            <a:r>
              <a:rPr lang="en-US" b="1" dirty="0" smtClean="0"/>
              <a:t>Active listening</a:t>
            </a:r>
          </a:p>
          <a:p>
            <a:pPr marL="514350" indent="-514350">
              <a:buFont typeface="+mj-lt"/>
              <a:buAutoNum type="arabicPeriod"/>
            </a:pPr>
            <a:r>
              <a:rPr lang="en-US" b="1" dirty="0" smtClean="0"/>
              <a:t>Problem solving</a:t>
            </a:r>
          </a:p>
          <a:p>
            <a:pPr marL="514350" lvl="0" indent="-514350">
              <a:buFont typeface="+mj-lt"/>
              <a:buAutoNum type="arabicPeriod"/>
            </a:pPr>
            <a:r>
              <a:rPr lang="en-US" b="1" dirty="0" smtClean="0"/>
              <a:t>Interpersonal Skills</a:t>
            </a:r>
            <a:endParaRPr lang="en-US" dirty="0" smtClean="0"/>
          </a:p>
          <a:p>
            <a:pPr marL="514350" lvl="0" indent="-514350">
              <a:buFont typeface="+mj-lt"/>
              <a:buAutoNum type="arabicPeriod"/>
            </a:pPr>
            <a:r>
              <a:rPr lang="en-US" b="1" dirty="0" smtClean="0"/>
              <a:t>Preparation </a:t>
            </a:r>
            <a:endParaRPr lang="en-US" dirty="0" smtClean="0"/>
          </a:p>
          <a:p>
            <a:pPr marL="514350" lvl="0" indent="-514350">
              <a:buFont typeface="+mj-lt"/>
              <a:buAutoNum type="arabicPeriod"/>
            </a:pPr>
            <a:r>
              <a:rPr lang="en-US" b="1" dirty="0" smtClean="0"/>
              <a:t>Emotional control</a:t>
            </a:r>
          </a:p>
          <a:p>
            <a:pPr marL="514350" indent="-514350">
              <a:buFont typeface="+mj-lt"/>
              <a:buAutoNum type="arabicPeriod"/>
            </a:pPr>
            <a:r>
              <a:rPr lang="en-US" b="1" dirty="0" smtClean="0"/>
              <a:t>Collaboration and teamwork</a:t>
            </a:r>
            <a:endParaRPr lang="en-US" dirty="0" smtClean="0"/>
          </a:p>
          <a:p>
            <a:pPr marL="514350" lvl="0" indent="-514350">
              <a:buFont typeface="+mj-lt"/>
              <a:buAutoNum type="arabicPeriod"/>
            </a:pPr>
            <a:r>
              <a:rPr lang="en-US" b="1" dirty="0" smtClean="0"/>
              <a:t>Decision making ability</a:t>
            </a:r>
          </a:p>
          <a:p>
            <a:pPr marL="514350" lvl="0" indent="-514350">
              <a:buFont typeface="+mj-lt"/>
              <a:buAutoNum type="arabicPeriod"/>
            </a:pPr>
            <a:r>
              <a:rPr lang="en-US" b="1" dirty="0" smtClean="0"/>
              <a:t>Ethics and reliability</a:t>
            </a:r>
          </a:p>
          <a:p>
            <a:pPr marL="514350" lvl="0" indent="-514350">
              <a:buFont typeface="+mj-lt"/>
              <a:buAutoNum type="arabicPeriod"/>
            </a:pPr>
            <a:r>
              <a:rPr lang="en-US" b="1" dirty="0" smtClean="0"/>
              <a:t>Good posture and body language</a:t>
            </a:r>
            <a:endParaRPr lang="en-US" dirty="0" smtClean="0"/>
          </a:p>
          <a:p>
            <a:pPr>
              <a:buNone/>
            </a:pPr>
            <a:endParaRPr lang="en-US" dirty="0" smtClean="0"/>
          </a:p>
          <a:p>
            <a:pPr lvl="0">
              <a:buNone/>
            </a:pPr>
            <a:endParaRPr lang="en-US" dirty="0" smtClean="0"/>
          </a:p>
          <a:p>
            <a:pPr>
              <a:buNone/>
            </a:pPr>
            <a:endParaRPr lang="en-US" dirty="0" smtClean="0"/>
          </a:p>
          <a:p>
            <a:endParaRPr lang="en-US" dirty="0"/>
          </a:p>
        </p:txBody>
      </p:sp>
    </p:spTree>
  </p:cSld>
  <p:clrMapOvr>
    <a:masterClrMapping/>
  </p:clrMapOvr>
  <p:transition>
    <p:dissolv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sz="3600" b="1" dirty="0" smtClean="0"/>
              <a:t>Measures to Avoid Dead lock During Negotiations</a:t>
            </a:r>
            <a:endParaRPr lang="en-US" sz="3600" dirty="0"/>
          </a:p>
        </p:txBody>
      </p:sp>
      <p:sp>
        <p:nvSpPr>
          <p:cNvPr id="3" name="Content Placeholder 2"/>
          <p:cNvSpPr>
            <a:spLocks noGrp="1"/>
          </p:cNvSpPr>
          <p:nvPr>
            <p:ph idx="1"/>
          </p:nvPr>
        </p:nvSpPr>
        <p:spPr>
          <a:xfrm>
            <a:off x="228600" y="1524001"/>
            <a:ext cx="8686800" cy="4800600"/>
          </a:xfrm>
        </p:spPr>
        <p:txBody>
          <a:bodyPr/>
          <a:lstStyle/>
          <a:p>
            <a:pPr>
              <a:buNone/>
            </a:pPr>
            <a:r>
              <a:rPr lang="en-US" dirty="0" smtClean="0"/>
              <a:t>(</a:t>
            </a:r>
            <a:r>
              <a:rPr lang="en-US" dirty="0" err="1" smtClean="0"/>
              <a:t>i</a:t>
            </a:r>
            <a:r>
              <a:rPr lang="en-US" dirty="0" smtClean="0"/>
              <a:t>) Offer a comprehensive and convincing explanation of the reasons why the concessions sought by the other party cannot be accepted.</a:t>
            </a:r>
          </a:p>
          <a:p>
            <a:pPr>
              <a:buNone/>
            </a:pPr>
            <a:r>
              <a:rPr lang="en-US" dirty="0" smtClean="0"/>
              <a:t>(ii)	Express willingness to review the matter or concessions or benefits sought by the other party, in the future.</a:t>
            </a:r>
          </a:p>
          <a:p>
            <a:pPr>
              <a:buNone/>
            </a:pPr>
            <a:r>
              <a:rPr lang="en-US" dirty="0" smtClean="0"/>
              <a:t>(iii)	Attempt to close the deal by offering some benefits in the future by giving additional concessions or benefits in an ancillary contract while finalizing the main contract.</a:t>
            </a:r>
          </a:p>
          <a:p>
            <a:pPr>
              <a:buNone/>
            </a:pPr>
            <a:r>
              <a:rPr lang="en-US" dirty="0" smtClean="0"/>
              <a:t>(iv)	State discreetly the consequences of failure to reach an agreement and emphasize the advantages and benefits of concluding the deal without any further loss of time.</a:t>
            </a:r>
          </a:p>
          <a:p>
            <a:endParaRPr lang="en-US" dirty="0"/>
          </a:p>
        </p:txBody>
      </p:sp>
    </p:spTree>
  </p:cSld>
  <p:clrMapOvr>
    <a:masterClrMapping/>
  </p:clrMapOvr>
  <p:transition>
    <p:dissolv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Third-Party Negotiations</a:t>
            </a:r>
            <a:r>
              <a:rPr lang="en-US" sz="3600" dirty="0" smtClean="0"/>
              <a:t/>
            </a:r>
            <a:br>
              <a:rPr lang="en-US" sz="3600" dirty="0" smtClean="0"/>
            </a:br>
            <a:endParaRPr lang="en-US" sz="3600" dirty="0"/>
          </a:p>
        </p:txBody>
      </p:sp>
      <p:sp>
        <p:nvSpPr>
          <p:cNvPr id="3" name="Content Placeholder 2"/>
          <p:cNvSpPr>
            <a:spLocks noGrp="1"/>
          </p:cNvSpPr>
          <p:nvPr>
            <p:ph idx="1"/>
          </p:nvPr>
        </p:nvSpPr>
        <p:spPr/>
        <p:txBody>
          <a:bodyPr/>
          <a:lstStyle/>
          <a:p>
            <a:r>
              <a:rPr lang="en-US" dirty="0" smtClean="0"/>
              <a:t>A </a:t>
            </a:r>
            <a:r>
              <a:rPr lang="en-US" b="1" dirty="0" smtClean="0"/>
              <a:t>mediator </a:t>
            </a:r>
            <a:r>
              <a:rPr lang="en-US" dirty="0" smtClean="0"/>
              <a:t>is a neutral third party, who facilitates a negotiated solution by using reasoning and persuasion, suggesting alternatives. He is most effective in moderate level of conflict. He should be neutral and persuasive and not coercive.</a:t>
            </a:r>
          </a:p>
          <a:p>
            <a:r>
              <a:rPr lang="en-US" dirty="0" smtClean="0"/>
              <a:t>An </a:t>
            </a:r>
            <a:r>
              <a:rPr lang="en-US" b="1" dirty="0" smtClean="0"/>
              <a:t>arbitrator </a:t>
            </a:r>
            <a:r>
              <a:rPr lang="en-US" dirty="0" smtClean="0"/>
              <a:t>is a third party with the authority to dictate an agreement. Arbitration can be voluntary (requested) or compulsory (forced on the parties by law or contract). In most of the situations, arbitration leads to settlement. </a:t>
            </a:r>
            <a:endParaRPr lang="en-US" dirty="0"/>
          </a:p>
        </p:txBody>
      </p:sp>
    </p:spTree>
  </p:cSld>
  <p:clrMapOvr>
    <a:masterClrMapping/>
  </p:clrMapOvr>
  <p:transition>
    <p:dissolv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8839200" cy="5638801"/>
          </a:xfrm>
        </p:spPr>
        <p:txBody>
          <a:bodyPr/>
          <a:lstStyle/>
          <a:p>
            <a:r>
              <a:rPr lang="en-US" dirty="0" smtClean="0"/>
              <a:t>A </a:t>
            </a:r>
            <a:r>
              <a:rPr lang="en-US" b="1" dirty="0" smtClean="0"/>
              <a:t>conciliator</a:t>
            </a:r>
            <a:r>
              <a:rPr lang="en-US" dirty="0" smtClean="0"/>
              <a:t> is a trusted third party who provides an informal communication link between the negotiator and the opponent. The roles of conciliator and mediator may overlap at times as conciliator can also involve in establishing the facts, interpreting messages and persuading the disputed parties to reach agreement. </a:t>
            </a:r>
          </a:p>
          <a:p>
            <a:r>
              <a:rPr lang="en-US" dirty="0" smtClean="0"/>
              <a:t>A </a:t>
            </a:r>
            <a:r>
              <a:rPr lang="en-US" b="1" dirty="0" smtClean="0"/>
              <a:t>consultant</a:t>
            </a:r>
            <a:r>
              <a:rPr lang="en-US" dirty="0" smtClean="0"/>
              <a:t> is an impartial third party, skilled in conflict management, who attempts to facilitate problem solving through communication and analysis as he has specialized knowledge of the complexities of the conflict. He assists the parties to develop mutual understanding and work with each other instead of putting forward specific solutions. He focuses on building new and positive perceptions and attitudes between the conflicting parties. </a:t>
            </a:r>
          </a:p>
          <a:p>
            <a:endParaRPr lang="en-US" dirty="0"/>
          </a:p>
        </p:txBody>
      </p:sp>
    </p:spTree>
  </p:cSld>
  <p:clrMapOvr>
    <a:masterClrMapping/>
  </p:clrMapOvr>
  <p:transition>
    <p:dissolv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590550"/>
          </a:xfrm>
        </p:spPr>
        <p:txBody>
          <a:bodyPr/>
          <a:lstStyle/>
          <a:p>
            <a:r>
              <a:rPr lang="en-US" sz="3600" b="1" dirty="0" smtClean="0"/>
              <a:t>CONFLICT RESOLUTION </a:t>
            </a:r>
            <a:endParaRPr lang="en-US" sz="3600" dirty="0"/>
          </a:p>
        </p:txBody>
      </p:sp>
      <p:sp>
        <p:nvSpPr>
          <p:cNvPr id="3" name="Content Placeholder 2"/>
          <p:cNvSpPr>
            <a:spLocks noGrp="1"/>
          </p:cNvSpPr>
          <p:nvPr>
            <p:ph idx="1"/>
          </p:nvPr>
        </p:nvSpPr>
        <p:spPr>
          <a:xfrm>
            <a:off x="457200" y="1447801"/>
            <a:ext cx="8305800" cy="4876800"/>
          </a:xfrm>
        </p:spPr>
        <p:txBody>
          <a:bodyPr/>
          <a:lstStyle/>
          <a:p>
            <a:r>
              <a:rPr lang="en-US" b="1" dirty="0" smtClean="0"/>
              <a:t>Group Conflict (Inter and Intra group) </a:t>
            </a:r>
            <a:endParaRPr lang="en-US" dirty="0" smtClean="0"/>
          </a:p>
          <a:p>
            <a:pPr marL="514350" indent="-514350">
              <a:buFont typeface="+mj-lt"/>
              <a:buAutoNum type="arabicPeriod"/>
            </a:pPr>
            <a:r>
              <a:rPr lang="en-US" b="1" dirty="0" smtClean="0"/>
              <a:t>Differences in Values and Beliefs</a:t>
            </a:r>
          </a:p>
          <a:p>
            <a:pPr marL="514350" indent="-514350">
              <a:buFont typeface="+mj-lt"/>
              <a:buAutoNum type="arabicPeriod"/>
            </a:pPr>
            <a:r>
              <a:rPr lang="en-US" b="1" dirty="0" smtClean="0"/>
              <a:t>Differences in Allocation of Resources</a:t>
            </a:r>
          </a:p>
          <a:p>
            <a:pPr marL="514350" indent="-514350">
              <a:buFont typeface="+mj-lt"/>
              <a:buAutoNum type="arabicPeriod"/>
            </a:pPr>
            <a:r>
              <a:rPr lang="en-US" b="1" dirty="0" smtClean="0"/>
              <a:t>Communication Problems</a:t>
            </a:r>
          </a:p>
          <a:p>
            <a:pPr marL="514350" indent="-514350">
              <a:buFont typeface="+mj-lt"/>
              <a:buAutoNum type="arabicPeriod"/>
            </a:pPr>
            <a:r>
              <a:rPr lang="en-US" b="1" dirty="0" smtClean="0"/>
              <a:t>Interpersonal Differences/Group Politics</a:t>
            </a:r>
          </a:p>
          <a:p>
            <a:pPr marL="514350" indent="-514350">
              <a:buFont typeface="+mj-lt"/>
              <a:buAutoNum type="arabicPeriod"/>
            </a:pPr>
            <a:r>
              <a:rPr lang="en-US" b="1" dirty="0" smtClean="0"/>
              <a:t>Lack of Leadership</a:t>
            </a:r>
          </a:p>
          <a:p>
            <a:pPr marL="514350" indent="-514350">
              <a:buFont typeface="+mj-lt"/>
              <a:buAutoNum type="arabicPeriod"/>
            </a:pPr>
            <a:r>
              <a:rPr lang="en-US" b="1" dirty="0" smtClean="0"/>
              <a:t>Unrealistic Targets</a:t>
            </a:r>
          </a:p>
          <a:p>
            <a:pPr marL="514350" indent="-514350">
              <a:buFont typeface="+mj-lt"/>
              <a:buAutoNum type="arabicPeriod"/>
            </a:pPr>
            <a:r>
              <a:rPr lang="en-US" b="1" dirty="0" smtClean="0"/>
              <a:t>Role Ambiguity</a:t>
            </a:r>
          </a:p>
          <a:p>
            <a:pPr marL="514350" indent="-514350">
              <a:buFont typeface="+mj-lt"/>
              <a:buAutoNum type="arabicPeriod"/>
            </a:pPr>
            <a:r>
              <a:rPr lang="en-US" b="1" dirty="0" smtClean="0"/>
              <a:t>Biased Attitude of Management</a:t>
            </a:r>
          </a:p>
          <a:p>
            <a:pPr marL="514350" indent="-514350">
              <a:buFont typeface="+mj-lt"/>
              <a:buAutoNum type="arabicPeriod"/>
            </a:pPr>
            <a:r>
              <a:rPr lang="en-US" b="1" dirty="0" smtClean="0"/>
              <a:t>Lack of Recognition</a:t>
            </a:r>
          </a:p>
          <a:p>
            <a:pPr marL="514350" indent="-514350">
              <a:buFont typeface="+mj-lt"/>
              <a:buAutoNum type="arabicPeriod"/>
            </a:pPr>
            <a:r>
              <a:rPr lang="en-US" b="1" dirty="0" smtClean="0"/>
              <a:t>Task Interdependence</a:t>
            </a:r>
            <a:endParaRPr lang="en-US" dirty="0"/>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2"/>
          <p:cNvSpPr>
            <a:spLocks noGrp="1"/>
          </p:cNvSpPr>
          <p:nvPr>
            <p:ph type="title"/>
          </p:nvPr>
        </p:nvSpPr>
        <p:spPr>
          <a:xfrm>
            <a:off x="457200" y="685800"/>
            <a:ext cx="8229600" cy="762000"/>
          </a:xfrm>
        </p:spPr>
        <p:txBody>
          <a:bodyPr/>
          <a:lstStyle/>
          <a:p>
            <a:pPr eaLnBrk="1" hangingPunct="1"/>
            <a:r>
              <a:rPr lang="en-US" sz="3600" dirty="0" smtClean="0"/>
              <a:t/>
            </a:r>
            <a:br>
              <a:rPr lang="en-US" sz="3600" dirty="0" smtClean="0"/>
            </a:br>
            <a:r>
              <a:rPr lang="en-US" sz="3600" b="1" dirty="0" smtClean="0"/>
              <a:t>Four principles of scientific management</a:t>
            </a:r>
            <a:endParaRPr lang="en-US" sz="3600" dirty="0" smtClean="0"/>
          </a:p>
        </p:txBody>
      </p:sp>
      <p:sp>
        <p:nvSpPr>
          <p:cNvPr id="4" name="Content Placeholder 3"/>
          <p:cNvSpPr>
            <a:spLocks noGrp="1"/>
          </p:cNvSpPr>
          <p:nvPr>
            <p:ph idx="1"/>
          </p:nvPr>
        </p:nvSpPr>
        <p:spPr>
          <a:xfrm>
            <a:off x="457200" y="1600200"/>
            <a:ext cx="8229600" cy="4724400"/>
          </a:xfrm>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pPr>
              <a:buNone/>
            </a:pPr>
            <a:r>
              <a:rPr lang="en-US" sz="3200" dirty="0" err="1" smtClean="0"/>
              <a:t>i</a:t>
            </a:r>
            <a:r>
              <a:rPr lang="en-US" sz="3200" dirty="0" smtClean="0"/>
              <a:t>)  	The development of a true science of work i.e. finding one best way to perform each task. A fair level of performance or efficiency can be identified. Workers should be rewarded through higher pay if they succeed in performing more efficiently than the expected or standard level.</a:t>
            </a:r>
          </a:p>
          <a:p>
            <a:pPr>
              <a:buNone/>
            </a:pPr>
            <a:r>
              <a:rPr lang="en-US" sz="3200" dirty="0" smtClean="0"/>
              <a:t> </a:t>
            </a:r>
          </a:p>
          <a:p>
            <a:pPr>
              <a:buNone/>
            </a:pPr>
            <a:r>
              <a:rPr lang="en-US" sz="3200" dirty="0" smtClean="0"/>
              <a:t>ii) 	The scientific selection and progressive development of workmen. Workers should be selected carefully. They should have the skills and abilities that are well-suited to the work. They should also be trained in how to do the work efficiently.</a:t>
            </a:r>
          </a:p>
          <a:p>
            <a:pPr>
              <a:buNone/>
            </a:pPr>
            <a:r>
              <a:rPr lang="en-US" sz="3200" dirty="0" smtClean="0"/>
              <a:t> </a:t>
            </a:r>
          </a:p>
          <a:p>
            <a:pPr>
              <a:buNone/>
            </a:pPr>
            <a:r>
              <a:rPr lang="en-US" sz="3200" dirty="0" smtClean="0"/>
              <a:t>iii) 	The bringing together of the science and scientifically selected and trained men for the best results and greatest efficiency.</a:t>
            </a:r>
          </a:p>
          <a:p>
            <a:pPr>
              <a:buNone/>
            </a:pPr>
            <a:r>
              <a:rPr lang="en-US" sz="3200" dirty="0" smtClean="0"/>
              <a:t> </a:t>
            </a:r>
          </a:p>
          <a:p>
            <a:pPr>
              <a:buNone/>
            </a:pPr>
            <a:r>
              <a:rPr lang="en-US" sz="3200" dirty="0" smtClean="0"/>
              <a:t>iv) 	Divide work and responsibility almost equally between management and workers. Management takes over all work for which it is better fitted than the workers.</a:t>
            </a:r>
          </a:p>
          <a:p>
            <a:pPr marL="514350" indent="-514350" eaLnBrk="1" fontAlgn="auto" hangingPunct="1">
              <a:spcAft>
                <a:spcPts val="0"/>
              </a:spcAft>
              <a:buClr>
                <a:schemeClr val="accent3"/>
              </a:buClr>
              <a:buFont typeface="+mj-lt"/>
              <a:buAutoNum type="arabicPeriod"/>
              <a:defRPr/>
            </a:pPr>
            <a:endParaRPr lang="en-US" sz="3200" dirty="0" smtClean="0"/>
          </a:p>
          <a:p>
            <a:pPr marL="514350" indent="-514350" eaLnBrk="1" fontAlgn="auto" hangingPunct="1">
              <a:spcAft>
                <a:spcPts val="0"/>
              </a:spcAft>
              <a:buClr>
                <a:schemeClr val="accent3"/>
              </a:buClr>
              <a:buFont typeface="+mj-lt"/>
              <a:buAutoNum type="arabicPeriod"/>
              <a:defRPr/>
            </a:pPr>
            <a:endParaRPr lang="en-US" dirty="0" smtClean="0"/>
          </a:p>
          <a:p>
            <a:pPr marL="274320" indent="-274320" eaLnBrk="1" fontAlgn="auto" hangingPunct="1">
              <a:spcAft>
                <a:spcPts val="0"/>
              </a:spcAft>
              <a:buClr>
                <a:schemeClr val="accent3"/>
              </a:buClr>
              <a:buFont typeface="Wingdings 2"/>
              <a:buChar char=""/>
              <a:defRPr/>
            </a:pPr>
            <a:endParaRPr lang="en-US" dirty="0"/>
          </a:p>
        </p:txBody>
      </p:sp>
    </p:spTree>
  </p:cSld>
  <p:clrMapOvr>
    <a:masterClrMapping/>
  </p:clrMapOvr>
  <p:transition>
    <p:dissolv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Functional conflict</a:t>
            </a:r>
            <a:r>
              <a:rPr lang="en-US" dirty="0" smtClean="0"/>
              <a:t/>
            </a:r>
            <a:br>
              <a:rPr lang="en-US" dirty="0" smtClean="0"/>
            </a:br>
            <a:endParaRPr lang="en-US" dirty="0"/>
          </a:p>
        </p:txBody>
      </p:sp>
      <p:sp>
        <p:nvSpPr>
          <p:cNvPr id="3" name="Content Placeholder 2"/>
          <p:cNvSpPr>
            <a:spLocks noGrp="1"/>
          </p:cNvSpPr>
          <p:nvPr>
            <p:ph idx="1"/>
          </p:nvPr>
        </p:nvSpPr>
        <p:spPr>
          <a:xfrm>
            <a:off x="457200" y="1828799"/>
            <a:ext cx="8229600" cy="4495801"/>
          </a:xfrm>
        </p:spPr>
        <p:txBody>
          <a:bodyPr/>
          <a:lstStyle/>
          <a:p>
            <a:pPr lvl="0"/>
            <a:r>
              <a:rPr lang="en-US" dirty="0" smtClean="0"/>
              <a:t>Evaluating the current position objectively</a:t>
            </a:r>
          </a:p>
          <a:p>
            <a:pPr lvl="0"/>
            <a:r>
              <a:rPr lang="en-US" dirty="0" smtClean="0"/>
              <a:t>Creating initiatives for changes in an orderly manner</a:t>
            </a:r>
          </a:p>
          <a:p>
            <a:pPr lvl="0"/>
            <a:r>
              <a:rPr lang="en-US" dirty="0" smtClean="0"/>
              <a:t>Releasing of pent-up tensions of the participants</a:t>
            </a:r>
          </a:p>
          <a:p>
            <a:pPr lvl="0"/>
            <a:r>
              <a:rPr lang="en-US" dirty="0" smtClean="0"/>
              <a:t>Introducing a culture in which groupthink or ‘rubber-stamping’ of decisions taken is discouraged.</a:t>
            </a:r>
          </a:p>
          <a:p>
            <a:pPr lvl="0"/>
            <a:r>
              <a:rPr lang="en-US" dirty="0" smtClean="0"/>
              <a:t>Stimulating creativity and innovation among the participants</a:t>
            </a:r>
          </a:p>
          <a:p>
            <a:endParaRPr lang="en-US" dirty="0"/>
          </a:p>
        </p:txBody>
      </p:sp>
    </p:spTree>
  </p:cSld>
  <p:clrMapOvr>
    <a:masterClrMapping/>
  </p:clrMapOvr>
  <p:transition>
    <p:dissolv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Dealing with conflict</a:t>
            </a:r>
            <a:endParaRPr lang="en-US" sz="3600" dirty="0"/>
          </a:p>
        </p:txBody>
      </p:sp>
      <p:sp>
        <p:nvSpPr>
          <p:cNvPr id="3" name="Content Placeholder 2"/>
          <p:cNvSpPr>
            <a:spLocks noGrp="1"/>
          </p:cNvSpPr>
          <p:nvPr>
            <p:ph idx="1"/>
          </p:nvPr>
        </p:nvSpPr>
        <p:spPr/>
        <p:txBody>
          <a:bodyPr/>
          <a:lstStyle/>
          <a:p>
            <a:r>
              <a:rPr lang="en-US" b="1" dirty="0" smtClean="0"/>
              <a:t>Thomas and </a:t>
            </a:r>
            <a:r>
              <a:rPr lang="en-US" b="1" dirty="0" err="1" smtClean="0"/>
              <a:t>Kilmann</a:t>
            </a:r>
            <a:r>
              <a:rPr lang="en-US" b="1" dirty="0" smtClean="0"/>
              <a:t> key styles of dealing with conflict</a:t>
            </a:r>
          </a:p>
          <a:p>
            <a:pPr marL="514350" indent="-514350">
              <a:buFont typeface="+mj-lt"/>
              <a:buAutoNum type="arabicPeriod"/>
            </a:pPr>
            <a:r>
              <a:rPr lang="en-US" b="1" dirty="0" smtClean="0"/>
              <a:t>Competing</a:t>
            </a:r>
          </a:p>
          <a:p>
            <a:pPr marL="514350" indent="-514350">
              <a:buFont typeface="+mj-lt"/>
              <a:buAutoNum type="arabicPeriod"/>
            </a:pPr>
            <a:r>
              <a:rPr lang="en-US" b="1" dirty="0" smtClean="0"/>
              <a:t>Collaborating</a:t>
            </a:r>
          </a:p>
          <a:p>
            <a:pPr marL="514350" indent="-514350">
              <a:buFont typeface="+mj-lt"/>
              <a:buAutoNum type="arabicPeriod"/>
            </a:pPr>
            <a:r>
              <a:rPr lang="en-US" b="1" dirty="0" smtClean="0"/>
              <a:t>Avoiding</a:t>
            </a:r>
          </a:p>
          <a:p>
            <a:pPr marL="514350" indent="-514350">
              <a:buFont typeface="+mj-lt"/>
              <a:buAutoNum type="arabicPeriod"/>
            </a:pPr>
            <a:r>
              <a:rPr lang="en-US" b="1" dirty="0" smtClean="0"/>
              <a:t>Accommodating</a:t>
            </a:r>
          </a:p>
          <a:p>
            <a:pPr marL="514350" indent="-514350">
              <a:buFont typeface="+mj-lt"/>
              <a:buAutoNum type="arabicPeriod"/>
            </a:pPr>
            <a:r>
              <a:rPr lang="en-US" b="1" dirty="0" smtClean="0"/>
              <a:t>Compromising</a:t>
            </a:r>
            <a:endParaRPr lang="en-US" b="1" dirty="0"/>
          </a:p>
        </p:txBody>
      </p:sp>
    </p:spTree>
  </p:cSld>
  <p:clrMapOvr>
    <a:masterClrMapping/>
  </p:clrMapOvr>
  <p:transition>
    <p:dissolv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conflict resolution process</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lvl="0"/>
            <a:r>
              <a:rPr lang="en-US" b="1" dirty="0" smtClean="0"/>
              <a:t>Set the scene</a:t>
            </a:r>
            <a:endParaRPr lang="en-US" dirty="0" smtClean="0"/>
          </a:p>
          <a:p>
            <a:r>
              <a:rPr lang="en-US" b="1" dirty="0" smtClean="0"/>
              <a:t>Gather information </a:t>
            </a:r>
          </a:p>
          <a:p>
            <a:r>
              <a:rPr lang="en-US" b="1" dirty="0" smtClean="0"/>
              <a:t>Agree the problem </a:t>
            </a:r>
          </a:p>
          <a:p>
            <a:r>
              <a:rPr lang="en-US" b="1" dirty="0" smtClean="0"/>
              <a:t>Brainstorm possible solutions</a:t>
            </a:r>
          </a:p>
          <a:p>
            <a:r>
              <a:rPr lang="en-US" b="1" dirty="0" smtClean="0"/>
              <a:t>Negotiate a solution </a:t>
            </a:r>
            <a:endParaRPr lang="en-US" dirty="0"/>
          </a:p>
        </p:txBody>
      </p:sp>
    </p:spTree>
  </p:cSld>
  <p:clrMapOvr>
    <a:masterClrMapping/>
  </p:clrMapOvr>
  <p:transition>
    <p:dissolv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style>
          <a:lnRef idx="2">
            <a:schemeClr val="accent3">
              <a:shade val="50000"/>
            </a:schemeClr>
          </a:lnRef>
          <a:fillRef idx="1">
            <a:schemeClr val="accent3"/>
          </a:fillRef>
          <a:effectRef idx="0">
            <a:schemeClr val="accent3"/>
          </a:effectRef>
          <a:fontRef idx="minor">
            <a:schemeClr val="lt1"/>
          </a:fontRef>
        </p:style>
        <p:txBody>
          <a:bodyPr>
            <a:normAutofit/>
          </a:bodyPr>
          <a:lstStyle/>
          <a:p>
            <a:pPr algn="l"/>
            <a:r>
              <a:rPr lang="en-US" sz="5400" dirty="0">
                <a:solidFill>
                  <a:srgbClr val="FF0000"/>
                </a:solidFill>
              </a:rPr>
              <a:t>Exam and Study Strategies</a:t>
            </a:r>
          </a:p>
        </p:txBody>
      </p:sp>
      <p:pic>
        <p:nvPicPr>
          <p:cNvPr id="1026" name="Picture 2" descr="C:\Users\Shayan Javed\Desktop\BCBS Presentation\Images\exam.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43400" y="3505200"/>
            <a:ext cx="4800600" cy="316108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228600" y="3713946"/>
            <a:ext cx="4038600" cy="954107"/>
          </a:xfrm>
          <a:prstGeom prst="rect">
            <a:avLst/>
          </a:prstGeom>
          <a:noFill/>
        </p:spPr>
        <p:txBody>
          <a:bodyPr wrap="square" rtlCol="0">
            <a:spAutoFit/>
          </a:bodyPr>
          <a:lstStyle/>
          <a:p>
            <a:r>
              <a:rPr lang="nn-NO" sz="2800" dirty="0" smtClean="0">
                <a:latin typeface="Segoe UI Light" pitchFamily="34" charset="0"/>
              </a:rPr>
              <a:t>By: Sohail </a:t>
            </a:r>
            <a:r>
              <a:rPr lang="nn-NO" sz="2800" dirty="0">
                <a:latin typeface="Segoe UI Light" pitchFamily="34" charset="0"/>
              </a:rPr>
              <a:t>Zafar Rana, </a:t>
            </a:r>
            <a:r>
              <a:rPr lang="nn-NO" sz="2800" dirty="0" smtClean="0">
                <a:latin typeface="Segoe UI Light" pitchFamily="34" charset="0"/>
              </a:rPr>
              <a:t>    </a:t>
            </a:r>
          </a:p>
          <a:p>
            <a:r>
              <a:rPr lang="nn-NO" sz="2800" dirty="0">
                <a:latin typeface="Segoe UI Light" pitchFamily="34" charset="0"/>
              </a:rPr>
              <a:t> </a:t>
            </a:r>
            <a:r>
              <a:rPr lang="nn-NO" sz="2800" dirty="0" smtClean="0">
                <a:latin typeface="Segoe UI Light" pitchFamily="34" charset="0"/>
              </a:rPr>
              <a:t>     M.A</a:t>
            </a:r>
            <a:r>
              <a:rPr lang="nn-NO" sz="2800" dirty="0">
                <a:latin typeface="Segoe UI Light" pitchFamily="34" charset="0"/>
              </a:rPr>
              <a:t>, </a:t>
            </a:r>
            <a:r>
              <a:rPr lang="nn-NO" sz="2800" dirty="0" smtClean="0">
                <a:latin typeface="Segoe UI Light" pitchFamily="34" charset="0"/>
              </a:rPr>
              <a:t>MBA</a:t>
            </a:r>
            <a:endParaRPr lang="en-US" sz="2800" dirty="0">
              <a:latin typeface="Segoe UI Light" pitchFamily="34" charset="0"/>
            </a:endParaRPr>
          </a:p>
        </p:txBody>
      </p:sp>
      <p:pic>
        <p:nvPicPr>
          <p:cNvPr id="5" name="Picture 2" descr="D:\Documents\PAC Logo\PAC.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4937"/>
            <a:ext cx="914400" cy="1071737"/>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3" descr="D:\Documents\PAC Logo\Silver Jubilee.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35701" y="-15918"/>
            <a:ext cx="908299" cy="10717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744189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normAutofit/>
          </a:bodyPr>
          <a:lstStyle/>
          <a:p>
            <a:r>
              <a:rPr lang="en-US" dirty="0" smtClean="0">
                <a:solidFill>
                  <a:schemeClr val="tx1"/>
                </a:solidFill>
              </a:rPr>
              <a:t>Diagnostic </a:t>
            </a:r>
            <a:r>
              <a:rPr lang="en-US" dirty="0">
                <a:solidFill>
                  <a:schemeClr val="tx1"/>
                </a:solidFill>
              </a:rPr>
              <a:t>Approach </a:t>
            </a:r>
          </a:p>
        </p:txBody>
      </p:sp>
      <p:sp>
        <p:nvSpPr>
          <p:cNvPr id="3" name="Content Placeholder 2"/>
          <p:cNvSpPr>
            <a:spLocks noGrp="1"/>
          </p:cNvSpPr>
          <p:nvPr>
            <p:ph idx="1"/>
          </p:nvPr>
        </p:nvSpPr>
        <p:spPr>
          <a:xfrm>
            <a:off x="457200" y="1905000"/>
            <a:ext cx="8229600" cy="4221163"/>
          </a:xfrm>
        </p:spPr>
        <p:style>
          <a:lnRef idx="1">
            <a:schemeClr val="accent5"/>
          </a:lnRef>
          <a:fillRef idx="2">
            <a:schemeClr val="accent5"/>
          </a:fillRef>
          <a:effectRef idx="1">
            <a:schemeClr val="accent5"/>
          </a:effectRef>
          <a:fontRef idx="minor">
            <a:schemeClr val="dk1"/>
          </a:fontRef>
        </p:style>
        <p:txBody>
          <a:bodyPr/>
          <a:lstStyle/>
          <a:p>
            <a:endParaRPr lang="en-US" dirty="0"/>
          </a:p>
          <a:p>
            <a:r>
              <a:rPr lang="en-US" dirty="0" smtClean="0"/>
              <a:t>About </a:t>
            </a:r>
            <a:r>
              <a:rPr lang="en-US" dirty="0"/>
              <a:t>the length of ICAP paper (Manageable in 3 hours) </a:t>
            </a:r>
          </a:p>
          <a:p>
            <a:r>
              <a:rPr lang="en-US" dirty="0" smtClean="0"/>
              <a:t>Difficulty </a:t>
            </a:r>
            <a:r>
              <a:rPr lang="en-US" dirty="0"/>
              <a:t>level of question bank in ICAP paper </a:t>
            </a:r>
            <a:endParaRPr lang="en-US" dirty="0" smtClean="0"/>
          </a:p>
          <a:p>
            <a:r>
              <a:rPr lang="en-US" dirty="0" smtClean="0"/>
              <a:t>Did </a:t>
            </a:r>
            <a:r>
              <a:rPr lang="en-US" dirty="0"/>
              <a:t>your study material cover </a:t>
            </a:r>
            <a:endParaRPr lang="en-US" dirty="0" smtClean="0"/>
          </a:p>
          <a:p>
            <a:pPr>
              <a:buNone/>
            </a:pPr>
            <a:r>
              <a:rPr lang="en-US" dirty="0" smtClean="0"/>
              <a:t>    the </a:t>
            </a:r>
            <a:r>
              <a:rPr lang="en-US" dirty="0"/>
              <a:t>paper? </a:t>
            </a:r>
          </a:p>
          <a:p>
            <a:r>
              <a:rPr lang="en-US" dirty="0" smtClean="0"/>
              <a:t>Did </a:t>
            </a:r>
            <a:r>
              <a:rPr lang="en-US" dirty="0"/>
              <a:t>you allocate enough </a:t>
            </a:r>
            <a:r>
              <a:rPr lang="en-US" dirty="0" smtClean="0"/>
              <a:t>time to </a:t>
            </a:r>
          </a:p>
          <a:p>
            <a:pPr>
              <a:buNone/>
            </a:pPr>
            <a:r>
              <a:rPr lang="en-US" dirty="0" smtClean="0"/>
              <a:t>    reading </a:t>
            </a:r>
            <a:r>
              <a:rPr lang="en-US" dirty="0"/>
              <a:t>&amp; studying (Preparation</a:t>
            </a:r>
            <a:r>
              <a:rPr lang="en-US" dirty="0" smtClean="0"/>
              <a:t>)? </a:t>
            </a:r>
            <a:endParaRPr lang="en-US" dirty="0"/>
          </a:p>
        </p:txBody>
      </p:sp>
      <p:pic>
        <p:nvPicPr>
          <p:cNvPr id="2050" name="Picture 2" descr="C:\Users\Shayan Javed\Desktop\BCBS Presentation\Images\2013_01_15 writing exam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53200" y="3733800"/>
            <a:ext cx="2590800" cy="2590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751407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US" dirty="0" smtClean="0">
                <a:solidFill>
                  <a:srgbClr val="FF0000"/>
                </a:solidFill>
              </a:rPr>
              <a:t>Study Plan</a:t>
            </a:r>
            <a:endParaRPr lang="en-US" dirty="0">
              <a:solidFill>
                <a:srgbClr val="FF0000"/>
              </a:solidFill>
            </a:endParaRP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r>
              <a:rPr lang="en-US" dirty="0" smtClean="0"/>
              <a:t>Weekly </a:t>
            </a:r>
            <a:r>
              <a:rPr lang="en-US" dirty="0"/>
              <a:t>basis </a:t>
            </a:r>
            <a:endParaRPr lang="en-US" dirty="0" smtClean="0"/>
          </a:p>
          <a:p>
            <a:pPr>
              <a:buNone/>
            </a:pPr>
            <a:r>
              <a:rPr lang="en-US" dirty="0" smtClean="0"/>
              <a:t>            or</a:t>
            </a:r>
          </a:p>
          <a:p>
            <a:r>
              <a:rPr lang="en-US" dirty="0" smtClean="0"/>
              <a:t>Daily </a:t>
            </a:r>
            <a:r>
              <a:rPr lang="en-US" dirty="0"/>
              <a:t>basis </a:t>
            </a:r>
          </a:p>
        </p:txBody>
      </p:sp>
      <p:pic>
        <p:nvPicPr>
          <p:cNvPr id="3074" name="Picture 2" descr="C:\Users\Shayan Javed\Desktop\BCBS Presentation\Images\study pla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08500" y="2554514"/>
            <a:ext cx="4706471" cy="4267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56930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normAutofit fontScale="90000"/>
          </a:bodyPr>
          <a:lstStyle/>
          <a:p>
            <a:r>
              <a:rPr lang="en-US" dirty="0" smtClean="0">
                <a:solidFill>
                  <a:srgbClr val="FF0000"/>
                </a:solidFill>
              </a:rPr>
              <a:t>15 </a:t>
            </a:r>
            <a:r>
              <a:rPr lang="en-US" dirty="0">
                <a:solidFill>
                  <a:srgbClr val="FF0000"/>
                </a:solidFill>
              </a:rPr>
              <a:t>minutes reading and planning time</a:t>
            </a: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US" dirty="0" smtClean="0"/>
              <a:t>Spend 15 minute </a:t>
            </a:r>
            <a:r>
              <a:rPr lang="en-US" dirty="0"/>
              <a:t>to have a look at the entire question </a:t>
            </a:r>
            <a:r>
              <a:rPr lang="en-US" dirty="0" smtClean="0"/>
              <a:t>paper and go through the specific required sections of all questions. Also Plan the sequence of the questions</a:t>
            </a:r>
          </a:p>
          <a:p>
            <a:pPr>
              <a:buNone/>
            </a:pPr>
            <a:r>
              <a:rPr lang="en-US" dirty="0" smtClean="0"/>
              <a:t>    which you want to attempt. </a:t>
            </a:r>
            <a:endParaRPr lang="en-US" dirty="0"/>
          </a:p>
        </p:txBody>
      </p:sp>
      <p:pic>
        <p:nvPicPr>
          <p:cNvPr id="4098" name="Picture 2" descr="C:\Users\Shayan Javed\Desktop\BCBS Presentation\Images\watch.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77001" y="3172732"/>
            <a:ext cx="2667000" cy="3667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942389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US" dirty="0" smtClean="0"/>
              <a:t>Plan your Answer</a:t>
            </a:r>
            <a:endParaRPr lang="en-US"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r>
              <a:rPr lang="en-US" dirty="0" smtClean="0"/>
              <a:t>According to </a:t>
            </a:r>
            <a:r>
              <a:rPr lang="en-US" dirty="0"/>
              <a:t>the marks allocated to each question</a:t>
            </a:r>
          </a:p>
        </p:txBody>
      </p:sp>
      <p:pic>
        <p:nvPicPr>
          <p:cNvPr id="5122" name="Picture 2" descr="C:\Users\Shayan Javed\Desktop\BCBS Presentation\Images\pe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0" y="5122863"/>
            <a:ext cx="2743200" cy="1727200"/>
          </a:xfrm>
          <a:prstGeom prst="rect">
            <a:avLst/>
          </a:prstGeom>
          <a:solidFill>
            <a:schemeClr val="accent2">
              <a:lumMod val="75000"/>
            </a:schemeClr>
          </a:solidFill>
          <a:extLst/>
        </p:spPr>
      </p:pic>
    </p:spTree>
    <p:extLst>
      <p:ext uri="{BB962C8B-B14F-4D97-AF65-F5344CB8AC3E}">
        <p14:creationId xmlns:p14="http://schemas.microsoft.com/office/powerpoint/2010/main" xmlns="" val="28553649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normAutofit/>
          </a:bodyPr>
          <a:lstStyle/>
          <a:p>
            <a:r>
              <a:rPr lang="en-US" dirty="0" smtClean="0">
                <a:solidFill>
                  <a:schemeClr val="tx1"/>
                </a:solidFill>
              </a:rPr>
              <a:t>Make Links</a:t>
            </a:r>
            <a:endParaRPr lang="en-US" dirty="0">
              <a:solidFill>
                <a:schemeClr val="tx1"/>
              </a:solidFill>
            </a:endParaRPr>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en-US" dirty="0"/>
              <a:t>Connect the answer with </a:t>
            </a:r>
            <a:r>
              <a:rPr lang="en-US" dirty="0" smtClean="0"/>
              <a:t>scenario</a:t>
            </a:r>
            <a:endParaRPr lang="en-US" dirty="0"/>
          </a:p>
        </p:txBody>
      </p:sp>
      <p:pic>
        <p:nvPicPr>
          <p:cNvPr id="6146" name="Picture 2" descr="C:\Users\Shayan Javed\Desktop\BCBS Presentation\Images\link.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50114" y="4248150"/>
            <a:ext cx="3657600" cy="2609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868335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lstStyle/>
          <a:p>
            <a:r>
              <a:rPr lang="en-US" dirty="0" smtClean="0">
                <a:solidFill>
                  <a:schemeClr val="accent1">
                    <a:lumMod val="20000"/>
                    <a:lumOff val="80000"/>
                  </a:schemeClr>
                </a:solidFill>
              </a:rPr>
              <a:t>Unseen Questions</a:t>
            </a:r>
            <a:endParaRPr lang="en-US" dirty="0">
              <a:solidFill>
                <a:schemeClr val="accent1">
                  <a:lumMod val="20000"/>
                  <a:lumOff val="80000"/>
                </a:schemeClr>
              </a:solidFill>
            </a:endParaRP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US" dirty="0" smtClean="0"/>
              <a:t>Mentally </a:t>
            </a:r>
            <a:r>
              <a:rPr lang="en-US" dirty="0"/>
              <a:t>prepare yourself for unseen questions </a:t>
            </a:r>
          </a:p>
        </p:txBody>
      </p:sp>
      <p:pic>
        <p:nvPicPr>
          <p:cNvPr id="7170" name="Picture 2" descr="C:\Users\Shayan Javed\Desktop\BCBS Presentation\Images\question mark.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9800" y="2286000"/>
            <a:ext cx="2924451" cy="4572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03484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704850"/>
            <a:ext cx="8229600" cy="1143000"/>
          </a:xfrm>
        </p:spPr>
        <p:txBody>
          <a:bodyPr/>
          <a:lstStyle/>
          <a:p>
            <a:r>
              <a:rPr lang="en-US" sz="3200" b="1" dirty="0" smtClean="0"/>
              <a:t>The Human Relations Approach to Management (The Hawthorn study by Mayo)</a:t>
            </a:r>
            <a:endParaRPr lang="en-US" sz="3200" dirty="0"/>
          </a:p>
        </p:txBody>
      </p:sp>
      <p:sp>
        <p:nvSpPr>
          <p:cNvPr id="412675" name="Rectangle 3"/>
          <p:cNvSpPr>
            <a:spLocks noGrp="1" noChangeArrowheads="1"/>
          </p:cNvSpPr>
          <p:nvPr>
            <p:ph type="body" sz="half" idx="1"/>
          </p:nvPr>
        </p:nvSpPr>
        <p:spPr>
          <a:xfrm>
            <a:off x="457200" y="1920084"/>
            <a:ext cx="8382000" cy="4937915"/>
          </a:xfrm>
        </p:spPr>
        <p:style>
          <a:lnRef idx="1">
            <a:schemeClr val="accent4"/>
          </a:lnRef>
          <a:fillRef idx="2">
            <a:schemeClr val="accent4"/>
          </a:fillRef>
          <a:effectRef idx="1">
            <a:schemeClr val="accent4"/>
          </a:effectRef>
          <a:fontRef idx="minor">
            <a:schemeClr val="dk1"/>
          </a:fontRef>
        </p:style>
        <p:txBody>
          <a:bodyPr>
            <a:normAutofit fontScale="85000" lnSpcReduction="10000"/>
          </a:bodyPr>
          <a:lstStyle/>
          <a:p>
            <a:pPr marL="514350" lvl="0" indent="-514350">
              <a:buFont typeface="+mj-lt"/>
              <a:buAutoNum type="arabicPeriod"/>
            </a:pPr>
            <a:r>
              <a:rPr lang="en-US" sz="3200" dirty="0" smtClean="0"/>
              <a:t>Work has a social value for workers. The ‘informal </a:t>
            </a:r>
            <a:r>
              <a:rPr lang="en-US" sz="3200" dirty="0" err="1" smtClean="0"/>
              <a:t>organisation</a:t>
            </a:r>
            <a:r>
              <a:rPr lang="en-US" sz="3200" dirty="0" smtClean="0"/>
              <a:t>’ is important in affecting workers’ attitudes.</a:t>
            </a:r>
          </a:p>
          <a:p>
            <a:pPr marL="514350" lvl="0" indent="-514350">
              <a:buFont typeface="+mj-lt"/>
              <a:buAutoNum type="arabicPeriod"/>
            </a:pPr>
            <a:r>
              <a:rPr lang="en-US" sz="3200" dirty="0" smtClean="0"/>
              <a:t>The productivity of workers is affected by their self-esteem. In the Hawthorne experiments, the self-esteem of the six individuals increased because they had been selected to do the experiments.</a:t>
            </a:r>
          </a:p>
          <a:p>
            <a:pPr marL="514350" lvl="0" indent="-514350">
              <a:buFont typeface="+mj-lt"/>
              <a:buAutoNum type="arabicPeriod"/>
            </a:pPr>
            <a:r>
              <a:rPr lang="en-US" sz="3200" dirty="0" smtClean="0"/>
              <a:t>Work satisfaction lies in recognition, security and a sense of belonging, rather than money rewards.</a:t>
            </a:r>
          </a:p>
          <a:p>
            <a:pPr marL="514350" lvl="0" indent="-514350">
              <a:buFont typeface="+mj-lt"/>
              <a:buAutoNum type="arabicPeriod"/>
            </a:pPr>
            <a:r>
              <a:rPr lang="en-US" sz="3200" dirty="0" smtClean="0"/>
              <a:t>Motivation (and productivity) is affected by the relationship between management and workers. Managers need to communicate with workers.</a:t>
            </a:r>
            <a:endParaRPr lang="en-US" sz="3200" dirty="0"/>
          </a:p>
        </p:txBody>
      </p:sp>
    </p:spTree>
  </p:cSld>
  <p:clrMapOvr>
    <a:masterClrMapping/>
  </p:clrMapOvr>
  <p:transition>
    <p:dissolv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US" dirty="0" smtClean="0">
                <a:solidFill>
                  <a:schemeClr val="accent1">
                    <a:lumMod val="20000"/>
                    <a:lumOff val="80000"/>
                  </a:schemeClr>
                </a:solidFill>
              </a:rPr>
              <a:t>Time Management</a:t>
            </a:r>
            <a:endParaRPr lang="en-US" dirty="0">
              <a:solidFill>
                <a:schemeClr val="accent1">
                  <a:lumMod val="20000"/>
                  <a:lumOff val="80000"/>
                </a:schemeClr>
              </a:solidFill>
            </a:endParaRP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marL="0" indent="0">
              <a:buNone/>
            </a:pPr>
            <a:r>
              <a:rPr lang="en-US" dirty="0" smtClean="0"/>
              <a:t>Practice </a:t>
            </a:r>
            <a:r>
              <a:rPr lang="en-US" dirty="0"/>
              <a:t>questions in an examination condition in order to manage time in an </a:t>
            </a:r>
            <a:r>
              <a:rPr lang="en-US"/>
              <a:t>effective </a:t>
            </a:r>
            <a:r>
              <a:rPr lang="en-US" smtClean="0"/>
              <a:t>manner</a:t>
            </a:r>
            <a:endParaRPr lang="en-US" dirty="0"/>
          </a:p>
        </p:txBody>
      </p:sp>
      <p:pic>
        <p:nvPicPr>
          <p:cNvPr id="8194" name="Picture 2" descr="C:\Users\Shayan Javed\Desktop\BCBS Presentation\Images\tim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3276600"/>
            <a:ext cx="4038600" cy="3505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924014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154362"/>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en-US" dirty="0" smtClean="0">
                <a:solidFill>
                  <a:schemeClr val="accent1">
                    <a:lumMod val="20000"/>
                    <a:lumOff val="80000"/>
                  </a:schemeClr>
                </a:solidFill>
              </a:rPr>
              <a:t>Avoid </a:t>
            </a:r>
            <a:r>
              <a:rPr lang="en-US" dirty="0">
                <a:solidFill>
                  <a:schemeClr val="accent1">
                    <a:lumMod val="20000"/>
                    <a:lumOff val="80000"/>
                  </a:schemeClr>
                </a:solidFill>
              </a:rPr>
              <a:t>giving examples in your answers </a:t>
            </a:r>
          </a:p>
        </p:txBody>
      </p:sp>
      <p:pic>
        <p:nvPicPr>
          <p:cNvPr id="9218" name="Picture 2" descr="C:\Users\Shayan Javed\Desktop\BCBS Presentation\Images\examples.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5511"/>
          <a:stretch/>
        </p:blipFill>
        <p:spPr bwMode="auto">
          <a:xfrm>
            <a:off x="6172201" y="3581400"/>
            <a:ext cx="2895600" cy="28919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95041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1"/>
          </a:fillRef>
          <a:effectRef idx="0">
            <a:scrgbClr r="0" g="0" b="0"/>
          </a:effectRef>
          <a:fontRef idx="major"/>
        </p:style>
        <p:txBody>
          <a:bodyPr/>
          <a:lstStyle/>
          <a:p>
            <a:r>
              <a:rPr lang="en-US" dirty="0" smtClean="0">
                <a:solidFill>
                  <a:schemeClr val="accent1">
                    <a:lumMod val="20000"/>
                    <a:lumOff val="80000"/>
                  </a:schemeClr>
                </a:solidFill>
              </a:rPr>
              <a:t>Past Papers</a:t>
            </a:r>
            <a:endParaRPr lang="en-US" dirty="0">
              <a:solidFill>
                <a:schemeClr val="accent1">
                  <a:lumMod val="20000"/>
                  <a:lumOff val="80000"/>
                </a:schemeClr>
              </a:solidFill>
            </a:endParaRPr>
          </a:p>
        </p:txBody>
      </p:sp>
      <p:sp>
        <p:nvSpPr>
          <p:cNvPr id="3" name="Content Placeholder 2"/>
          <p:cNvSpPr>
            <a:spLocks noGrp="1"/>
          </p:cNvSpPr>
          <p:nvPr>
            <p:ph idx="1"/>
          </p:nvPr>
        </p:nvSpPr>
        <p:spPr/>
        <p:style>
          <a:lnRef idx="0">
            <a:scrgbClr r="0" g="0" b="0"/>
          </a:lnRef>
          <a:fillRef idx="1002">
            <a:schemeClr val="lt2"/>
          </a:fillRef>
          <a:effectRef idx="0">
            <a:scrgbClr r="0" g="0" b="0"/>
          </a:effectRef>
          <a:fontRef idx="major"/>
        </p:style>
        <p:txBody>
          <a:bodyPr/>
          <a:lstStyle/>
          <a:p>
            <a:r>
              <a:rPr lang="en-US" dirty="0" smtClean="0"/>
              <a:t>Almost 50</a:t>
            </a:r>
            <a:r>
              <a:rPr lang="en-US" dirty="0"/>
              <a:t>% paper </a:t>
            </a:r>
            <a:r>
              <a:rPr lang="en-US" dirty="0" smtClean="0"/>
              <a:t>is </a:t>
            </a:r>
            <a:r>
              <a:rPr lang="en-US" dirty="0"/>
              <a:t>based on previous ICAP past paper, it is strongly advised to </a:t>
            </a:r>
            <a:r>
              <a:rPr lang="en-US" dirty="0" smtClean="0"/>
              <a:t>consult and practice </a:t>
            </a:r>
            <a:r>
              <a:rPr lang="en-US" dirty="0"/>
              <a:t>past papers </a:t>
            </a:r>
            <a:r>
              <a:rPr lang="en-US" dirty="0" smtClean="0"/>
              <a:t>thoroughly. </a:t>
            </a:r>
            <a:endParaRPr lang="en-US" dirty="0"/>
          </a:p>
        </p:txBody>
      </p:sp>
      <p:pic>
        <p:nvPicPr>
          <p:cNvPr id="10242" name="Picture 2" descr="C:\Users\Shayan Javed\Desktop\BCBS Presentation\Images\past papers.gif"/>
          <p:cNvPicPr>
            <a:picLocks noChangeAspect="1" noChangeArrowheads="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xmlns="" val="0"/>
              </a:ext>
            </a:extLst>
          </a:blip>
          <a:srcRect/>
          <a:stretch>
            <a:fillRect/>
          </a:stretch>
        </p:blipFill>
        <p:spPr bwMode="auto">
          <a:xfrm>
            <a:off x="6553200" y="3552825"/>
            <a:ext cx="2324100" cy="33051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73318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1752600"/>
            <a:ext cx="5867400" cy="2362200"/>
          </a:xfrm>
        </p:spPr>
        <p:style>
          <a:lnRef idx="0">
            <a:scrgbClr r="0" g="0" b="0"/>
          </a:lnRef>
          <a:fillRef idx="1002">
            <a:schemeClr val="dk2"/>
          </a:fillRef>
          <a:effectRef idx="0">
            <a:scrgbClr r="0" g="0" b="0"/>
          </a:effectRef>
          <a:fontRef idx="major"/>
        </p:style>
        <p:txBody>
          <a:bodyPr>
            <a:normAutofit/>
          </a:bodyPr>
          <a:lstStyle/>
          <a:p>
            <a:r>
              <a:rPr lang="en-US" dirty="0" smtClean="0">
                <a:solidFill>
                  <a:schemeClr val="accent1">
                    <a:lumMod val="20000"/>
                    <a:lumOff val="80000"/>
                  </a:schemeClr>
                </a:solidFill>
              </a:rPr>
              <a:t>Paper </a:t>
            </a:r>
            <a:r>
              <a:rPr lang="en-US" dirty="0">
                <a:solidFill>
                  <a:schemeClr val="accent1">
                    <a:lumMod val="20000"/>
                    <a:lumOff val="80000"/>
                  </a:schemeClr>
                </a:solidFill>
              </a:rPr>
              <a:t>reading should be done very carefully </a:t>
            </a:r>
          </a:p>
        </p:txBody>
      </p:sp>
      <p:pic>
        <p:nvPicPr>
          <p:cNvPr id="11266" name="Picture 2" descr="C:\Users\Shayan Javed\Desktop\BCBS Presentation\Images\cautio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05000"/>
            <a:ext cx="2506670" cy="21989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503755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2"/>
          </a:fillRef>
          <a:effectRef idx="0">
            <a:scrgbClr r="0" g="0" b="0"/>
          </a:effectRef>
          <a:fontRef idx="major"/>
        </p:style>
        <p:txBody>
          <a:bodyPr>
            <a:normAutofit/>
          </a:bodyPr>
          <a:lstStyle/>
          <a:p>
            <a:r>
              <a:rPr lang="en-US" dirty="0" smtClean="0">
                <a:solidFill>
                  <a:schemeClr val="accent1">
                    <a:lumMod val="20000"/>
                    <a:lumOff val="80000"/>
                  </a:schemeClr>
                </a:solidFill>
              </a:rPr>
              <a:t>Anxiety </a:t>
            </a:r>
            <a:r>
              <a:rPr lang="en-US" dirty="0">
                <a:solidFill>
                  <a:schemeClr val="accent1">
                    <a:lumMod val="20000"/>
                    <a:lumOff val="80000"/>
                  </a:schemeClr>
                </a:solidFill>
              </a:rPr>
              <a:t>coping techniques </a:t>
            </a: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Start with questions which are easy to attempt. Afterwards when in flow you may be able to attempt the difficult ones</a:t>
            </a:r>
          </a:p>
          <a:p>
            <a:r>
              <a:rPr lang="en-US" dirty="0" smtClean="0"/>
              <a:t>Concentrate on the paper </a:t>
            </a:r>
          </a:p>
          <a:p>
            <a:r>
              <a:rPr lang="en-US" dirty="0" smtClean="0"/>
              <a:t>Do </a:t>
            </a:r>
            <a:r>
              <a:rPr lang="en-US" dirty="0"/>
              <a:t>not think about what you cannot </a:t>
            </a:r>
            <a:r>
              <a:rPr lang="en-US" dirty="0" smtClean="0"/>
              <a:t>do</a:t>
            </a:r>
          </a:p>
          <a:p>
            <a:r>
              <a:rPr lang="en-US" dirty="0" smtClean="0"/>
              <a:t>Do not feel panic</a:t>
            </a:r>
          </a:p>
          <a:p>
            <a:endParaRPr lang="en-US" dirty="0" smtClean="0"/>
          </a:p>
        </p:txBody>
      </p:sp>
      <p:pic>
        <p:nvPicPr>
          <p:cNvPr id="12290" name="Picture 2" descr="C:\Users\Shayan Javed\Desktop\BCBS Presentation\Images\tensio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2200" y="4693157"/>
            <a:ext cx="2819400" cy="2090003"/>
          </a:xfrm>
          <a:prstGeom prst="rect">
            <a:avLst/>
          </a:prstGeom>
          <a:noFill/>
          <a:extLst>
            <a:ext uri="{909E8E84-426E-40DD-AFC4-6F175D3DCCD1}">
              <a14:hiddenFill xmlns:a14="http://schemas.microsoft.com/office/drawing/2010/main" xmlns="">
                <a:solidFill>
                  <a:srgbClr val="FFFFFF"/>
                </a:solidFill>
              </a14:hiddenFill>
            </a:ext>
          </a:extLst>
        </p:spPr>
      </p:pic>
      <p:pic>
        <p:nvPicPr>
          <p:cNvPr id="12291" name="Picture 3" descr="C:\Users\Shayan Javed\Desktop\BCBS Presentation\Images\tension-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200" y="5150876"/>
            <a:ext cx="2819400" cy="16322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31123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marL="0" indent="0" algn="ctr">
              <a:buNone/>
            </a:pPr>
            <a:r>
              <a:rPr lang="en-US" dirty="0" smtClean="0"/>
              <a:t>Don’t </a:t>
            </a:r>
            <a:r>
              <a:rPr lang="en-US" dirty="0"/>
              <a:t>go for quantity. Always keep your focus on quality. Be precise and to the point </a:t>
            </a:r>
          </a:p>
        </p:txBody>
      </p:sp>
      <p:pic>
        <p:nvPicPr>
          <p:cNvPr id="13314" name="Picture 2" descr="C:\Users\Shayan Javed\Desktop\BCBS Presentation\Images\quality-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0" y="3138488"/>
            <a:ext cx="3467100" cy="3467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0840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1"/>
          </a:fillRef>
          <a:effectRef idx="0">
            <a:scrgbClr r="0" g="0" b="0"/>
          </a:effectRef>
          <a:fontRef idx="major"/>
        </p:style>
        <p:txBody>
          <a:bodyPr/>
          <a:lstStyle/>
          <a:p>
            <a:r>
              <a:rPr lang="en-US" dirty="0" smtClean="0">
                <a:solidFill>
                  <a:schemeClr val="accent1">
                    <a:lumMod val="20000"/>
                    <a:lumOff val="80000"/>
                  </a:schemeClr>
                </a:solidFill>
              </a:rPr>
              <a:t>Spare </a:t>
            </a:r>
            <a:r>
              <a:rPr lang="en-US" dirty="0">
                <a:solidFill>
                  <a:schemeClr val="accent1">
                    <a:lumMod val="20000"/>
                    <a:lumOff val="80000"/>
                  </a:schemeClr>
                </a:solidFill>
              </a:rPr>
              <a:t>time for paper reading </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US" dirty="0"/>
              <a:t>After paper completion, spend spare time for paper reading if </a:t>
            </a:r>
            <a:r>
              <a:rPr lang="en-US" dirty="0" smtClean="0"/>
              <a:t>possible. You </a:t>
            </a:r>
            <a:r>
              <a:rPr lang="en-US" dirty="0"/>
              <a:t>can definitely increase 2 to 3 marks which can be decisive. </a:t>
            </a:r>
          </a:p>
        </p:txBody>
      </p:sp>
      <p:pic>
        <p:nvPicPr>
          <p:cNvPr id="14338" name="Picture 2" descr="C:\Users\Shayan Javed\Desktop\BCBS Presentation\Images\reading_2258968b.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3657600"/>
            <a:ext cx="4419600" cy="3200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19842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1"/>
          </a:fillRef>
          <a:effectRef idx="0">
            <a:scrgbClr r="0" g="0" b="0"/>
          </a:effectRef>
          <a:fontRef idx="major"/>
        </p:style>
        <p:txBody>
          <a:bodyPr/>
          <a:lstStyle/>
          <a:p>
            <a:r>
              <a:rPr lang="en-US" dirty="0">
                <a:solidFill>
                  <a:schemeClr val="accent1">
                    <a:lumMod val="20000"/>
                    <a:lumOff val="80000"/>
                  </a:schemeClr>
                </a:solidFill>
              </a:rPr>
              <a:t>Keep your material </a:t>
            </a:r>
            <a:r>
              <a:rPr lang="en-US" dirty="0" smtClean="0">
                <a:solidFill>
                  <a:schemeClr val="accent1">
                    <a:lumMod val="20000"/>
                    <a:lumOff val="80000"/>
                  </a:schemeClr>
                </a:solidFill>
              </a:rPr>
              <a:t>fresh</a:t>
            </a:r>
            <a:endParaRPr lang="en-US" dirty="0">
              <a:solidFill>
                <a:schemeClr val="accent1">
                  <a:lumMod val="20000"/>
                  <a:lumOff val="80000"/>
                </a:schemeClr>
              </a:solidFill>
            </a:endParaRPr>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en-US" dirty="0"/>
              <a:t>90% material is going to be forgotten after 24 hours. Keep your material </a:t>
            </a:r>
            <a:r>
              <a:rPr lang="en-US" dirty="0" smtClean="0"/>
              <a:t>fresh through revision</a:t>
            </a:r>
            <a:endParaRPr lang="en-US" dirty="0"/>
          </a:p>
        </p:txBody>
      </p:sp>
      <p:pic>
        <p:nvPicPr>
          <p:cNvPr id="15362" name="Picture 2" descr="C:\Users\Shayan Javed\Desktop\BCBS Presentation\Images\smi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0" y="2857500"/>
            <a:ext cx="5334000" cy="4000500"/>
          </a:xfrm>
          <a:prstGeom prst="rect">
            <a:avLst/>
          </a:prstGeom>
          <a:extLst>
            <a:ext uri="{909E8E84-426E-40DD-AFC4-6F175D3DCCD1}">
              <a14:hiddenFill xmlns:a14="http://schemas.microsoft.com/office/drawing/2010/main" xmlns="">
                <a:solidFill>
                  <a:srgbClr val="FFFFFF"/>
                </a:solidFill>
              </a14:hiddenFill>
            </a:ext>
          </a:extLst>
        </p:spPr>
        <p:style>
          <a:lnRef idx="3">
            <a:schemeClr val="lt1"/>
          </a:lnRef>
          <a:fillRef idx="1">
            <a:schemeClr val="accent4"/>
          </a:fillRef>
          <a:effectRef idx="1">
            <a:schemeClr val="accent4"/>
          </a:effectRef>
          <a:fontRef idx="minor">
            <a:schemeClr val="lt1"/>
          </a:fontRef>
        </p:style>
      </p:pic>
    </p:spTree>
    <p:extLst>
      <p:ext uri="{BB962C8B-B14F-4D97-AF65-F5344CB8AC3E}">
        <p14:creationId xmlns:p14="http://schemas.microsoft.com/office/powerpoint/2010/main" xmlns="" val="11089724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Shayan Javed\Desktop\BCBS Presentation\Images\focu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62400" y="2438400"/>
            <a:ext cx="5029200" cy="4279440"/>
          </a:xfrm>
          <a:prstGeom prst="rect">
            <a:avLst/>
          </a:prstGeom>
          <a:extLst>
            <a:ext uri="{909E8E84-426E-40DD-AFC4-6F175D3DCCD1}">
              <a14:hiddenFill xmlns:a14="http://schemas.microsoft.com/office/drawing/2010/main" xmlns="">
                <a:solidFill>
                  <a:srgbClr val="FFFFFF"/>
                </a:solidFill>
              </a14:hiddenFill>
            </a:ext>
          </a:extLst>
        </p:spPr>
        <p:style>
          <a:lnRef idx="1">
            <a:schemeClr val="accent2"/>
          </a:lnRef>
          <a:fillRef idx="2">
            <a:schemeClr val="accent2"/>
          </a:fillRef>
          <a:effectRef idx="1">
            <a:schemeClr val="accent2"/>
          </a:effectRef>
          <a:fontRef idx="minor">
            <a:schemeClr val="dk1"/>
          </a:fontRef>
        </p:style>
      </p:pic>
      <p:sp>
        <p:nvSpPr>
          <p:cNvPr id="2" name="Title 1"/>
          <p:cNvSpPr>
            <a:spLocks noGrp="1"/>
          </p:cNvSpPr>
          <p:nvPr>
            <p:ph type="title"/>
          </p:nvPr>
        </p:nvSpPr>
        <p:spPr/>
        <p:style>
          <a:lnRef idx="0">
            <a:scrgbClr r="0" g="0" b="0"/>
          </a:lnRef>
          <a:fillRef idx="1003">
            <a:schemeClr val="dk2"/>
          </a:fillRef>
          <a:effectRef idx="0">
            <a:scrgbClr r="0" g="0" b="0"/>
          </a:effectRef>
          <a:fontRef idx="major"/>
        </p:style>
        <p:txBody>
          <a:bodyPr/>
          <a:lstStyle/>
          <a:p>
            <a:r>
              <a:rPr lang="en-US" dirty="0">
                <a:solidFill>
                  <a:schemeClr val="accent1">
                    <a:lumMod val="20000"/>
                    <a:lumOff val="80000"/>
                  </a:schemeClr>
                </a:solidFill>
              </a:rPr>
              <a:t>T</a:t>
            </a:r>
            <a:r>
              <a:rPr lang="en-US" dirty="0" smtClean="0">
                <a:solidFill>
                  <a:schemeClr val="accent1">
                    <a:lumMod val="20000"/>
                    <a:lumOff val="80000"/>
                  </a:schemeClr>
                </a:solidFill>
              </a:rPr>
              <a:t>horough </a:t>
            </a:r>
            <a:r>
              <a:rPr lang="en-US" dirty="0" smtClean="0">
                <a:solidFill>
                  <a:schemeClr val="accent1">
                    <a:lumMod val="20000"/>
                    <a:lumOff val="80000"/>
                  </a:schemeClr>
                </a:solidFill>
              </a:rPr>
              <a:t>Study </a:t>
            </a:r>
            <a:endParaRPr lang="en-US" dirty="0">
              <a:solidFill>
                <a:schemeClr val="accent1">
                  <a:lumMod val="20000"/>
                  <a:lumOff val="80000"/>
                </a:schemeClr>
              </a:solidFill>
            </a:endParaRPr>
          </a:p>
        </p:txBody>
      </p:sp>
      <p:sp>
        <p:nvSpPr>
          <p:cNvPr id="3" name="Content Placeholder 2"/>
          <p:cNvSpPr>
            <a:spLocks noGrp="1"/>
          </p:cNvSpPr>
          <p:nvPr>
            <p:ph idx="1"/>
          </p:nvPr>
        </p:nvSpPr>
        <p:spPr>
          <a:xfrm>
            <a:off x="457200" y="1905000"/>
            <a:ext cx="8305800" cy="1219200"/>
          </a:xfrm>
        </p:spPr>
        <p:style>
          <a:lnRef idx="1">
            <a:schemeClr val="accent2"/>
          </a:lnRef>
          <a:fillRef idx="2">
            <a:schemeClr val="accent2"/>
          </a:fillRef>
          <a:effectRef idx="1">
            <a:schemeClr val="accent2"/>
          </a:effectRef>
          <a:fontRef idx="minor">
            <a:schemeClr val="dk1"/>
          </a:fontRef>
        </p:style>
        <p:txBody>
          <a:bodyPr/>
          <a:lstStyle/>
          <a:p>
            <a:r>
              <a:rPr lang="en-US" dirty="0"/>
              <a:t>Because of the subjective nature of the </a:t>
            </a:r>
            <a:r>
              <a:rPr lang="en-US" dirty="0" smtClean="0"/>
              <a:t>exam do </a:t>
            </a:r>
            <a:r>
              <a:rPr lang="en-US" dirty="0" smtClean="0"/>
              <a:t>study </a:t>
            </a:r>
            <a:r>
              <a:rPr lang="en-US" dirty="0" smtClean="0"/>
              <a:t>thoroughly</a:t>
            </a:r>
            <a:endParaRPr lang="en-US" dirty="0"/>
          </a:p>
        </p:txBody>
      </p:sp>
    </p:spTree>
    <p:extLst>
      <p:ext uri="{BB962C8B-B14F-4D97-AF65-F5344CB8AC3E}">
        <p14:creationId xmlns:p14="http://schemas.microsoft.com/office/powerpoint/2010/main" xmlns="" val="13022577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328" y="4038600"/>
            <a:ext cx="8229600" cy="1143000"/>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dirty="0" smtClean="0"/>
              <a:t>Definitions </a:t>
            </a:r>
            <a:r>
              <a:rPr lang="en-US" dirty="0"/>
              <a:t>and </a:t>
            </a:r>
            <a:r>
              <a:rPr lang="en-US" dirty="0" smtClean="0"/>
              <a:t>Important Terms</a:t>
            </a:r>
            <a:endParaRPr lang="en-US" dirty="0"/>
          </a:p>
        </p:txBody>
      </p:sp>
      <p:pic>
        <p:nvPicPr>
          <p:cNvPr id="17410" name="Picture 2" descr="C:\Users\Shayan Javed\Desktop\BCBS Presentation\Images\learn by hear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7328" y="152400"/>
            <a:ext cx="8724901" cy="3568700"/>
          </a:xfrm>
          <a:prstGeom prst="rect">
            <a:avLst/>
          </a:prstGeom>
          <a:extLst>
            <a:ext uri="{909E8E84-426E-40DD-AFC4-6F175D3DCCD1}">
              <a14:hiddenFill xmlns:a14="http://schemas.microsoft.com/office/drawing/2010/main" xmlns="">
                <a:solidFill>
                  <a:srgbClr val="FFFFFF"/>
                </a:solidFill>
              </a14:hiddenFill>
            </a:ext>
          </a:extLst>
        </p:spPr>
        <p:style>
          <a:lnRef idx="2">
            <a:schemeClr val="accent6">
              <a:shade val="50000"/>
            </a:schemeClr>
          </a:lnRef>
          <a:fillRef idx="1">
            <a:schemeClr val="accent6"/>
          </a:fillRef>
          <a:effectRef idx="0">
            <a:schemeClr val="accent6"/>
          </a:effectRef>
          <a:fontRef idx="minor">
            <a:schemeClr val="lt1"/>
          </a:fontRef>
        </p:style>
      </p:pic>
    </p:spTree>
    <p:extLst>
      <p:ext uri="{BB962C8B-B14F-4D97-AF65-F5344CB8AC3E}">
        <p14:creationId xmlns:p14="http://schemas.microsoft.com/office/powerpoint/2010/main" xmlns="" val="5512318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047750"/>
          </a:xfrm>
        </p:spPr>
        <p:txBody>
          <a:bodyPr>
            <a:noAutofit/>
          </a:bodyPr>
          <a:lstStyle/>
          <a:p>
            <a:pPr eaLnBrk="1" fontAlgn="auto" hangingPunct="1">
              <a:spcAft>
                <a:spcPts val="0"/>
              </a:spcAft>
              <a:defRPr/>
            </a:pPr>
            <a:r>
              <a:rPr lang="en-US" sz="3600" b="1" dirty="0" err="1" smtClean="0"/>
              <a:t>Drucker</a:t>
            </a:r>
            <a:r>
              <a:rPr lang="en-US" sz="3600" b="1" dirty="0" smtClean="0"/>
              <a:t> suggested five types of management responsibilities</a:t>
            </a:r>
            <a:endParaRPr lang="en-US" sz="3600" b="1" dirty="0"/>
          </a:p>
        </p:txBody>
      </p:sp>
      <p:sp>
        <p:nvSpPr>
          <p:cNvPr id="3" name="Content Placeholder 2"/>
          <p:cNvSpPr>
            <a:spLocks noGrp="1"/>
          </p:cNvSpPr>
          <p:nvPr>
            <p:ph sz="half" idx="1"/>
          </p:nvPr>
        </p:nvSpPr>
        <p:spPr>
          <a:xfrm>
            <a:off x="0" y="1676400"/>
            <a:ext cx="9144000" cy="5181600"/>
          </a:xfrm>
        </p:spPr>
        <p:style>
          <a:lnRef idx="1">
            <a:schemeClr val="accent1"/>
          </a:lnRef>
          <a:fillRef idx="2">
            <a:schemeClr val="accent1"/>
          </a:fillRef>
          <a:effectRef idx="1">
            <a:schemeClr val="accent1"/>
          </a:effectRef>
          <a:fontRef idx="minor">
            <a:schemeClr val="dk1"/>
          </a:fontRef>
        </p:style>
        <p:txBody>
          <a:bodyPr>
            <a:normAutofit/>
          </a:bodyPr>
          <a:lstStyle/>
          <a:p>
            <a:pPr marL="571500" lvl="0" indent="-571500">
              <a:buFont typeface="+mj-lt"/>
              <a:buAutoNum type="romanLcPeriod"/>
            </a:pPr>
            <a:r>
              <a:rPr lang="en-US" sz="2800" dirty="0" smtClean="0"/>
              <a:t>Setting objectives – The management should establish well-defined objectives and set performance targets for achievement of the objectives with strict deadlines.</a:t>
            </a:r>
          </a:p>
          <a:p>
            <a:pPr marL="571500" lvl="0" indent="-571500">
              <a:buFont typeface="+mj-lt"/>
              <a:buAutoNum type="romanLcPeriod"/>
            </a:pPr>
            <a:endParaRPr lang="en-US" sz="2800" dirty="0" smtClean="0"/>
          </a:p>
          <a:p>
            <a:pPr>
              <a:buNone/>
            </a:pPr>
            <a:r>
              <a:rPr lang="en-US" sz="2800" dirty="0" smtClean="0"/>
              <a:t>	ii) 	</a:t>
            </a:r>
            <a:r>
              <a:rPr lang="en-US" sz="2800" dirty="0" err="1" smtClean="0"/>
              <a:t>Organisation</a:t>
            </a:r>
            <a:r>
              <a:rPr lang="en-US" sz="2800" dirty="0" smtClean="0"/>
              <a:t> of work – The management should organize the work by dividing it into activities and jobs should be performed by individuals and groups in a well-defined </a:t>
            </a:r>
            <a:r>
              <a:rPr lang="en-US" sz="2800" dirty="0" err="1" smtClean="0"/>
              <a:t>organisational</a:t>
            </a:r>
            <a:r>
              <a:rPr lang="en-US" sz="2800" dirty="0" smtClean="0"/>
              <a:t> structure with appropriate authorities and responsibilities.</a:t>
            </a:r>
          </a:p>
          <a:p>
            <a:pPr>
              <a:buNone/>
            </a:pPr>
            <a:endParaRPr lang="en-US" sz="2800" dirty="0"/>
          </a:p>
        </p:txBody>
      </p:sp>
    </p:spTree>
  </p:cSld>
  <p:clrMapOvr>
    <a:masterClrMapping/>
  </p:clrMapOvr>
  <p:transition>
    <p:dissolv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276601"/>
            <a:ext cx="8153400" cy="3352800"/>
          </a:xfrm>
        </p:spPr>
        <p:style>
          <a:lnRef idx="1">
            <a:schemeClr val="accent2"/>
          </a:lnRef>
          <a:fillRef idx="2">
            <a:schemeClr val="accent2"/>
          </a:fillRef>
          <a:effectRef idx="1">
            <a:schemeClr val="accent2"/>
          </a:effectRef>
          <a:fontRef idx="minor">
            <a:schemeClr val="dk1"/>
          </a:fontRef>
        </p:style>
        <p:txBody>
          <a:bodyPr/>
          <a:lstStyle/>
          <a:p>
            <a:r>
              <a:rPr lang="en-US" dirty="0"/>
              <a:t>Emphasize upon the topics which were highlighted by your tutor during the </a:t>
            </a:r>
            <a:r>
              <a:rPr lang="en-US" dirty="0" smtClean="0"/>
              <a:t>lectures</a:t>
            </a:r>
            <a:endParaRPr lang="en-US" dirty="0"/>
          </a:p>
        </p:txBody>
      </p:sp>
      <p:pic>
        <p:nvPicPr>
          <p:cNvPr id="18434" name="Picture 2" descr="C:\Users\Shayan Javed\Desktop\BCBS Presentation\Images\attentio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 y="304800"/>
            <a:ext cx="7172325" cy="2667000"/>
          </a:xfrm>
          <a:prstGeom prst="rect">
            <a:avLst/>
          </a:prstGeom>
          <a:extLst>
            <a:ext uri="{909E8E84-426E-40DD-AFC4-6F175D3DCCD1}">
              <a14:hiddenFill xmlns:a14="http://schemas.microsoft.com/office/drawing/2010/main" xmlns="">
                <a:solidFill>
                  <a:srgbClr val="FFFFFF"/>
                </a:solidFill>
              </a14:hiddenFill>
            </a:ext>
          </a:extLst>
        </p:spPr>
        <p:style>
          <a:lnRef idx="3">
            <a:schemeClr val="lt1"/>
          </a:lnRef>
          <a:fillRef idx="1">
            <a:schemeClr val="accent3"/>
          </a:fillRef>
          <a:effectRef idx="1">
            <a:schemeClr val="accent3"/>
          </a:effectRef>
          <a:fontRef idx="minor">
            <a:schemeClr val="lt1"/>
          </a:fontRef>
        </p:style>
      </p:pic>
    </p:spTree>
    <p:extLst>
      <p:ext uri="{BB962C8B-B14F-4D97-AF65-F5344CB8AC3E}">
        <p14:creationId xmlns:p14="http://schemas.microsoft.com/office/powerpoint/2010/main" xmlns="" val="29849273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lstStyle/>
          <a:p>
            <a:r>
              <a:rPr lang="en-US" dirty="0">
                <a:solidFill>
                  <a:schemeClr val="accent1">
                    <a:lumMod val="20000"/>
                    <a:lumOff val="80000"/>
                  </a:schemeClr>
                </a:solidFill>
              </a:rPr>
              <a:t>S</a:t>
            </a:r>
            <a:r>
              <a:rPr lang="en-US" dirty="0" smtClean="0">
                <a:solidFill>
                  <a:schemeClr val="accent1">
                    <a:lumMod val="20000"/>
                    <a:lumOff val="80000"/>
                  </a:schemeClr>
                </a:solidFill>
              </a:rPr>
              <a:t>ummary Sheet </a:t>
            </a:r>
            <a:endParaRPr lang="en-US" dirty="0">
              <a:solidFill>
                <a:schemeClr val="accent1">
                  <a:lumMod val="20000"/>
                  <a:lumOff val="80000"/>
                </a:schemeClr>
              </a:solidFill>
            </a:endParaRP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US" dirty="0"/>
              <a:t>Prepare a summary sheet which may cover important headings of the </a:t>
            </a:r>
            <a:r>
              <a:rPr lang="en-US" dirty="0" smtClean="0"/>
              <a:t>topic</a:t>
            </a:r>
            <a:endParaRPr lang="en-US" dirty="0"/>
          </a:p>
        </p:txBody>
      </p:sp>
      <p:pic>
        <p:nvPicPr>
          <p:cNvPr id="19458" name="Picture 2" descr="C:\Users\Shayan Javed\Desktop\BCBS Presentation\Images\imag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8200" y="3165066"/>
            <a:ext cx="4267200" cy="3492910"/>
          </a:xfrm>
          <a:prstGeom prst="rect">
            <a:avLst/>
          </a:prstGeom>
          <a:extLst>
            <a:ext uri="{909E8E84-426E-40DD-AFC4-6F175D3DCCD1}">
              <a14:hiddenFill xmlns:a14="http://schemas.microsoft.com/office/drawing/2010/main" xmlns="">
                <a:solidFill>
                  <a:srgbClr val="FFFFFF"/>
                </a:solidFill>
              </a14:hiddenFill>
            </a:ext>
          </a:extLst>
        </p:spPr>
        <p:style>
          <a:lnRef idx="1">
            <a:schemeClr val="accent1"/>
          </a:lnRef>
          <a:fillRef idx="3">
            <a:schemeClr val="accent1"/>
          </a:fillRef>
          <a:effectRef idx="2">
            <a:schemeClr val="accent1"/>
          </a:effectRef>
          <a:fontRef idx="minor">
            <a:schemeClr val="lt1"/>
          </a:fontRef>
        </p:style>
      </p:pic>
    </p:spTree>
    <p:extLst>
      <p:ext uri="{BB962C8B-B14F-4D97-AF65-F5344CB8AC3E}">
        <p14:creationId xmlns:p14="http://schemas.microsoft.com/office/powerpoint/2010/main" xmlns="" val="7044373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lt2"/>
          </a:fillRef>
          <a:effectRef idx="0">
            <a:scrgbClr r="0" g="0" b="0"/>
          </a:effectRef>
          <a:fontRef idx="major"/>
        </p:style>
        <p:txBody>
          <a:bodyPr>
            <a:normAutofit/>
          </a:bodyPr>
          <a:lstStyle/>
          <a:p>
            <a:r>
              <a:rPr lang="en-US" dirty="0" smtClean="0">
                <a:solidFill>
                  <a:schemeClr val="accent1">
                    <a:lumMod val="75000"/>
                  </a:schemeClr>
                </a:solidFill>
              </a:rPr>
              <a:t>Understand First; Cram Last </a:t>
            </a:r>
            <a:endParaRPr lang="en-US" dirty="0">
              <a:solidFill>
                <a:schemeClr val="accent1">
                  <a:lumMod val="75000"/>
                </a:schemeClr>
              </a:solidFill>
            </a:endParaRPr>
          </a:p>
        </p:txBody>
      </p:sp>
      <p:pic>
        <p:nvPicPr>
          <p:cNvPr id="20482" name="Picture 2" descr="C:\Users\Shayan Javed\Desktop\BCBS Presentation\Images\cram last.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2057400"/>
            <a:ext cx="3800499" cy="4572000"/>
          </a:xfrm>
          <a:prstGeom prst="rect">
            <a:avLst/>
          </a:prstGeom>
          <a:extLst>
            <a:ext uri="{909E8E84-426E-40DD-AFC4-6F175D3DCCD1}">
              <a14:hiddenFill xmlns:a14="http://schemas.microsoft.com/office/drawing/2010/main" xmlns="">
                <a:solidFill>
                  <a:srgbClr val="FFFFFF"/>
                </a:solidFill>
              </a14:hiddenFill>
            </a:ext>
          </a:extLst>
        </p:spPr>
        <p:style>
          <a:lnRef idx="1">
            <a:schemeClr val="accent4"/>
          </a:lnRef>
          <a:fillRef idx="3">
            <a:schemeClr val="accent4"/>
          </a:fillRef>
          <a:effectRef idx="2">
            <a:schemeClr val="accent4"/>
          </a:effectRef>
          <a:fontRef idx="minor">
            <a:schemeClr val="lt1"/>
          </a:fontRef>
        </p:style>
      </p:pic>
    </p:spTree>
    <p:extLst>
      <p:ext uri="{BB962C8B-B14F-4D97-AF65-F5344CB8AC3E}">
        <p14:creationId xmlns:p14="http://schemas.microsoft.com/office/powerpoint/2010/main" xmlns="" val="20070559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lt2"/>
          </a:fillRef>
          <a:effectRef idx="0">
            <a:scrgbClr r="0" g="0" b="0"/>
          </a:effectRef>
          <a:fontRef idx="major"/>
        </p:style>
        <p:txBody>
          <a:bodyPr>
            <a:normAutofit fontScale="90000"/>
          </a:bodyPr>
          <a:lstStyle/>
          <a:p>
            <a:r>
              <a:rPr lang="en-US" dirty="0" smtClean="0">
                <a:solidFill>
                  <a:schemeClr val="accent1">
                    <a:lumMod val="75000"/>
                  </a:schemeClr>
                </a:solidFill>
              </a:rPr>
              <a:t>For exam preparation a student should be careful about</a:t>
            </a:r>
            <a:endParaRPr lang="en-US" dirty="0">
              <a:solidFill>
                <a:schemeClr val="accent1">
                  <a:lumMod val="75000"/>
                </a:schemeClr>
              </a:solidFill>
            </a:endParaRP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US" dirty="0" smtClean="0"/>
              <a:t>When to prepare for exams</a:t>
            </a:r>
          </a:p>
          <a:p>
            <a:r>
              <a:rPr lang="en-US" dirty="0" smtClean="0"/>
              <a:t>From where to prepare</a:t>
            </a:r>
          </a:p>
          <a:p>
            <a:r>
              <a:rPr lang="en-US" dirty="0" smtClean="0"/>
              <a:t>What to prepare</a:t>
            </a:r>
          </a:p>
          <a:p>
            <a:r>
              <a:rPr lang="en-US" dirty="0" smtClean="0"/>
              <a:t>How to prepare </a:t>
            </a:r>
            <a:endParaRPr lang="en-US" dirty="0"/>
          </a:p>
        </p:txBody>
      </p:sp>
      <p:pic>
        <p:nvPicPr>
          <p:cNvPr id="5" name="Picture 2" descr="C:\Users\Shayan Javed\Desktop\BCBS Presentation\Images\test prep.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1200" y="3581400"/>
            <a:ext cx="3175000" cy="3187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499588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2"/>
          </a:fillRef>
          <a:effectRef idx="0">
            <a:scrgbClr r="0" g="0" b="0"/>
          </a:effectRef>
          <a:fontRef idx="major"/>
        </p:style>
        <p:txBody>
          <a:bodyPr>
            <a:normAutofit fontScale="90000"/>
          </a:bodyPr>
          <a:lstStyle/>
          <a:p>
            <a:r>
              <a:rPr lang="en-US" dirty="0">
                <a:solidFill>
                  <a:schemeClr val="accent1">
                    <a:lumMod val="75000"/>
                  </a:schemeClr>
                </a:solidFill>
              </a:rPr>
              <a:t>Tackling </a:t>
            </a:r>
            <a:r>
              <a:rPr lang="en-US" dirty="0" smtClean="0">
                <a:solidFill>
                  <a:schemeClr val="accent1">
                    <a:lumMod val="75000"/>
                  </a:schemeClr>
                </a:solidFill>
              </a:rPr>
              <a:t>Scenario Based Questions</a:t>
            </a:r>
            <a:endParaRPr lang="en-US" dirty="0">
              <a:solidFill>
                <a:schemeClr val="accent1">
                  <a:lumMod val="75000"/>
                </a:schemeClr>
              </a:solidFill>
            </a:endParaRP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US" dirty="0" smtClean="0"/>
              <a:t>As </a:t>
            </a:r>
            <a:r>
              <a:rPr lang="en-US" dirty="0"/>
              <a:t>you read the scenario based </a:t>
            </a:r>
            <a:r>
              <a:rPr lang="en-US" dirty="0" smtClean="0"/>
              <a:t>questions</a:t>
            </a:r>
            <a:r>
              <a:rPr lang="en-US" dirty="0" smtClean="0"/>
              <a:t>,       underline </a:t>
            </a:r>
            <a:r>
              <a:rPr lang="en-US" dirty="0" smtClean="0"/>
              <a:t>key </a:t>
            </a:r>
            <a:r>
              <a:rPr lang="en-US" dirty="0"/>
              <a:t>terms, such as </a:t>
            </a:r>
            <a:r>
              <a:rPr lang="en-US" dirty="0" smtClean="0"/>
              <a:t>topics </a:t>
            </a:r>
            <a:r>
              <a:rPr lang="en-US" dirty="0"/>
              <a:t>and </a:t>
            </a:r>
            <a:r>
              <a:rPr lang="en-US" dirty="0" smtClean="0"/>
              <a:t>directions                                                                          by </a:t>
            </a:r>
            <a:r>
              <a:rPr lang="en-US" dirty="0"/>
              <a:t>the </a:t>
            </a:r>
            <a:r>
              <a:rPr lang="en-US" dirty="0" smtClean="0"/>
              <a:t>examiner</a:t>
            </a:r>
            <a:endParaRPr lang="en-US" dirty="0"/>
          </a:p>
        </p:txBody>
      </p:sp>
      <p:pic>
        <p:nvPicPr>
          <p:cNvPr id="4" name="Picture 2" descr="C:\Users\Shayan Javed\Desktop\BCBS Presentation\Images\underlin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4038600"/>
            <a:ext cx="2942519" cy="5429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065735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1"/>
          </a:fillRef>
          <a:effectRef idx="0">
            <a:scrgbClr r="0" g="0" b="0"/>
          </a:effectRef>
          <a:fontRef idx="major"/>
        </p:style>
        <p:txBody>
          <a:bodyPr>
            <a:normAutofit fontScale="90000"/>
          </a:bodyPr>
          <a:lstStyle/>
          <a:p>
            <a:r>
              <a:rPr lang="en-US" dirty="0">
                <a:solidFill>
                  <a:schemeClr val="accent1">
                    <a:lumMod val="75000"/>
                  </a:schemeClr>
                </a:solidFill>
              </a:rPr>
              <a:t>Use technical vocabulary as far as </a:t>
            </a:r>
            <a:r>
              <a:rPr lang="en-US" dirty="0" smtClean="0">
                <a:solidFill>
                  <a:schemeClr val="accent1">
                    <a:lumMod val="75000"/>
                  </a:schemeClr>
                </a:solidFill>
              </a:rPr>
              <a:t>possible</a:t>
            </a:r>
            <a:endParaRPr lang="en-US" dirty="0">
              <a:solidFill>
                <a:schemeClr val="accent1">
                  <a:lumMod val="75000"/>
                </a:schemeClr>
              </a:solidFill>
            </a:endParaRPr>
          </a:p>
        </p:txBody>
      </p:sp>
      <p:pic>
        <p:nvPicPr>
          <p:cNvPr id="21506" name="Picture 2" descr="C:\Users\Shayan Javed\Desktop\BCBS Presentation\Images\eng.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1400" y="2985444"/>
            <a:ext cx="5334000" cy="3662495"/>
          </a:xfrm>
          <a:prstGeom prst="rect">
            <a:avLst/>
          </a:prstGeom>
          <a:extLst>
            <a:ext uri="{909E8E84-426E-40DD-AFC4-6F175D3DCCD1}">
              <a14:hiddenFill xmlns:a14="http://schemas.microsoft.com/office/drawing/2010/main" xmlns="">
                <a:solidFill>
                  <a:srgbClr val="FFFFFF"/>
                </a:solidFill>
              </a14:hiddenFill>
            </a:ext>
          </a:extLst>
        </p:spPr>
        <p:style>
          <a:lnRef idx="0">
            <a:schemeClr val="accent3"/>
          </a:lnRef>
          <a:fillRef idx="3">
            <a:schemeClr val="accent3"/>
          </a:fillRef>
          <a:effectRef idx="3">
            <a:schemeClr val="accent3"/>
          </a:effectRef>
          <a:fontRef idx="minor">
            <a:schemeClr val="lt1"/>
          </a:fontRef>
        </p:style>
      </p:pic>
    </p:spTree>
    <p:extLst>
      <p:ext uri="{BB962C8B-B14F-4D97-AF65-F5344CB8AC3E}">
        <p14:creationId xmlns:p14="http://schemas.microsoft.com/office/powerpoint/2010/main" xmlns="" val="33108885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316162"/>
          </a:xfrm>
        </p:spPr>
        <p:style>
          <a:lnRef idx="3">
            <a:schemeClr val="lt1"/>
          </a:lnRef>
          <a:fillRef idx="1">
            <a:schemeClr val="accent4"/>
          </a:fillRef>
          <a:effectRef idx="1">
            <a:schemeClr val="accent4"/>
          </a:effectRef>
          <a:fontRef idx="minor">
            <a:schemeClr val="lt1"/>
          </a:fontRef>
        </p:style>
        <p:txBody>
          <a:bodyPr>
            <a:normAutofit fontScale="90000"/>
          </a:bodyPr>
          <a:lstStyle/>
          <a:p>
            <a:r>
              <a:rPr lang="en-US" dirty="0">
                <a:solidFill>
                  <a:schemeClr val="bg1"/>
                </a:solidFill>
              </a:rPr>
              <a:t>Control your emotional reactions after the exam; it may have adverse effect on the </a:t>
            </a:r>
            <a:r>
              <a:rPr lang="en-US" dirty="0" smtClean="0">
                <a:solidFill>
                  <a:schemeClr val="bg1"/>
                </a:solidFill>
              </a:rPr>
              <a:t>next/upcoming papers</a:t>
            </a:r>
            <a:endParaRPr lang="en-US" dirty="0">
              <a:solidFill>
                <a:schemeClr val="bg1"/>
              </a:solidFill>
            </a:endParaRPr>
          </a:p>
        </p:txBody>
      </p:sp>
      <p:pic>
        <p:nvPicPr>
          <p:cNvPr id="22530" name="Picture 2" descr="C:\Users\Shayan Javed\Desktop\BCBS Presentation\Images\emo.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5800" y="3905834"/>
            <a:ext cx="4362450" cy="2895471"/>
          </a:xfrm>
          <a:prstGeom prst="rect">
            <a:avLst/>
          </a:prstGeom>
          <a:extLst>
            <a:ext uri="{909E8E84-426E-40DD-AFC4-6F175D3DCCD1}">
              <a14:hiddenFill xmlns:a14="http://schemas.microsoft.com/office/drawing/2010/main" xmlns="">
                <a:solidFill>
                  <a:srgbClr val="FFFFFF"/>
                </a:solidFill>
              </a14:hiddenFill>
            </a:ext>
          </a:extLst>
        </p:spPr>
        <p:style>
          <a:lnRef idx="1">
            <a:schemeClr val="accent2"/>
          </a:lnRef>
          <a:fillRef idx="3">
            <a:schemeClr val="accent2"/>
          </a:fillRef>
          <a:effectRef idx="2">
            <a:schemeClr val="accent2"/>
          </a:effectRef>
          <a:fontRef idx="minor">
            <a:schemeClr val="lt1"/>
          </a:fontRef>
        </p:style>
      </p:pic>
    </p:spTree>
    <p:extLst>
      <p:ext uri="{BB962C8B-B14F-4D97-AF65-F5344CB8AC3E}">
        <p14:creationId xmlns:p14="http://schemas.microsoft.com/office/powerpoint/2010/main" xmlns="" val="3607215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2"/>
          </a:fillRef>
          <a:effectRef idx="0">
            <a:scrgbClr r="0" g="0" b="0"/>
          </a:effectRef>
          <a:fontRef idx="major"/>
        </p:style>
        <p:txBody>
          <a:bodyPr/>
          <a:lstStyle/>
          <a:p>
            <a:r>
              <a:rPr lang="en-US" dirty="0" smtClean="0">
                <a:solidFill>
                  <a:schemeClr val="accent1"/>
                </a:solidFill>
              </a:rPr>
              <a:t>Class Tests</a:t>
            </a:r>
            <a:endParaRPr lang="en-US" dirty="0">
              <a:solidFill>
                <a:schemeClr val="accent1"/>
              </a:solidFill>
            </a:endParaRP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Class tests </a:t>
            </a:r>
            <a:r>
              <a:rPr lang="en-US" dirty="0"/>
              <a:t>are the most important opportunity to prepare for the </a:t>
            </a:r>
            <a:r>
              <a:rPr lang="en-US" dirty="0" smtClean="0"/>
              <a:t>examination, so </a:t>
            </a:r>
            <a:r>
              <a:rPr lang="en-US" dirty="0"/>
              <a:t>appear in all the tests </a:t>
            </a:r>
            <a:r>
              <a:rPr lang="en-US" dirty="0" smtClean="0"/>
              <a:t>and try your level best to get through them successfully</a:t>
            </a:r>
            <a:endParaRPr lang="en-US" dirty="0"/>
          </a:p>
        </p:txBody>
      </p:sp>
      <p:pic>
        <p:nvPicPr>
          <p:cNvPr id="4" name="Picture 2" descr="C:\Users\Shayan Javed\Desktop\BCBS Presentation\Images\aptitude_test.gif"/>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6682"/>
          <a:stretch/>
        </p:blipFill>
        <p:spPr bwMode="auto">
          <a:xfrm>
            <a:off x="6248400" y="3657600"/>
            <a:ext cx="2819400" cy="30625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19893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smtClean="0">
                <a:solidFill>
                  <a:schemeClr val="bg1"/>
                </a:solidFill>
              </a:rPr>
              <a:t>Types </a:t>
            </a:r>
            <a:r>
              <a:rPr lang="en-US" dirty="0">
                <a:solidFill>
                  <a:schemeClr val="bg1"/>
                </a:solidFill>
              </a:rPr>
              <a:t>of </a:t>
            </a:r>
            <a:r>
              <a:rPr lang="en-US" dirty="0" smtClean="0">
                <a:solidFill>
                  <a:schemeClr val="bg1"/>
                </a:solidFill>
              </a:rPr>
              <a:t>Questions Asked</a:t>
            </a:r>
            <a:endParaRPr lang="en-US" dirty="0">
              <a:solidFill>
                <a:schemeClr val="bg1"/>
              </a:solidFill>
            </a:endParaRP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r>
              <a:rPr lang="en-US" dirty="0"/>
              <a:t>In ICAP exams, </a:t>
            </a:r>
            <a:r>
              <a:rPr lang="en-US" dirty="0" smtClean="0"/>
              <a:t> usually the following </a:t>
            </a:r>
            <a:r>
              <a:rPr lang="en-US" dirty="0"/>
              <a:t>types of questions may be asked: </a:t>
            </a:r>
          </a:p>
          <a:p>
            <a:r>
              <a:rPr lang="en-US" dirty="0" smtClean="0"/>
              <a:t>Knowledge </a:t>
            </a:r>
            <a:r>
              <a:rPr lang="en-US" dirty="0"/>
              <a:t>based (write what you have learnt by heart). </a:t>
            </a:r>
          </a:p>
          <a:p>
            <a:r>
              <a:rPr lang="en-US" dirty="0" smtClean="0"/>
              <a:t>Comprehension </a:t>
            </a:r>
            <a:r>
              <a:rPr lang="en-US" dirty="0"/>
              <a:t>based (Develop understanding and reproduce in your own language). </a:t>
            </a:r>
          </a:p>
          <a:p>
            <a:r>
              <a:rPr lang="en-US" dirty="0" smtClean="0"/>
              <a:t>Application </a:t>
            </a:r>
            <a:r>
              <a:rPr lang="en-US" dirty="0"/>
              <a:t>/ Scenario based (you have to decide which answer is best suited</a:t>
            </a:r>
            <a:r>
              <a:rPr lang="en-US" dirty="0" smtClean="0"/>
              <a:t>)</a:t>
            </a:r>
            <a:endParaRPr lang="en-US" dirty="0"/>
          </a:p>
        </p:txBody>
      </p:sp>
      <p:pic>
        <p:nvPicPr>
          <p:cNvPr id="4" name="Picture 2" descr="C:\Users\Shayan Javed\Desktop\BCBS Presentation\Images\test.jpe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85852" y="5486399"/>
            <a:ext cx="1558147" cy="13785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68061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2819400"/>
          </a:xfrm>
        </p:spPr>
        <p:style>
          <a:lnRef idx="3">
            <a:schemeClr val="lt1"/>
          </a:lnRef>
          <a:fillRef idx="1">
            <a:schemeClr val="accent4"/>
          </a:fillRef>
          <a:effectRef idx="1">
            <a:schemeClr val="accent4"/>
          </a:effectRef>
          <a:fontRef idx="minor">
            <a:schemeClr val="lt1"/>
          </a:fontRef>
        </p:style>
        <p:txBody>
          <a:bodyPr>
            <a:normAutofit/>
          </a:bodyPr>
          <a:lstStyle/>
          <a:p>
            <a:pPr algn="l"/>
            <a:r>
              <a:rPr lang="en-US" sz="5400" dirty="0">
                <a:solidFill>
                  <a:schemeClr val="tx1"/>
                </a:solidFill>
                <a:effectLst/>
                <a:latin typeface="Segoe UI Light" pitchFamily="34" charset="0"/>
              </a:rPr>
              <a:t>What the </a:t>
            </a:r>
            <a:r>
              <a:rPr lang="en-US" sz="5400" dirty="0" smtClean="0">
                <a:solidFill>
                  <a:schemeClr val="tx1"/>
                </a:solidFill>
                <a:effectLst/>
                <a:latin typeface="Segoe UI Light" pitchFamily="34" charset="0"/>
              </a:rPr>
              <a:t>Examiner </a:t>
            </a:r>
            <a:r>
              <a:rPr lang="en-US" sz="5400" dirty="0">
                <a:solidFill>
                  <a:schemeClr val="tx1"/>
                </a:solidFill>
                <a:effectLst/>
                <a:latin typeface="Segoe UI Light" pitchFamily="34" charset="0"/>
              </a:rPr>
              <a:t>of a Professional Accountancy Body </a:t>
            </a:r>
            <a:r>
              <a:rPr lang="en-US" sz="5400" dirty="0" smtClean="0">
                <a:solidFill>
                  <a:schemeClr val="tx1"/>
                </a:solidFill>
                <a:effectLst/>
                <a:latin typeface="Segoe UI Light" pitchFamily="34" charset="0"/>
              </a:rPr>
              <a:t>Means</a:t>
            </a:r>
            <a:endParaRPr lang="en-US" sz="5400" dirty="0">
              <a:solidFill>
                <a:schemeClr val="tx1"/>
              </a:solidFill>
              <a:latin typeface="Segoe UI Light" pitchFamily="34" charset="0"/>
            </a:endParaRPr>
          </a:p>
        </p:txBody>
      </p:sp>
      <p:pic>
        <p:nvPicPr>
          <p:cNvPr id="1026" name="Picture 2" descr="C:\Users\Shayan Javed\Desktop\BCBS Presentation\Images\pro.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3781425"/>
            <a:ext cx="4286250" cy="2857500"/>
          </a:xfrm>
          <a:prstGeom prst="rect">
            <a:avLst/>
          </a:prstGeom>
          <a:extLst>
            <a:ext uri="{909E8E84-426E-40DD-AFC4-6F175D3DCCD1}">
              <a14:hiddenFill xmlns:a14="http://schemas.microsoft.com/office/drawing/2010/main" xmlns="">
                <a:solidFill>
                  <a:srgbClr val="FFFFFF"/>
                </a:solidFill>
              </a14:hiddenFill>
            </a:ext>
          </a:extLst>
        </p:spPr>
        <p:style>
          <a:lnRef idx="1">
            <a:schemeClr val="dk1"/>
          </a:lnRef>
          <a:fillRef idx="3">
            <a:schemeClr val="dk1"/>
          </a:fillRef>
          <a:effectRef idx="2">
            <a:schemeClr val="dk1"/>
          </a:effectRef>
          <a:fontRef idx="minor">
            <a:schemeClr val="lt1"/>
          </a:fontRef>
        </p:style>
      </p:pic>
    </p:spTree>
    <p:extLst>
      <p:ext uri="{BB962C8B-B14F-4D97-AF65-F5344CB8AC3E}">
        <p14:creationId xmlns:p14="http://schemas.microsoft.com/office/powerpoint/2010/main" xmlns="" val="2706802701"/>
      </p:ext>
    </p:extLst>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943600"/>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buNone/>
            </a:pPr>
            <a:endParaRPr lang="en-US" sz="3200" dirty="0" smtClean="0"/>
          </a:p>
          <a:p>
            <a:pPr>
              <a:buNone/>
            </a:pPr>
            <a:r>
              <a:rPr lang="en-US" sz="3200" dirty="0" smtClean="0"/>
              <a:t>iii)	Motivating employees by establishing appropriate communication channels.</a:t>
            </a:r>
          </a:p>
          <a:p>
            <a:pPr>
              <a:buNone/>
            </a:pPr>
            <a:r>
              <a:rPr lang="en-US" sz="3200" dirty="0" smtClean="0"/>
              <a:t>Management should create a motivated work force with an equitable compensation structure to reward employees for their performance. Specific targets for individuals and groups must have been communicated to the employees to enable them to make concerted efforts for achievement of their targets.</a:t>
            </a:r>
          </a:p>
          <a:p>
            <a:pPr>
              <a:buNone/>
            </a:pPr>
            <a:endParaRPr lang="en-US" sz="3200" dirty="0" smtClean="0"/>
          </a:p>
          <a:p>
            <a:pPr>
              <a:buNone/>
            </a:pPr>
            <a:r>
              <a:rPr lang="en-US" sz="3200" dirty="0" smtClean="0"/>
              <a:t>	iv) 	Measuring performance – management should monitor actual performance against specific pre-determined targets and taking timely corrective measures to ensure that the performance is on track.</a:t>
            </a:r>
          </a:p>
          <a:p>
            <a:pPr>
              <a:buNone/>
            </a:pPr>
            <a:endParaRPr lang="en-US" sz="3200" dirty="0" smtClean="0"/>
          </a:p>
          <a:p>
            <a:pPr>
              <a:buNone/>
            </a:pPr>
            <a:r>
              <a:rPr lang="en-US" sz="3200" dirty="0" smtClean="0"/>
              <a:t>	v) 	Developing employees – The management should develop their employees and also themselves through systematic training programs to upgrade the skills of its workers.</a:t>
            </a:r>
            <a:endParaRPr lang="en-US" sz="3200" dirty="0"/>
          </a:p>
        </p:txBody>
      </p:sp>
      <p:pic>
        <p:nvPicPr>
          <p:cNvPr id="53256" name="Picture 9" descr="BD20167_"/>
          <p:cNvPicPr>
            <a:picLocks noChangeAspect="1" noChangeArrowheads="1"/>
          </p:cNvPicPr>
          <p:nvPr/>
        </p:nvPicPr>
        <p:blipFill>
          <a:blip r:embed="rId3" cstate="print"/>
          <a:srcRect/>
          <a:stretch>
            <a:fillRect/>
          </a:stretch>
        </p:blipFill>
        <p:spPr bwMode="auto">
          <a:xfrm>
            <a:off x="6059487" y="0"/>
            <a:ext cx="3084513" cy="1219200"/>
          </a:xfrm>
          <a:prstGeom prst="rect">
            <a:avLst/>
          </a:prstGeom>
          <a:noFill/>
          <a:ln w="9525">
            <a:noFill/>
            <a:miter lim="800000"/>
            <a:headEnd/>
            <a:tailEnd/>
          </a:ln>
        </p:spPr>
      </p:pic>
      <p:sp>
        <p:nvSpPr>
          <p:cNvPr id="5" name="Title 4"/>
          <p:cNvSpPr>
            <a:spLocks noGrp="1"/>
          </p:cNvSpPr>
          <p:nvPr>
            <p:ph type="title"/>
          </p:nvPr>
        </p:nvSpPr>
        <p:spPr>
          <a:xfrm>
            <a:off x="457200" y="704850"/>
            <a:ext cx="8229600" cy="361950"/>
          </a:xfrm>
        </p:spPr>
        <p:txBody>
          <a:bodyPr/>
          <a:lstStyle/>
          <a:p>
            <a:r>
              <a:rPr lang="en-US" dirty="0" smtClean="0"/>
              <a:t>Cont..</a:t>
            </a:r>
            <a:endParaRPr lang="en-US" dirty="0"/>
          </a:p>
        </p:txBody>
      </p:sp>
    </p:spTree>
  </p:cSld>
  <p:clrMapOvr>
    <a:masterClrMapping/>
  </p:clrMapOvr>
  <p:transition>
    <p:dissolv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US" dirty="0" smtClean="0">
                <a:solidFill>
                  <a:schemeClr val="bg1"/>
                </a:solidFill>
              </a:rPr>
              <a:t>List</a:t>
            </a:r>
            <a:endParaRPr lang="en-US" dirty="0">
              <a:solidFill>
                <a:schemeClr val="bg1"/>
              </a:solidFill>
            </a:endParaRPr>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en-US" dirty="0" smtClean="0"/>
              <a:t>Make a List</a:t>
            </a:r>
            <a:endParaRPr lang="en-US" dirty="0"/>
          </a:p>
        </p:txBody>
      </p:sp>
      <p:pic>
        <p:nvPicPr>
          <p:cNvPr id="2050" name="Picture 2" descr="C:\Users\Shayan Javed\Desktop\BCBS Presentation\Images\gi-list.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8600" y="2639508"/>
            <a:ext cx="4595813" cy="4130103"/>
          </a:xfrm>
          <a:prstGeom prst="rect">
            <a:avLst/>
          </a:prstGeom>
          <a:extLst>
            <a:ext uri="{909E8E84-426E-40DD-AFC4-6F175D3DCCD1}">
              <a14:hiddenFill xmlns:a14="http://schemas.microsoft.com/office/drawing/2010/main" xmlns="">
                <a:solidFill>
                  <a:srgbClr val="FFFFFF"/>
                </a:solidFill>
              </a14:hiddenFill>
            </a:ext>
          </a:extLst>
        </p:spPr>
        <p:style>
          <a:lnRef idx="1">
            <a:schemeClr val="accent4"/>
          </a:lnRef>
          <a:fillRef idx="3">
            <a:schemeClr val="accent4"/>
          </a:fillRef>
          <a:effectRef idx="2">
            <a:schemeClr val="accent4"/>
          </a:effectRef>
          <a:fontRef idx="minor">
            <a:schemeClr val="lt1"/>
          </a:fontRef>
        </p:style>
      </p:pic>
    </p:spTree>
    <p:extLst>
      <p:ext uri="{BB962C8B-B14F-4D97-AF65-F5344CB8AC3E}">
        <p14:creationId xmlns:p14="http://schemas.microsoft.com/office/powerpoint/2010/main" xmlns="" val="3170098378"/>
      </p:ext>
    </p:extLst>
  </p:cSld>
  <p:clrMapOvr>
    <a:masterClrMapping/>
  </p:clrMapOvr>
  <p:transition>
    <p:dissolv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en-US" dirty="0"/>
              <a:t>State</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US" dirty="0"/>
              <a:t>Express, fully or clearly, the details of/ facts of</a:t>
            </a:r>
          </a:p>
          <a:p>
            <a:endParaRPr lang="en-US" dirty="0"/>
          </a:p>
        </p:txBody>
      </p:sp>
      <p:pic>
        <p:nvPicPr>
          <p:cNvPr id="3074" name="Picture 2" descr="C:\Users\Shayan Javed\Desktop\BCBS Presentation\Images\facts.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57800" y="3048000"/>
            <a:ext cx="3162300" cy="3476625"/>
          </a:xfrm>
          <a:prstGeom prst="rect">
            <a:avLst/>
          </a:prstGeom>
          <a:extLst>
            <a:ext uri="{909E8E84-426E-40DD-AFC4-6F175D3DCCD1}">
              <a14:hiddenFill xmlns:a14="http://schemas.microsoft.com/office/drawing/2010/main" xmlns="">
                <a:solidFill>
                  <a:srgbClr val="FFFFFF"/>
                </a:solidFill>
              </a14:hiddenFill>
            </a:ext>
          </a:extLst>
        </p:spPr>
        <p:style>
          <a:lnRef idx="1">
            <a:schemeClr val="accent6"/>
          </a:lnRef>
          <a:fillRef idx="3">
            <a:schemeClr val="accent6"/>
          </a:fillRef>
          <a:effectRef idx="2">
            <a:schemeClr val="accent6"/>
          </a:effectRef>
          <a:fontRef idx="minor">
            <a:schemeClr val="lt1"/>
          </a:fontRef>
        </p:style>
      </p:pic>
    </p:spTree>
    <p:extLst>
      <p:ext uri="{BB962C8B-B14F-4D97-AF65-F5344CB8AC3E}">
        <p14:creationId xmlns:p14="http://schemas.microsoft.com/office/powerpoint/2010/main" xmlns="" val="2493435501"/>
      </p:ext>
    </p:extLst>
  </p:cSld>
  <p:clrMapOvr>
    <a:masterClrMapping/>
  </p:clrMapOvr>
  <p:transition>
    <p:dissolv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1"/>
          </a:fillRef>
          <a:effectRef idx="0">
            <a:scrgbClr r="0" g="0" b="0"/>
          </a:effectRef>
          <a:fontRef idx="major"/>
        </p:style>
        <p:txBody>
          <a:bodyPr/>
          <a:lstStyle/>
          <a:p>
            <a:r>
              <a:rPr lang="en-US" dirty="0">
                <a:solidFill>
                  <a:schemeClr val="bg1"/>
                </a:solidFill>
              </a:rPr>
              <a:t>Define</a:t>
            </a: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r>
              <a:rPr lang="en-US" dirty="0"/>
              <a:t>Give the exact meaning of</a:t>
            </a:r>
          </a:p>
          <a:p>
            <a:endParaRPr lang="en-US" dirty="0"/>
          </a:p>
        </p:txBody>
      </p:sp>
      <p:pic>
        <p:nvPicPr>
          <p:cNvPr id="4098" name="Picture 2" descr="C:\Users\Shayan Javed\Desktop\BCBS Presentation\Images\meaning-of-lif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38800" y="2209800"/>
            <a:ext cx="3215913" cy="439782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925810"/>
      </p:ext>
    </p:extLst>
  </p:cSld>
  <p:clrMapOvr>
    <a:masterClrMapping/>
  </p:clrMapOvr>
  <p:transition>
    <p:dissolve/>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en-US" dirty="0">
                <a:solidFill>
                  <a:schemeClr val="bg1"/>
                </a:solidFill>
              </a:rPr>
              <a:t>Describe</a:t>
            </a:r>
          </a:p>
        </p:txBody>
      </p:sp>
      <p:sp>
        <p:nvSpPr>
          <p:cNvPr id="3" name="Content Placeholder 2"/>
          <p:cNvSpPr>
            <a:spLocks noGrp="1"/>
          </p:cNvSpPr>
          <p:nvPr>
            <p:ph idx="1"/>
          </p:nvPr>
        </p:nvSpPr>
        <p:spPr>
          <a:xfrm>
            <a:off x="609600" y="2057400"/>
            <a:ext cx="8229600" cy="4068763"/>
          </a:xfrm>
        </p:spPr>
        <p:style>
          <a:lnRef idx="3">
            <a:schemeClr val="lt1"/>
          </a:lnRef>
          <a:fillRef idx="1">
            <a:schemeClr val="accent4"/>
          </a:fillRef>
          <a:effectRef idx="1">
            <a:schemeClr val="accent4"/>
          </a:effectRef>
          <a:fontRef idx="minor">
            <a:schemeClr val="lt1"/>
          </a:fontRef>
        </p:style>
        <p:txBody>
          <a:bodyPr/>
          <a:lstStyle/>
          <a:p>
            <a:r>
              <a:rPr lang="en-US" dirty="0">
                <a:solidFill>
                  <a:schemeClr val="bg1"/>
                </a:solidFill>
              </a:rPr>
              <a:t>Communicate the key features of</a:t>
            </a:r>
          </a:p>
          <a:p>
            <a:endParaRPr lang="en-US" dirty="0"/>
          </a:p>
        </p:txBody>
      </p:sp>
      <p:pic>
        <p:nvPicPr>
          <p:cNvPr id="5122" name="Picture 2" descr="C:\Users\Shayan Javed\Desktop\BCBS Presentation\Images\communicat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80857" y="3492500"/>
            <a:ext cx="4445000" cy="3340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6583923"/>
      </p:ext>
    </p:extLst>
  </p:cSld>
  <p:clrMapOvr>
    <a:masterClrMapping/>
  </p:clrMapOvr>
  <p:transition>
    <p:dissolv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en-US" dirty="0"/>
              <a:t>Distinguish</a:t>
            </a:r>
          </a:p>
        </p:txBody>
      </p:sp>
      <p:sp>
        <p:nvSpPr>
          <p:cNvPr id="3" name="Content Placeholder 2"/>
          <p:cNvSpPr>
            <a:spLocks noGrp="1"/>
          </p:cNvSpPr>
          <p:nvPr>
            <p:ph idx="1"/>
          </p:nvPr>
        </p:nvSpPr>
        <p:spPr/>
        <p:style>
          <a:lnRef idx="3">
            <a:schemeClr val="lt1"/>
          </a:lnRef>
          <a:fillRef idx="1">
            <a:schemeClr val="accent6"/>
          </a:fillRef>
          <a:effectRef idx="1">
            <a:schemeClr val="accent6"/>
          </a:effectRef>
          <a:fontRef idx="minor">
            <a:schemeClr val="lt1"/>
          </a:fontRef>
        </p:style>
        <p:txBody>
          <a:bodyPr/>
          <a:lstStyle/>
          <a:p>
            <a:r>
              <a:rPr lang="en-US" dirty="0">
                <a:solidFill>
                  <a:schemeClr val="bg1"/>
                </a:solidFill>
              </a:rPr>
              <a:t>Highlight the differences between</a:t>
            </a:r>
          </a:p>
          <a:p>
            <a:endParaRPr lang="en-US" dirty="0"/>
          </a:p>
        </p:txBody>
      </p:sp>
      <p:pic>
        <p:nvPicPr>
          <p:cNvPr id="6146" name="Picture 2" descr="C:\Users\Shayan Javed\Desktop\BCBS Presentation\Images\highligh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86528" y="3907064"/>
            <a:ext cx="5657472" cy="29400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63095258"/>
      </p:ext>
    </p:extLst>
  </p:cSld>
  <p:clrMapOvr>
    <a:masterClrMapping/>
  </p:clrMapOvr>
  <p:transition>
    <p:dissolv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US" dirty="0">
                <a:solidFill>
                  <a:schemeClr val="bg1"/>
                </a:solidFill>
              </a:rPr>
              <a:t>Explain</a:t>
            </a:r>
          </a:p>
        </p:txBody>
      </p:sp>
      <p:sp>
        <p:nvSpPr>
          <p:cNvPr id="3" name="Content Placeholder 2"/>
          <p:cNvSpPr>
            <a:spLocks noGrp="1"/>
          </p:cNvSpPr>
          <p:nvPr>
            <p:ph idx="1"/>
          </p:nvPr>
        </p:nvSpPr>
        <p:spPr>
          <a:xfrm>
            <a:off x="457200" y="2285999"/>
            <a:ext cx="8229600" cy="2133601"/>
          </a:xfrm>
        </p:spPr>
        <p:style>
          <a:lnRef idx="1">
            <a:schemeClr val="accent6"/>
          </a:lnRef>
          <a:fillRef idx="2">
            <a:schemeClr val="accent6"/>
          </a:fillRef>
          <a:effectRef idx="1">
            <a:schemeClr val="accent6"/>
          </a:effectRef>
          <a:fontRef idx="minor">
            <a:schemeClr val="dk1"/>
          </a:fontRef>
        </p:style>
        <p:txBody>
          <a:bodyPr/>
          <a:lstStyle/>
          <a:p>
            <a:r>
              <a:rPr lang="en-US" dirty="0"/>
              <a:t>Make clear or </a:t>
            </a:r>
            <a:r>
              <a:rPr lang="en-US" dirty="0" smtClean="0"/>
              <a:t>state </a:t>
            </a:r>
            <a:r>
              <a:rPr lang="en-US" dirty="0"/>
              <a:t>the meaning of</a:t>
            </a:r>
          </a:p>
          <a:p>
            <a:endParaRPr lang="en-US" dirty="0"/>
          </a:p>
        </p:txBody>
      </p:sp>
    </p:spTree>
    <p:extLst>
      <p:ext uri="{BB962C8B-B14F-4D97-AF65-F5344CB8AC3E}">
        <p14:creationId xmlns:p14="http://schemas.microsoft.com/office/powerpoint/2010/main" xmlns="" val="575741814"/>
      </p:ext>
    </p:extLst>
  </p:cSld>
  <p:clrMapOvr>
    <a:masterClrMapping/>
  </p:clrMapOvr>
  <p:transition>
    <p:dissolv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2"/>
          </a:fillRef>
          <a:effectRef idx="0">
            <a:scrgbClr r="0" g="0" b="0"/>
          </a:effectRef>
          <a:fontRef idx="major"/>
        </p:style>
        <p:txBody>
          <a:bodyPr/>
          <a:lstStyle/>
          <a:p>
            <a:r>
              <a:rPr lang="en-US" dirty="0">
                <a:solidFill>
                  <a:schemeClr val="bg1"/>
                </a:solidFill>
              </a:rPr>
              <a:t>Identify</a:t>
            </a:r>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US" dirty="0"/>
              <a:t>Recognize, establish or select after consideration</a:t>
            </a:r>
          </a:p>
          <a:p>
            <a:endParaRPr lang="en-US" dirty="0"/>
          </a:p>
        </p:txBody>
      </p:sp>
      <p:pic>
        <p:nvPicPr>
          <p:cNvPr id="7170" name="Picture 2" descr="C:\Users\Shayan Javed\Desktop\BCBS Presentation\Images\identify.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1" y="2529622"/>
            <a:ext cx="3829050" cy="40712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0014721"/>
      </p:ext>
    </p:extLst>
  </p:cSld>
  <p:clrMapOvr>
    <a:masterClrMapping/>
  </p:clrMapOvr>
  <p:transition>
    <p:dissolv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US" dirty="0">
                <a:solidFill>
                  <a:schemeClr val="bg1"/>
                </a:solidFill>
              </a:rPr>
              <a:t>Illustrate</a:t>
            </a:r>
          </a:p>
        </p:txBody>
      </p:sp>
      <p:sp>
        <p:nvSpPr>
          <p:cNvPr id="3" name="Content Placeholder 2"/>
          <p:cNvSpPr>
            <a:spLocks noGrp="1"/>
          </p:cNvSpPr>
          <p:nvPr>
            <p:ph idx="1"/>
          </p:nvPr>
        </p:nvSpPr>
        <p:spPr/>
        <p:style>
          <a:lnRef idx="0">
            <a:scrgbClr r="0" g="0" b="0"/>
          </a:lnRef>
          <a:fillRef idx="1002">
            <a:schemeClr val="lt2"/>
          </a:fillRef>
          <a:effectRef idx="0">
            <a:scrgbClr r="0" g="0" b="0"/>
          </a:effectRef>
          <a:fontRef idx="major"/>
        </p:style>
        <p:txBody>
          <a:bodyPr/>
          <a:lstStyle/>
          <a:p>
            <a:r>
              <a:rPr lang="en-US" dirty="0"/>
              <a:t>Use an example to describe or explain something</a:t>
            </a:r>
          </a:p>
          <a:p>
            <a:endParaRPr lang="en-US" dirty="0"/>
          </a:p>
        </p:txBody>
      </p:sp>
    </p:spTree>
    <p:extLst>
      <p:ext uri="{BB962C8B-B14F-4D97-AF65-F5344CB8AC3E}">
        <p14:creationId xmlns:p14="http://schemas.microsoft.com/office/powerpoint/2010/main" xmlns="" val="3284550027"/>
      </p:ext>
    </p:extLst>
  </p:cSld>
  <p:clrMapOvr>
    <a:masterClrMapping/>
  </p:clrMapOvr>
  <p:transition>
    <p:dissolv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US" dirty="0">
                <a:solidFill>
                  <a:schemeClr val="bg1"/>
                </a:solidFill>
              </a:rPr>
              <a:t>Discuss</a:t>
            </a: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US" dirty="0"/>
              <a:t>To examine in detail by </a:t>
            </a:r>
            <a:r>
              <a:rPr lang="en-US" dirty="0" smtClean="0"/>
              <a:t>arguments</a:t>
            </a:r>
            <a:endParaRPr lang="en-US" dirty="0"/>
          </a:p>
          <a:p>
            <a:endParaRPr lang="en-US" dirty="0"/>
          </a:p>
        </p:txBody>
      </p:sp>
      <p:pic>
        <p:nvPicPr>
          <p:cNvPr id="8194" name="Picture 2" descr="C:\Users\Shayan Javed\Desktop\BCBS Presentation\Images\Arguing Worker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38676" y="3048000"/>
            <a:ext cx="5505324" cy="3657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44262465"/>
      </p:ext>
    </p:extLst>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704850"/>
            <a:ext cx="8229600" cy="742950"/>
          </a:xfrm>
        </p:spPr>
        <p:txBody>
          <a:bodyPr>
            <a:normAutofit fontScale="90000"/>
          </a:bodyPr>
          <a:lstStyle/>
          <a:p>
            <a:r>
              <a:rPr lang="en-US" b="1" dirty="0" err="1" smtClean="0"/>
              <a:t>Kanter’s</a:t>
            </a:r>
            <a:r>
              <a:rPr lang="en-US" b="1" dirty="0" smtClean="0"/>
              <a:t> criticism on Bureaucracy </a:t>
            </a:r>
            <a:endParaRPr lang="en-US" dirty="0"/>
          </a:p>
        </p:txBody>
      </p:sp>
      <p:sp>
        <p:nvSpPr>
          <p:cNvPr id="56323" name="Rectangle 3"/>
          <p:cNvSpPr>
            <a:spLocks noGrp="1" noChangeArrowheads="1"/>
          </p:cNvSpPr>
          <p:nvPr>
            <p:ph type="body" idx="1"/>
          </p:nvPr>
        </p:nvSpPr>
        <p:spPr>
          <a:xfrm>
            <a:off x="304800" y="1371600"/>
            <a:ext cx="8610600" cy="5257800"/>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en-US" sz="2000" dirty="0" smtClean="0"/>
              <a:t>(</a:t>
            </a:r>
            <a:r>
              <a:rPr lang="en-US" sz="2000" dirty="0" err="1" smtClean="0"/>
              <a:t>i</a:t>
            </a:r>
            <a:r>
              <a:rPr lang="en-US" sz="2000" dirty="0" smtClean="0"/>
              <a:t>) 	</a:t>
            </a:r>
            <a:r>
              <a:rPr lang="en-US" sz="2000" b="1" dirty="0" smtClean="0"/>
              <a:t>Slow decision making/Red tape / Rigid rules:</a:t>
            </a:r>
            <a:r>
              <a:rPr lang="en-US" sz="2000" dirty="0" smtClean="0"/>
              <a:t> Adherence to rules and procedures may have taken precedence over effective and timely decision making. This also allows little room for individual initiative and creativity.</a:t>
            </a:r>
          </a:p>
          <a:p>
            <a:pPr>
              <a:buNone/>
            </a:pPr>
            <a:r>
              <a:rPr lang="en-US" sz="2000" dirty="0" smtClean="0"/>
              <a:t>(ii) 	</a:t>
            </a:r>
            <a:r>
              <a:rPr lang="en-US" sz="2000" b="1" dirty="0" smtClean="0"/>
              <a:t>Protection of authority/Lack of empowerment:</a:t>
            </a:r>
            <a:r>
              <a:rPr lang="en-US" sz="2000" dirty="0" smtClean="0"/>
              <a:t> Managers may have ignored issues of employee productivity while protecting and expanding their own authority, which may have resulted in </a:t>
            </a:r>
            <a:r>
              <a:rPr lang="en-US" sz="2000" dirty="0" err="1" smtClean="0"/>
              <a:t>demotivation</a:t>
            </a:r>
            <a:r>
              <a:rPr lang="en-US" sz="2000" dirty="0" smtClean="0"/>
              <a:t>.</a:t>
            </a:r>
          </a:p>
          <a:p>
            <a:pPr>
              <a:buNone/>
            </a:pPr>
            <a:r>
              <a:rPr lang="en-US" sz="2000" dirty="0" smtClean="0"/>
              <a:t>(iii) 	</a:t>
            </a:r>
            <a:r>
              <a:rPr lang="en-US" sz="2000" b="1" dirty="0" smtClean="0"/>
              <a:t>Incompatibility with new technology:</a:t>
            </a:r>
            <a:r>
              <a:rPr lang="en-US" sz="2000" dirty="0" smtClean="0"/>
              <a:t> PBL may have been slow in adapting new technology. New technology has made the ‘old ways of doing things’ too inefficient.</a:t>
            </a:r>
          </a:p>
          <a:p>
            <a:pPr>
              <a:buNone/>
            </a:pPr>
            <a:r>
              <a:rPr lang="en-US" sz="2000" dirty="0" smtClean="0"/>
              <a:t>(iv)	</a:t>
            </a:r>
            <a:r>
              <a:rPr lang="en-US" sz="2000" b="1" dirty="0" smtClean="0"/>
              <a:t>Long hierarchical chain of command:</a:t>
            </a:r>
            <a:r>
              <a:rPr lang="en-US" sz="2000" dirty="0" smtClean="0"/>
              <a:t> Long chain of command means information is passed slowly through the </a:t>
            </a:r>
            <a:r>
              <a:rPr lang="en-US" sz="2000" dirty="0" err="1" smtClean="0"/>
              <a:t>organisation</a:t>
            </a:r>
            <a:r>
              <a:rPr lang="en-US" sz="2000" dirty="0" smtClean="0"/>
              <a:t> and a long time is taken in making decisions, which could have resulted in inefficiencies and failure to take advantage of emerging growth opportunities.</a:t>
            </a:r>
          </a:p>
          <a:p>
            <a:pPr marL="274320" indent="-274320" eaLnBrk="1" fontAlgn="auto" hangingPunct="1">
              <a:spcBef>
                <a:spcPct val="40000"/>
              </a:spcBef>
              <a:spcAft>
                <a:spcPts val="0"/>
              </a:spcAft>
              <a:buClr>
                <a:schemeClr val="accent3"/>
              </a:buClr>
              <a:buFont typeface="Wingdings 2"/>
              <a:buChar char=""/>
              <a:defRPr/>
            </a:pP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wipe(left)">
                                      <p:cBhvr>
                                        <p:cTn id="7" dur="5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wipe(left)">
                                      <p:cBhvr>
                                        <p:cTn id="12" dur="500"/>
                                        <p:tgtEl>
                                          <p:spTgt spid="563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wipe(left)">
                                      <p:cBhvr>
                                        <p:cTn id="17" dur="500"/>
                                        <p:tgtEl>
                                          <p:spTgt spid="563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323">
                                            <p:txEl>
                                              <p:pRg st="3" end="3"/>
                                            </p:txEl>
                                          </p:spTgt>
                                        </p:tgtEl>
                                        <p:attrNameLst>
                                          <p:attrName>style.visibility</p:attrName>
                                        </p:attrNameLst>
                                      </p:cBhvr>
                                      <p:to>
                                        <p:strVal val="visible"/>
                                      </p:to>
                                    </p:set>
                                    <p:animEffect transition="in" filter="wipe(left)">
                                      <p:cBhvr>
                                        <p:cTn id="22" dur="500"/>
                                        <p:tgtEl>
                                          <p:spTgt spid="563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blackWhite">
          <a:xfrm>
            <a:off x="457200" y="1295400"/>
            <a:ext cx="7772400" cy="990600"/>
          </a:xfrm>
          <a:prstGeom prst="rect">
            <a:avLst/>
          </a:prstGeom>
          <a:solidFill>
            <a:schemeClr val="accent1">
              <a:lumMod val="20000"/>
              <a:lumOff val="80000"/>
            </a:schemeClr>
          </a:solidFill>
          <a:ln w="3175">
            <a:solidFill>
              <a:srgbClr val="5F5F5F"/>
            </a:solidFill>
            <a:miter lim="800000"/>
            <a:headEnd/>
            <a:tailEnd/>
          </a:ln>
          <a:effectLst>
            <a:outerShdw dist="107763" dir="2700000" algn="ctr" rotWithShape="0">
              <a:srgbClr val="B2B2B2">
                <a:alpha val="50000"/>
              </a:srgbClr>
            </a:outerShdw>
          </a:effectLst>
        </p:spPr>
        <p:txBody>
          <a:bodyPr lIns="182880" anchor="ctr"/>
          <a:lstStyle/>
          <a:p>
            <a:pPr fontAlgn="auto">
              <a:spcBef>
                <a:spcPct val="50000"/>
              </a:spcBef>
              <a:spcAft>
                <a:spcPts val="0"/>
              </a:spcAft>
              <a:defRPr/>
            </a:pPr>
            <a:endParaRPr lang="en-US" sz="3200" dirty="0">
              <a:solidFill>
                <a:srgbClr val="CC6600"/>
              </a:solidFill>
              <a:latin typeface="Arial" charset="0"/>
              <a:cs typeface="+mn-cs"/>
            </a:endParaRPr>
          </a:p>
        </p:txBody>
      </p:sp>
      <p:sp>
        <p:nvSpPr>
          <p:cNvPr id="28675" name="Title 5"/>
          <p:cNvSpPr>
            <a:spLocks noGrp="1"/>
          </p:cNvSpPr>
          <p:nvPr>
            <p:ph type="title"/>
          </p:nvPr>
        </p:nvSpPr>
        <p:spPr>
          <a:xfrm>
            <a:off x="457200" y="1066800"/>
            <a:ext cx="8229600" cy="1143000"/>
          </a:xfrm>
        </p:spPr>
        <p:txBody>
          <a:bodyPr/>
          <a:lstStyle/>
          <a:p>
            <a:pPr eaLnBrk="1" hangingPunct="1">
              <a:spcBef>
                <a:spcPct val="50000"/>
              </a:spcBef>
            </a:pPr>
            <a:r>
              <a:rPr lang="en-US" sz="3600" b="1" dirty="0" smtClean="0"/>
              <a:t>DEFINITION OF LEADERSHIP, MANAGEMENT &amp; SUPERVISION </a:t>
            </a:r>
            <a:endParaRPr lang="en-US" sz="3600" dirty="0" smtClean="0">
              <a:latin typeface="Arial" pitchFamily="34" charset="0"/>
            </a:endParaRPr>
          </a:p>
        </p:txBody>
      </p:sp>
      <p:sp>
        <p:nvSpPr>
          <p:cNvPr id="28676" name="Content Placeholder 6"/>
          <p:cNvSpPr>
            <a:spLocks noGrp="1"/>
          </p:cNvSpPr>
          <p:nvPr>
            <p:ph idx="1"/>
          </p:nvPr>
        </p:nvSpPr>
        <p:spPr>
          <a:xfrm>
            <a:off x="457200" y="2514600"/>
            <a:ext cx="8229600" cy="3810000"/>
          </a:xfrm>
        </p:spPr>
        <p:txBody>
          <a:bodyPr/>
          <a:lstStyle/>
          <a:p>
            <a:r>
              <a:rPr lang="en-US" sz="3200" b="1" u="sng" dirty="0" smtClean="0"/>
              <a:t>Definition of Leadership </a:t>
            </a:r>
            <a:endParaRPr lang="en-US" sz="3200" dirty="0" smtClean="0"/>
          </a:p>
          <a:p>
            <a:r>
              <a:rPr lang="en-US" sz="3200" dirty="0" smtClean="0"/>
              <a:t>	Leader provides guidance and direction to others and others (followers) follow. Leaders enjoy informal authority while managers have formal authority. So a good manager should exercise both formal as well as informal authority. </a:t>
            </a:r>
            <a:endParaRPr lang="en-US" sz="3200" dirty="0" smtClean="0">
              <a:solidFill>
                <a:srgbClr val="FF0000"/>
              </a:solidFill>
            </a:endParaRPr>
          </a:p>
        </p:txBody>
      </p:sp>
      <p:pic>
        <p:nvPicPr>
          <p:cNvPr id="28677" name="Picture 5" descr="PE01561_[1]"/>
          <p:cNvPicPr>
            <a:picLocks noChangeAspect="1" noChangeArrowheads="1"/>
          </p:cNvPicPr>
          <p:nvPr/>
        </p:nvPicPr>
        <p:blipFill>
          <a:blip r:embed="rId3" cstate="print"/>
          <a:srcRect/>
          <a:stretch>
            <a:fillRect/>
          </a:stretch>
        </p:blipFill>
        <p:spPr bwMode="auto">
          <a:xfrm>
            <a:off x="5715000" y="4495800"/>
            <a:ext cx="3048000" cy="23622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914400"/>
          </a:xfrm>
        </p:spPr>
        <p:txBody>
          <a:bodyPr>
            <a:normAutofit fontScale="90000"/>
          </a:bodyPr>
          <a:lstStyle/>
          <a:p>
            <a:pPr lvl="1" eaLnBrk="1" fontAlgn="auto" hangingPunct="1">
              <a:spcAft>
                <a:spcPts val="0"/>
              </a:spcAft>
              <a:defRPr/>
            </a:pPr>
            <a:r>
              <a:rPr lang="en-US" sz="4000" b="1" dirty="0" err="1" smtClean="0"/>
              <a:t>Kanter’s</a:t>
            </a:r>
            <a:r>
              <a:rPr lang="en-US" sz="4000" b="1" dirty="0" smtClean="0"/>
              <a:t> principles of management</a:t>
            </a:r>
            <a:r>
              <a:rPr lang="en-US" sz="3600" dirty="0" smtClean="0"/>
              <a:t/>
            </a:r>
            <a:br>
              <a:rPr lang="en-US" sz="3600" dirty="0" smtClean="0"/>
            </a:br>
            <a:r>
              <a:rPr lang="en-US" sz="1800" dirty="0">
                <a:solidFill>
                  <a:sysClr val="windowText" lastClr="000000"/>
                </a:solidFill>
              </a:rPr>
              <a:t/>
            </a:r>
            <a:br>
              <a:rPr lang="en-US" sz="1800" dirty="0">
                <a:solidFill>
                  <a:sysClr val="windowText" lastClr="000000"/>
                </a:solidFill>
              </a:rPr>
            </a:br>
            <a:endParaRPr lang="en-US" sz="4000" dirty="0">
              <a:solidFill>
                <a:srgbClr val="FF0000"/>
              </a:solidFill>
            </a:endParaRPr>
          </a:p>
        </p:txBody>
      </p:sp>
      <p:sp>
        <p:nvSpPr>
          <p:cNvPr id="3" name="Content Placeholder 2"/>
          <p:cNvSpPr>
            <a:spLocks noGrp="1"/>
          </p:cNvSpPr>
          <p:nvPr>
            <p:ph idx="1"/>
          </p:nvPr>
        </p:nvSpPr>
        <p:spPr>
          <a:xfrm>
            <a:off x="457200" y="1676400"/>
            <a:ext cx="8686800" cy="4876800"/>
          </a:xfrm>
        </p:spPr>
        <p:style>
          <a:lnRef idx="1">
            <a:schemeClr val="accent3"/>
          </a:lnRef>
          <a:fillRef idx="2">
            <a:schemeClr val="accent3"/>
          </a:fillRef>
          <a:effectRef idx="1">
            <a:schemeClr val="accent3"/>
          </a:effectRef>
          <a:fontRef idx="minor">
            <a:schemeClr val="dk1"/>
          </a:fontRef>
        </p:style>
        <p:txBody>
          <a:bodyPr>
            <a:noAutofit/>
          </a:bodyPr>
          <a:lstStyle/>
          <a:p>
            <a:pPr marL="514350" indent="-514350" eaLnBrk="1" fontAlgn="auto" hangingPunct="1">
              <a:spcAft>
                <a:spcPts val="0"/>
              </a:spcAft>
              <a:buClr>
                <a:schemeClr val="accent3"/>
              </a:buClr>
              <a:buFont typeface="+mj-lt"/>
              <a:buAutoNum type="arabicPeriod"/>
              <a:defRPr/>
            </a:pPr>
            <a:endParaRPr lang="en-US" sz="2400" dirty="0" smtClean="0"/>
          </a:p>
          <a:p>
            <a:pPr marL="457200" lvl="0" indent="-457200">
              <a:buFont typeface="+mj-lt"/>
              <a:buAutoNum type="arabicPeriod"/>
            </a:pPr>
            <a:r>
              <a:rPr lang="en-US" sz="3200" dirty="0" smtClean="0"/>
              <a:t>innovation refers to developing new products, services and operating methods</a:t>
            </a:r>
          </a:p>
          <a:p>
            <a:pPr marL="457200" lvl="0" indent="-457200">
              <a:buFont typeface="+mj-lt"/>
              <a:buAutoNum type="arabicPeriod"/>
            </a:pPr>
            <a:r>
              <a:rPr lang="en-US" sz="3200" dirty="0" smtClean="0"/>
              <a:t>entrepreneurship is taking business risks.</a:t>
            </a:r>
          </a:p>
          <a:p>
            <a:pPr marL="457200" lvl="0" indent="-457200">
              <a:buFont typeface="+mj-lt"/>
              <a:buAutoNum type="arabicPeriod"/>
            </a:pPr>
            <a:r>
              <a:rPr lang="en-US" sz="3200" dirty="0" smtClean="0"/>
              <a:t>participative management encourages all employees to participate in making decisions about work.</a:t>
            </a:r>
          </a:p>
          <a:p>
            <a:pPr marL="338138" indent="-338138" eaLnBrk="1" fontAlgn="auto" hangingPunct="1">
              <a:spcBef>
                <a:spcPct val="50000"/>
              </a:spcBef>
              <a:spcAft>
                <a:spcPts val="0"/>
              </a:spcAft>
              <a:buClr>
                <a:schemeClr val="accent3"/>
              </a:buClr>
              <a:buFontTx/>
              <a:buAutoNum type="arabicPeriod"/>
              <a:defRPr/>
            </a:pPr>
            <a:endParaRPr lang="en-US" sz="2400" dirty="0" smtClean="0">
              <a:latin typeface="Frutiger" charset="0"/>
            </a:endParaRPr>
          </a:p>
          <a:p>
            <a:pPr marL="514350" indent="-514350" eaLnBrk="1" fontAlgn="auto" hangingPunct="1">
              <a:spcAft>
                <a:spcPts val="0"/>
              </a:spcAft>
              <a:buClr>
                <a:schemeClr val="accent3"/>
              </a:buClr>
              <a:buFont typeface="+mj-lt"/>
              <a:buAutoNum type="arabicPeriod"/>
              <a:defRPr/>
            </a:pPr>
            <a:endParaRPr lang="en-US" sz="2400"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04800" y="1524000"/>
            <a:ext cx="8839200" cy="587960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800" b="1" dirty="0"/>
              <a:t>Interpersonal </a:t>
            </a:r>
            <a:endParaRPr lang="en-US" sz="2800" b="1" dirty="0" smtClean="0"/>
          </a:p>
          <a:p>
            <a:pPr marL="514350" indent="-514350">
              <a:buFont typeface="+mj-lt"/>
              <a:buAutoNum type="arabicPeriod"/>
            </a:pPr>
            <a:r>
              <a:rPr lang="en-US" sz="2800" b="1" dirty="0" smtClean="0"/>
              <a:t>Figure </a:t>
            </a:r>
            <a:r>
              <a:rPr lang="en-US" sz="2800" b="1" dirty="0"/>
              <a:t>Head</a:t>
            </a:r>
          </a:p>
          <a:p>
            <a:r>
              <a:rPr lang="en-US" sz="2800" dirty="0"/>
              <a:t>Symbolic head; required to perform a number of routine duties of a legal or social nature. </a:t>
            </a:r>
          </a:p>
          <a:p>
            <a:pPr marL="514350" indent="-514350">
              <a:buFont typeface="+mj-lt"/>
              <a:buAutoNum type="arabicPeriod" startAt="2"/>
            </a:pPr>
            <a:r>
              <a:rPr lang="en-US" sz="2800" b="1" dirty="0"/>
              <a:t>Leader</a:t>
            </a:r>
          </a:p>
          <a:p>
            <a:r>
              <a:rPr lang="en-US" sz="2800" dirty="0"/>
              <a:t>Responsible for the motivation and direction of employees inside theory inside the </a:t>
            </a:r>
            <a:r>
              <a:rPr lang="en-US" sz="2800" dirty="0" err="1"/>
              <a:t>organisation</a:t>
            </a:r>
            <a:r>
              <a:rPr lang="en-US" sz="2800" dirty="0"/>
              <a:t>.</a:t>
            </a:r>
          </a:p>
          <a:p>
            <a:pPr marL="514350" indent="-514350">
              <a:buFont typeface="+mj-lt"/>
              <a:buAutoNum type="arabicPeriod" startAt="3"/>
            </a:pPr>
            <a:r>
              <a:rPr lang="en-US" sz="2800" b="1" dirty="0"/>
              <a:t>Liaison</a:t>
            </a:r>
          </a:p>
          <a:p>
            <a:r>
              <a:rPr lang="en-US" sz="2800" dirty="0" smtClean="0"/>
              <a:t>Creates </a:t>
            </a:r>
            <a:r>
              <a:rPr lang="en-US" sz="2800" dirty="0"/>
              <a:t>a bond of union  with key employees within the </a:t>
            </a:r>
            <a:r>
              <a:rPr lang="en-US" sz="2800" dirty="0" err="1"/>
              <a:t>organisation</a:t>
            </a:r>
            <a:r>
              <a:rPr lang="en-US" sz="2800" dirty="0"/>
              <a:t> for better co-ordination and performance  Also establishes purposeful ties with potential prospect customers and clients.</a:t>
            </a:r>
          </a:p>
          <a:p>
            <a:r>
              <a:rPr lang="en-US" sz="2800" dirty="0"/>
              <a:t>	</a:t>
            </a:r>
          </a:p>
        </p:txBody>
      </p:sp>
      <p:sp>
        <p:nvSpPr>
          <p:cNvPr id="32771" name="Rectangle 3"/>
          <p:cNvSpPr>
            <a:spLocks noGrp="1" noChangeArrowheads="1"/>
          </p:cNvSpPr>
          <p:nvPr>
            <p:ph type="title"/>
          </p:nvPr>
        </p:nvSpPr>
        <p:spPr>
          <a:xfrm>
            <a:off x="457200" y="704088"/>
            <a:ext cx="8305800" cy="743712"/>
          </a:xfrm>
        </p:spPr>
        <p:txBody>
          <a:bodyPr>
            <a:noAutofit/>
          </a:bodyPr>
          <a:lstStyle/>
          <a:p>
            <a:pPr eaLnBrk="1" fontAlgn="auto" hangingPunct="1">
              <a:spcAft>
                <a:spcPts val="0"/>
              </a:spcAft>
              <a:defRPr/>
            </a:pPr>
            <a:r>
              <a:rPr lang="en-US" sz="4000" b="1" dirty="0" smtClean="0"/>
              <a:t>MINTZBERG’S MANAGERIAL ROLES</a:t>
            </a:r>
            <a:endParaRPr lang="en-US" sz="4000"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228600" y="609600"/>
            <a:ext cx="8915400" cy="6248400"/>
          </a:xfrm>
        </p:spPr>
        <p:style>
          <a:lnRef idx="1">
            <a:schemeClr val="accent5"/>
          </a:lnRef>
          <a:fillRef idx="2">
            <a:schemeClr val="accent5"/>
          </a:fillRef>
          <a:effectRef idx="1">
            <a:schemeClr val="accent5"/>
          </a:effectRef>
          <a:fontRef idx="minor">
            <a:schemeClr val="dk1"/>
          </a:fontRef>
        </p:style>
        <p:txBody>
          <a:bodyPr>
            <a:noAutofit/>
          </a:bodyPr>
          <a:lstStyle/>
          <a:p>
            <a:pPr marL="274320" indent="-274320" eaLnBrk="1" fontAlgn="auto" hangingPunct="1">
              <a:spcBef>
                <a:spcPct val="25000"/>
              </a:spcBef>
              <a:spcAft>
                <a:spcPts val="0"/>
              </a:spcAft>
              <a:buClr>
                <a:schemeClr val="accent3"/>
              </a:buClr>
              <a:buNone/>
              <a:defRPr/>
            </a:pPr>
            <a:r>
              <a:rPr lang="en-US" sz="2400" b="1" dirty="0" smtClean="0"/>
              <a:t>Informational</a:t>
            </a:r>
          </a:p>
          <a:p>
            <a:pPr marL="274320" indent="-274320" eaLnBrk="1" fontAlgn="auto" hangingPunct="1">
              <a:spcBef>
                <a:spcPct val="25000"/>
              </a:spcBef>
              <a:spcAft>
                <a:spcPts val="0"/>
              </a:spcAft>
              <a:buClr>
                <a:schemeClr val="accent3"/>
              </a:buClr>
              <a:buNone/>
              <a:defRPr/>
            </a:pPr>
            <a:endParaRPr lang="en-US" sz="2400" b="1" dirty="0" smtClean="0"/>
          </a:p>
          <a:p>
            <a:pPr marL="457200" indent="-457200">
              <a:buFont typeface="+mj-lt"/>
              <a:buAutoNum type="arabicPeriod"/>
            </a:pPr>
            <a:r>
              <a:rPr lang="en-US" sz="2400" b="1" dirty="0" smtClean="0"/>
              <a:t>Monitor</a:t>
            </a:r>
          </a:p>
          <a:p>
            <a:pPr marL="457200" indent="-457200">
              <a:buNone/>
            </a:pPr>
            <a:r>
              <a:rPr lang="en-US" sz="2400" dirty="0" smtClean="0"/>
              <a:t>Receives wide variety of information; serves as nerve centre of internal and external information of the organization. Builds and uses ‘intelligence-gathering’ systems and monitors the information he receives. Receives information both form formal and informal sources.</a:t>
            </a:r>
          </a:p>
          <a:p>
            <a:pPr marL="457200" indent="-457200">
              <a:buFont typeface="+mj-lt"/>
              <a:buAutoNum type="arabicPeriod" startAt="2"/>
            </a:pPr>
            <a:r>
              <a:rPr lang="en-US" sz="2400" b="1" dirty="0" smtClean="0"/>
              <a:t>Disseminator</a:t>
            </a:r>
          </a:p>
          <a:p>
            <a:pPr marL="457200" indent="-457200">
              <a:buNone/>
            </a:pPr>
            <a:r>
              <a:rPr lang="en-US" sz="2400" dirty="0" smtClean="0"/>
              <a:t>Transmits information received from outsiders or from other employees to members of the organization.</a:t>
            </a:r>
          </a:p>
          <a:p>
            <a:pPr marL="457200" indent="-457200">
              <a:buFont typeface="+mj-lt"/>
              <a:buAutoNum type="arabicPeriod" startAt="3"/>
            </a:pPr>
            <a:r>
              <a:rPr lang="en-US" sz="2400" b="1" dirty="0" smtClean="0"/>
              <a:t>Spokesperson</a:t>
            </a:r>
          </a:p>
          <a:p>
            <a:pPr marL="457200" indent="-457200">
              <a:buNone/>
            </a:pPr>
            <a:r>
              <a:rPr lang="en-US" sz="2400" dirty="0" smtClean="0"/>
              <a:t>Transmits information to outsiders on organization’s plans; policies, actions and results; serves as expert on organization’s industry.</a:t>
            </a:r>
          </a:p>
          <a:p>
            <a:pPr marL="274320" indent="-274320" eaLnBrk="1" fontAlgn="auto" hangingPunct="1">
              <a:spcBef>
                <a:spcPct val="25000"/>
              </a:spcBef>
              <a:spcAft>
                <a:spcPts val="0"/>
              </a:spcAft>
              <a:buClr>
                <a:schemeClr val="accent3"/>
              </a:buClr>
              <a:buFont typeface="Wingdings 2"/>
              <a:buChar char=""/>
              <a:defRPr/>
            </a:pPr>
            <a:endParaRPr lang="en-US" sz="2400"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228600" y="609600"/>
            <a:ext cx="8915400" cy="6248400"/>
          </a:xfrm>
        </p:spPr>
        <p:style>
          <a:lnRef idx="1">
            <a:schemeClr val="accent5"/>
          </a:lnRef>
          <a:fillRef idx="2">
            <a:schemeClr val="accent5"/>
          </a:fillRef>
          <a:effectRef idx="1">
            <a:schemeClr val="accent5"/>
          </a:effectRef>
          <a:fontRef idx="minor">
            <a:schemeClr val="dk1"/>
          </a:fontRef>
        </p:style>
        <p:txBody>
          <a:bodyPr>
            <a:noAutofit/>
          </a:bodyPr>
          <a:lstStyle/>
          <a:p>
            <a:pPr>
              <a:buNone/>
            </a:pPr>
            <a:r>
              <a:rPr lang="en-US" sz="2800" b="1" dirty="0" smtClean="0"/>
              <a:t>Decisional</a:t>
            </a:r>
            <a:r>
              <a:rPr lang="en-US" sz="2000" dirty="0" smtClean="0"/>
              <a:t> </a:t>
            </a:r>
          </a:p>
          <a:p>
            <a:pPr marL="457200" indent="-457200">
              <a:buFont typeface="+mj-lt"/>
              <a:buAutoNum type="arabicPeriod"/>
            </a:pPr>
            <a:r>
              <a:rPr lang="en-US" sz="2000" b="1" dirty="0" smtClean="0"/>
              <a:t>Entrepreneur</a:t>
            </a:r>
          </a:p>
          <a:p>
            <a:pPr>
              <a:buNone/>
            </a:pPr>
            <a:r>
              <a:rPr lang="en-US" sz="2000" dirty="0" smtClean="0"/>
              <a:t>Searches organization and its environment for opportunities and initiates projects to bring about change. </a:t>
            </a:r>
          </a:p>
          <a:p>
            <a:pPr marL="457200" indent="-457200">
              <a:buFont typeface="+mj-lt"/>
              <a:buAutoNum type="arabicPeriod" startAt="2"/>
            </a:pPr>
            <a:r>
              <a:rPr lang="en-US" sz="2000" b="1" dirty="0" smtClean="0"/>
              <a:t>Disturbance handler</a:t>
            </a:r>
          </a:p>
          <a:p>
            <a:pPr>
              <a:buNone/>
            </a:pPr>
            <a:r>
              <a:rPr lang="en-US" sz="2000" dirty="0" smtClean="0"/>
              <a:t>Responsible for corrective action when organization faces important, unexpected disturbances. He has a role in resolving conflicts and disputes.</a:t>
            </a:r>
          </a:p>
          <a:p>
            <a:pPr marL="457200" indent="-457200">
              <a:buFont typeface="+mj-lt"/>
              <a:buAutoNum type="arabicPeriod" startAt="3"/>
            </a:pPr>
            <a:r>
              <a:rPr lang="en-US" sz="2000" b="1" dirty="0" smtClean="0"/>
              <a:t>Resource allocator</a:t>
            </a:r>
          </a:p>
          <a:p>
            <a:pPr>
              <a:buNone/>
            </a:pPr>
            <a:r>
              <a:rPr lang="en-US" sz="2000" dirty="0" smtClean="0"/>
              <a:t>Makes or approves significant organizational decisions and allocates resources to various units and divisions in due proportion.</a:t>
            </a:r>
          </a:p>
          <a:p>
            <a:pPr>
              <a:buNone/>
            </a:pPr>
            <a:r>
              <a:rPr lang="en-US" sz="2000" dirty="0" smtClean="0"/>
              <a:t>He also decides how employees should use their time or what task they should perform.</a:t>
            </a:r>
          </a:p>
          <a:p>
            <a:pPr marL="457200" indent="-457200">
              <a:buFont typeface="+mj-lt"/>
              <a:buAutoNum type="arabicPeriod" startAt="4"/>
            </a:pPr>
            <a:r>
              <a:rPr lang="en-US" sz="2000" b="1" dirty="0" smtClean="0"/>
              <a:t>Negotiator</a:t>
            </a:r>
          </a:p>
          <a:p>
            <a:pPr>
              <a:buNone/>
            </a:pPr>
            <a:r>
              <a:rPr lang="en-US" sz="2000" dirty="0" smtClean="0"/>
              <a:t>Responsible for representing the organization at major negotiations. He conducts profitable negotiations with employees’ representatives, customers, suppliers and other bodies in the environment.</a:t>
            </a:r>
          </a:p>
          <a:p>
            <a:pPr marL="274320" indent="-274320" eaLnBrk="1" fontAlgn="auto" hangingPunct="1">
              <a:spcBef>
                <a:spcPct val="25000"/>
              </a:spcBef>
              <a:spcAft>
                <a:spcPts val="0"/>
              </a:spcAft>
              <a:buClr>
                <a:schemeClr val="accent3"/>
              </a:buClr>
              <a:buNone/>
              <a:defRPr/>
            </a:pPr>
            <a:endParaRPr lang="en-US" sz="2000" dirty="0"/>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457201"/>
            <a:ext cx="8153400" cy="838200"/>
          </a:xfrm>
        </p:spPr>
        <p:txBody>
          <a:bodyPr/>
          <a:lstStyle/>
          <a:p>
            <a:r>
              <a:rPr lang="en-US" sz="2800" dirty="0">
                <a:solidFill>
                  <a:schemeClr val="tx1"/>
                </a:solidFill>
              </a:rPr>
              <a:t>	</a:t>
            </a:r>
            <a:r>
              <a:rPr lang="en-US" sz="4000" b="1" dirty="0" smtClean="0"/>
              <a:t>William </a:t>
            </a:r>
            <a:r>
              <a:rPr lang="en-US" sz="4000" b="1" dirty="0" err="1" smtClean="0"/>
              <a:t>Ouchi</a:t>
            </a:r>
            <a:r>
              <a:rPr lang="en-US" sz="4000" b="1" dirty="0" smtClean="0"/>
              <a:t>: Theory Z</a:t>
            </a:r>
            <a:endParaRPr lang="en-US" sz="4000" dirty="0"/>
          </a:p>
        </p:txBody>
      </p:sp>
      <p:sp>
        <p:nvSpPr>
          <p:cNvPr id="40965" name="Text Box 5"/>
          <p:cNvSpPr txBox="1">
            <a:spLocks noChangeArrowheads="1"/>
          </p:cNvSpPr>
          <p:nvPr/>
        </p:nvSpPr>
        <p:spPr bwMode="auto">
          <a:xfrm>
            <a:off x="228601" y="1752600"/>
            <a:ext cx="8077199" cy="453970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457200" indent="-457200">
              <a:buFont typeface="+mj-lt"/>
              <a:buAutoNum type="arabicPeriod"/>
            </a:pPr>
            <a:r>
              <a:rPr lang="en-US" sz="2400" dirty="0" smtClean="0"/>
              <a:t>Long-term </a:t>
            </a:r>
            <a:r>
              <a:rPr lang="en-US" sz="2400" dirty="0"/>
              <a:t>employment: not necessarily for life, but much longer than the current average in the US</a:t>
            </a:r>
          </a:p>
          <a:p>
            <a:pPr marL="457200" indent="-457200">
              <a:buFont typeface="+mj-lt"/>
              <a:buAutoNum type="arabicPeriod"/>
            </a:pPr>
            <a:r>
              <a:rPr lang="en-US" sz="2400" dirty="0"/>
              <a:t>Collective (or ‘consensual’) decision making</a:t>
            </a:r>
          </a:p>
          <a:p>
            <a:pPr marL="457200" indent="-457200">
              <a:buFont typeface="+mj-lt"/>
              <a:buAutoNum type="arabicPeriod"/>
            </a:pPr>
            <a:r>
              <a:rPr lang="en-US" sz="2400" dirty="0"/>
              <a:t>Individual responsibility (Notice that here, </a:t>
            </a:r>
            <a:r>
              <a:rPr lang="en-US" sz="2400" dirty="0" err="1"/>
              <a:t>Ouchi</a:t>
            </a:r>
            <a:r>
              <a:rPr lang="en-US" sz="2400" dirty="0"/>
              <a:t> </a:t>
            </a:r>
            <a:r>
              <a:rPr lang="en-US" sz="2400" dirty="0" err="1"/>
              <a:t>favours</a:t>
            </a:r>
            <a:r>
              <a:rPr lang="en-US" sz="2400" dirty="0"/>
              <a:t> the American model over the Japanese model)</a:t>
            </a:r>
          </a:p>
          <a:p>
            <a:pPr marL="457200" indent="-457200">
              <a:buFont typeface="+mj-lt"/>
              <a:buAutoNum type="arabicPeriod"/>
            </a:pPr>
            <a:r>
              <a:rPr lang="en-US" sz="2400" dirty="0"/>
              <a:t>Slow evaluation of performance and slow promotion </a:t>
            </a:r>
          </a:p>
          <a:p>
            <a:pPr marL="457200" indent="-457200">
              <a:buFont typeface="+mj-lt"/>
              <a:buAutoNum type="arabicPeriod"/>
            </a:pPr>
            <a:r>
              <a:rPr lang="en-US" sz="2400" dirty="0"/>
              <a:t>Implicit(informal) control, but with explicit (formal) control measures </a:t>
            </a:r>
          </a:p>
          <a:p>
            <a:pPr marL="457200" indent="-457200">
              <a:buFont typeface="+mj-lt"/>
              <a:buAutoNum type="arabicPeriod"/>
            </a:pPr>
            <a:r>
              <a:rPr lang="en-US" sz="2400" dirty="0"/>
              <a:t>Moderately specialized career path</a:t>
            </a:r>
          </a:p>
          <a:p>
            <a:pPr marL="457200" indent="-457200">
              <a:buFont typeface="+mj-lt"/>
              <a:buAutoNum type="arabicPeriod"/>
            </a:pPr>
            <a:r>
              <a:rPr lang="en-US" sz="2400" dirty="0"/>
              <a:t>Wider concern for the employee as a person, including concern for the family of the employee</a:t>
            </a:r>
          </a:p>
          <a:p>
            <a:pPr marL="682625" lvl="1" indent="-225425" fontAlgn="auto">
              <a:spcBef>
                <a:spcPct val="25000"/>
              </a:spcBef>
              <a:spcAft>
                <a:spcPts val="0"/>
              </a:spcAft>
              <a:defRPr/>
            </a:pPr>
            <a:endParaRPr lang="en-US" sz="2000" dirty="0">
              <a:solidFill>
                <a:srgbClr val="336699"/>
              </a:solidFill>
              <a:latin typeface="Arial" charset="0"/>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z="3200" b="1" dirty="0" smtClean="0"/>
              <a:t>McGregor theory X and theory Y</a:t>
            </a:r>
            <a:r>
              <a:rPr lang="en-US" sz="3200" dirty="0" smtClean="0"/>
              <a:t/>
            </a:r>
            <a:br>
              <a:rPr lang="en-US" sz="3200" dirty="0" smtClean="0"/>
            </a:br>
            <a:endParaRPr lang="en-US" sz="3200" dirty="0" smtClean="0">
              <a:solidFill>
                <a:srgbClr val="FF0000"/>
              </a:solidFill>
            </a:endParaRPr>
          </a:p>
        </p:txBody>
      </p:sp>
      <p:sp>
        <p:nvSpPr>
          <p:cNvPr id="61443" name="Rectangle 3"/>
          <p:cNvSpPr>
            <a:spLocks noGrp="1" noChangeArrowheads="1"/>
          </p:cNvSpPr>
          <p:nvPr>
            <p:ph idx="1"/>
          </p:nvPr>
        </p:nvSpPr>
        <p:spPr>
          <a:xfrm>
            <a:off x="228600" y="1676400"/>
            <a:ext cx="8458200" cy="5029200"/>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en-US" sz="2800" b="1" dirty="0" smtClean="0"/>
              <a:t>Characteristics of theory X Employees:</a:t>
            </a:r>
            <a:endParaRPr lang="en-US" sz="2400" dirty="0" smtClean="0"/>
          </a:p>
          <a:p>
            <a:pPr lvl="0"/>
            <a:r>
              <a:rPr lang="en-US" sz="2800" dirty="0" smtClean="0"/>
              <a:t>Employees inherently dislike work and whenever possible, will attempt to avoid it.</a:t>
            </a:r>
            <a:endParaRPr lang="en-US" sz="2400" dirty="0" smtClean="0"/>
          </a:p>
          <a:p>
            <a:pPr lvl="0"/>
            <a:r>
              <a:rPr lang="en-US" sz="2800" dirty="0" smtClean="0"/>
              <a:t>Employees dislike work and must therefore be coerced, controlled or threatened with punishment to achieve goals.</a:t>
            </a:r>
            <a:endParaRPr lang="en-US" sz="2400" dirty="0" smtClean="0"/>
          </a:p>
          <a:p>
            <a:pPr lvl="0"/>
            <a:r>
              <a:rPr lang="en-US" sz="2800" dirty="0" smtClean="0"/>
              <a:t>Employees will avoid responsibilities and seek formal direction whenever possible.</a:t>
            </a:r>
            <a:endParaRPr lang="en-US" sz="2400" dirty="0" smtClean="0"/>
          </a:p>
          <a:p>
            <a:pPr lvl="0"/>
            <a:r>
              <a:rPr lang="en-US" sz="2800" dirty="0" smtClean="0"/>
              <a:t>Most workers place job security above all other factors associated with work and lack ambition.</a:t>
            </a:r>
            <a:endParaRPr lang="en-US" sz="2400"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704850"/>
            <a:ext cx="8229600" cy="742950"/>
          </a:xfrm>
        </p:spPr>
        <p:txBody>
          <a:bodyPr/>
          <a:lstStyle/>
          <a:p>
            <a:r>
              <a:rPr lang="en-US" sz="3600" b="1" dirty="0" smtClean="0"/>
              <a:t>Theory Y Employees:</a:t>
            </a:r>
            <a:endParaRPr lang="en-US" sz="3600" dirty="0" smtClean="0"/>
          </a:p>
        </p:txBody>
      </p:sp>
      <p:sp>
        <p:nvSpPr>
          <p:cNvPr id="65539" name="Rectangle 3"/>
          <p:cNvSpPr>
            <a:spLocks noGrp="1" noChangeArrowheads="1"/>
          </p:cNvSpPr>
          <p:nvPr>
            <p:ph idx="1"/>
          </p:nvPr>
        </p:nvSpPr>
        <p:spPr>
          <a:xfrm>
            <a:off x="228600" y="1752600"/>
            <a:ext cx="8763000" cy="5105400"/>
          </a:xfrm>
        </p:spPr>
        <p:style>
          <a:lnRef idx="1">
            <a:schemeClr val="accent3"/>
          </a:lnRef>
          <a:fillRef idx="2">
            <a:schemeClr val="accent3"/>
          </a:fillRef>
          <a:effectRef idx="1">
            <a:schemeClr val="accent3"/>
          </a:effectRef>
          <a:fontRef idx="minor">
            <a:schemeClr val="dk1"/>
          </a:fontRef>
        </p:style>
        <p:txBody>
          <a:bodyPr>
            <a:normAutofit/>
          </a:bodyPr>
          <a:lstStyle/>
          <a:p>
            <a:pPr lvl="0"/>
            <a:r>
              <a:rPr lang="en-US" sz="2800" dirty="0" smtClean="0"/>
              <a:t>Employees will view work as natural phenomenon.</a:t>
            </a:r>
          </a:p>
          <a:p>
            <a:pPr lvl="0"/>
            <a:r>
              <a:rPr lang="en-US" sz="2800" dirty="0" smtClean="0"/>
              <a:t>Individuals will exercise self-direction and self-control if they want to achieve their objectives.</a:t>
            </a:r>
          </a:p>
          <a:p>
            <a:pPr lvl="0"/>
            <a:r>
              <a:rPr lang="en-US" sz="2800" dirty="0" smtClean="0"/>
              <a:t>An average person can learn to accept responsibility.</a:t>
            </a:r>
          </a:p>
          <a:p>
            <a:pPr lvl="0"/>
            <a:r>
              <a:rPr lang="en-US" sz="2800" dirty="0" smtClean="0"/>
              <a:t>The ability to make innovative decisions varies widely and is not necessarily confined to individuals in management positions.</a:t>
            </a:r>
          </a:p>
          <a:p>
            <a:pPr lvl="0"/>
            <a:r>
              <a:rPr lang="en-US" sz="2800" dirty="0" smtClean="0"/>
              <a:t>Workers often do not utilize this intellectual ability to their full extent and possess potential for assuming higher positions in the organizational hierarchy.</a:t>
            </a:r>
          </a:p>
          <a:p>
            <a:pPr marL="640080" lvl="1" indent="-246888" eaLnBrk="1" fontAlgn="auto" hangingPunct="1">
              <a:spcBef>
                <a:spcPct val="50000"/>
              </a:spcBef>
              <a:spcAft>
                <a:spcPts val="0"/>
              </a:spcAft>
              <a:buFont typeface="Wingdings 2"/>
              <a:buChar char=""/>
              <a:defRPr/>
            </a:pPr>
            <a:endParaRPr lang="en-US" dirty="0"/>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t>The Contingency Approach</a:t>
            </a:r>
          </a:p>
        </p:txBody>
      </p:sp>
      <p:sp>
        <p:nvSpPr>
          <p:cNvPr id="38915" name="Rectangle 3"/>
          <p:cNvSpPr>
            <a:spLocks noGrp="1" noChangeArrowheads="1"/>
          </p:cNvSpPr>
          <p:nvPr>
            <p:ph idx="1"/>
          </p:nvPr>
        </p:nvSpPr>
        <p:spPr>
          <a:xfrm>
            <a:off x="457200" y="1935480"/>
            <a:ext cx="8229600" cy="4770120"/>
          </a:xfrm>
        </p:spPr>
        <p:style>
          <a:lnRef idx="1">
            <a:schemeClr val="accent2"/>
          </a:lnRef>
          <a:fillRef idx="2">
            <a:schemeClr val="accent2"/>
          </a:fillRef>
          <a:effectRef idx="1">
            <a:schemeClr val="accent2"/>
          </a:effectRef>
          <a:fontRef idx="minor">
            <a:schemeClr val="dk1"/>
          </a:fontRef>
        </p:style>
        <p:txBody>
          <a:bodyPr>
            <a:normAutofit/>
          </a:bodyPr>
          <a:lstStyle/>
          <a:p>
            <a:pPr marL="274320" indent="-274320" eaLnBrk="1" fontAlgn="auto" hangingPunct="1">
              <a:spcBef>
                <a:spcPct val="50000"/>
              </a:spcBef>
              <a:spcAft>
                <a:spcPts val="0"/>
              </a:spcAft>
              <a:buClr>
                <a:schemeClr val="accent3"/>
              </a:buClr>
              <a:buFont typeface="Wingdings 2"/>
              <a:buChar char=""/>
              <a:defRPr/>
            </a:pPr>
            <a:r>
              <a:rPr lang="en-US" sz="2800" dirty="0"/>
              <a:t>Contingency Approach Defined</a:t>
            </a:r>
          </a:p>
          <a:p>
            <a:pPr marL="640080" lvl="1" indent="-246888" eaLnBrk="1" fontAlgn="auto" hangingPunct="1">
              <a:spcBef>
                <a:spcPct val="50000"/>
              </a:spcBef>
              <a:spcAft>
                <a:spcPts val="0"/>
              </a:spcAft>
              <a:buFont typeface="Wingdings 2"/>
              <a:buChar char=""/>
              <a:defRPr/>
            </a:pPr>
            <a:r>
              <a:rPr lang="en-US" sz="2800" dirty="0"/>
              <a:t>Also sometimes called the </a:t>
            </a:r>
            <a:r>
              <a:rPr lang="en-US" sz="2800" b="1" i="1" dirty="0">
                <a:solidFill>
                  <a:srgbClr val="FF0000"/>
                </a:solidFill>
              </a:rPr>
              <a:t>situational approach.</a:t>
            </a:r>
            <a:endParaRPr lang="en-US" sz="2800" b="1" dirty="0">
              <a:solidFill>
                <a:srgbClr val="FF0000"/>
              </a:solidFill>
            </a:endParaRPr>
          </a:p>
          <a:p>
            <a:pPr marL="640080" lvl="1" indent="-246888" eaLnBrk="1" fontAlgn="auto" hangingPunct="1">
              <a:spcBef>
                <a:spcPct val="50000"/>
              </a:spcBef>
              <a:spcAft>
                <a:spcPts val="0"/>
              </a:spcAft>
              <a:buFont typeface="Wingdings 2"/>
              <a:buChar char=""/>
              <a:defRPr/>
            </a:pPr>
            <a:r>
              <a:rPr lang="en-US" sz="2800" dirty="0"/>
              <a:t>There is no one universally applicable set of management principles (rules) by which to manage organizations.</a:t>
            </a:r>
          </a:p>
          <a:p>
            <a:pPr marL="640080" lvl="1" indent="-246888" eaLnBrk="1" fontAlgn="auto" hangingPunct="1">
              <a:spcBef>
                <a:spcPct val="50000"/>
              </a:spcBef>
              <a:spcAft>
                <a:spcPts val="0"/>
              </a:spcAft>
              <a:buFont typeface="Wingdings 2"/>
              <a:buChar char=""/>
              <a:defRPr/>
            </a:pPr>
            <a:r>
              <a:rPr lang="en-US" sz="2800" dirty="0"/>
              <a:t>Organizations are individually different, face different situations (contingency variables), and require different ways of managing.</a:t>
            </a: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704850"/>
            <a:ext cx="8229600" cy="742950"/>
          </a:xfrm>
        </p:spPr>
        <p:txBody>
          <a:bodyPr/>
          <a:lstStyle/>
          <a:p>
            <a:pPr lvl="3"/>
            <a:r>
              <a:rPr lang="en-US" sz="3600" b="1" dirty="0" smtClean="0"/>
              <a:t>Time management techniques</a:t>
            </a:r>
            <a:endParaRPr lang="en-US" sz="3600" dirty="0" smtClean="0"/>
          </a:p>
        </p:txBody>
      </p:sp>
      <p:sp>
        <p:nvSpPr>
          <p:cNvPr id="92163" name="Rectangle 3"/>
          <p:cNvSpPr>
            <a:spLocks noGrp="1" noChangeArrowheads="1"/>
          </p:cNvSpPr>
          <p:nvPr>
            <p:ph idx="1"/>
          </p:nvPr>
        </p:nvSpPr>
        <p:spPr>
          <a:xfrm>
            <a:off x="457200" y="1676400"/>
            <a:ext cx="8229600" cy="4572000"/>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marL="514350" lvl="0" indent="-514350">
              <a:buFont typeface="+mj-lt"/>
              <a:buAutoNum type="arabicPeriod"/>
            </a:pPr>
            <a:r>
              <a:rPr lang="en-US" sz="2800" dirty="0" smtClean="0"/>
              <a:t>Classify objectives and then prioritize these tasks as urgent, not urgent and not required.</a:t>
            </a:r>
            <a:endParaRPr lang="en-US" sz="2400" dirty="0" smtClean="0"/>
          </a:p>
          <a:p>
            <a:pPr marL="514350" lvl="0" indent="-514350">
              <a:buFont typeface="+mj-lt"/>
              <a:buAutoNum type="arabicPeriod"/>
            </a:pPr>
            <a:r>
              <a:rPr lang="en-US" sz="2800" dirty="0" smtClean="0"/>
              <a:t>Observe the plan and take corrective action when problem is identified</a:t>
            </a:r>
            <a:endParaRPr lang="en-US" sz="2400" dirty="0" smtClean="0"/>
          </a:p>
          <a:p>
            <a:pPr marL="514350" lvl="0" indent="-514350">
              <a:buFont typeface="+mj-lt"/>
              <a:buAutoNum type="arabicPeriod"/>
            </a:pPr>
            <a:r>
              <a:rPr lang="en-US" sz="2800" dirty="0" smtClean="0"/>
              <a:t>Set operational, tactical and strategic plans</a:t>
            </a:r>
            <a:endParaRPr lang="en-US" sz="2400" dirty="0" smtClean="0"/>
          </a:p>
          <a:p>
            <a:pPr marL="514350" lvl="0" indent="-514350">
              <a:buFont typeface="+mj-lt"/>
              <a:buAutoNum type="arabicPeriod"/>
            </a:pPr>
            <a:r>
              <a:rPr lang="en-US" sz="2800" dirty="0" smtClean="0"/>
              <a:t>Delegate work to subordinates when required </a:t>
            </a:r>
            <a:endParaRPr lang="en-US" sz="2400" dirty="0" smtClean="0"/>
          </a:p>
          <a:p>
            <a:pPr marL="514350" lvl="0" indent="-514350">
              <a:buFont typeface="+mj-lt"/>
              <a:buAutoNum type="arabicPeriod"/>
            </a:pPr>
            <a:r>
              <a:rPr lang="en-US" sz="2800" dirty="0" smtClean="0"/>
              <a:t>Give self-feedback</a:t>
            </a:r>
            <a:endParaRPr lang="en-US" sz="2400" dirty="0" smtClean="0"/>
          </a:p>
          <a:p>
            <a:pPr marL="514350" lvl="0" indent="-514350">
              <a:buFont typeface="+mj-lt"/>
              <a:buAutoNum type="arabicPeriod"/>
            </a:pPr>
            <a:r>
              <a:rPr lang="en-US" sz="2800" dirty="0" smtClean="0"/>
              <a:t>Use check-lists</a:t>
            </a:r>
            <a:endParaRPr lang="en-US" sz="2400" dirty="0" smtClean="0"/>
          </a:p>
          <a:p>
            <a:pPr marL="514350" lvl="0" indent="-514350">
              <a:buFont typeface="+mj-lt"/>
              <a:buAutoNum type="arabicPeriod"/>
            </a:pPr>
            <a:r>
              <a:rPr lang="en-US" sz="2800" dirty="0" smtClean="0"/>
              <a:t>Control interruptions</a:t>
            </a:r>
            <a:endParaRPr lang="en-US" sz="2400" dirty="0" smtClean="0"/>
          </a:p>
          <a:p>
            <a:pPr marL="514350" lvl="0" indent="-514350">
              <a:buFont typeface="+mj-lt"/>
              <a:buAutoNum type="arabicPeriod"/>
            </a:pPr>
            <a:r>
              <a:rPr lang="en-US" sz="2800" dirty="0" smtClean="0"/>
              <a:t>Adopt ‘surgery hours’ and allow your subordinates to approach you and discuss their problems.</a:t>
            </a:r>
            <a:endParaRPr lang="en-US" sz="2400" dirty="0" smtClean="0"/>
          </a:p>
          <a:p>
            <a:pPr marL="1124712" lvl="2" indent="-457200" eaLnBrk="1" fontAlgn="auto" hangingPunct="1">
              <a:spcBef>
                <a:spcPct val="50000"/>
              </a:spcBef>
              <a:spcAft>
                <a:spcPts val="0"/>
              </a:spcAft>
              <a:buNone/>
              <a:defRPr/>
            </a:pPr>
            <a:endParaRPr lang="en-US" sz="2400" dirty="0"/>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704850"/>
            <a:ext cx="8229600" cy="742950"/>
          </a:xfrm>
        </p:spPr>
        <p:txBody>
          <a:bodyPr/>
          <a:lstStyle/>
          <a:p>
            <a:r>
              <a:rPr lang="en-US" sz="3600" b="1" dirty="0" smtClean="0"/>
              <a:t>Barriers to effective time management </a:t>
            </a:r>
            <a:r>
              <a:rPr lang="en-US" sz="3600" dirty="0" smtClean="0"/>
              <a:t> </a:t>
            </a:r>
          </a:p>
        </p:txBody>
      </p:sp>
      <p:sp>
        <p:nvSpPr>
          <p:cNvPr id="92163" name="Rectangle 3"/>
          <p:cNvSpPr>
            <a:spLocks noGrp="1" noChangeArrowheads="1"/>
          </p:cNvSpPr>
          <p:nvPr>
            <p:ph idx="1"/>
          </p:nvPr>
        </p:nvSpPr>
        <p:spPr>
          <a:xfrm>
            <a:off x="457200" y="1447800"/>
            <a:ext cx="8229600" cy="5105400"/>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a:buNone/>
            </a:pPr>
            <a:r>
              <a:rPr lang="en-US" sz="2800" dirty="0" smtClean="0"/>
              <a:t>		</a:t>
            </a:r>
          </a:p>
          <a:p>
            <a:pPr>
              <a:buNone/>
            </a:pPr>
            <a:r>
              <a:rPr lang="en-US" sz="2800" dirty="0" smtClean="0"/>
              <a:t>		</a:t>
            </a:r>
            <a:r>
              <a:rPr lang="en-US" sz="2800" dirty="0" err="1" smtClean="0"/>
              <a:t>i</a:t>
            </a:r>
            <a:r>
              <a:rPr lang="en-US" sz="2800" dirty="0" smtClean="0"/>
              <a:t>)	Procrastination or devoting too much time towards planning without reaching a decision or doing the actual work.</a:t>
            </a:r>
          </a:p>
          <a:p>
            <a:pPr>
              <a:buNone/>
            </a:pPr>
            <a:r>
              <a:rPr lang="en-US" sz="2800" dirty="0" smtClean="0"/>
              <a:t>		ii)	Inability to delegate works effectively resulting in managers being burdened with excessive work.</a:t>
            </a:r>
          </a:p>
          <a:p>
            <a:pPr>
              <a:buNone/>
            </a:pPr>
            <a:r>
              <a:rPr lang="en-US" sz="2800" dirty="0" smtClean="0"/>
              <a:t>		iii)	Engaging in avoidable paperwork and documentation.</a:t>
            </a:r>
          </a:p>
          <a:p>
            <a:pPr>
              <a:buNone/>
            </a:pPr>
            <a:r>
              <a:rPr lang="en-US" sz="2800" dirty="0" smtClean="0"/>
              <a:t>		iv)	Conducting unnecessary meetings which result in wastage of precious time and dissipation of energy.</a:t>
            </a:r>
          </a:p>
          <a:p>
            <a:pPr>
              <a:buNone/>
            </a:pPr>
            <a:r>
              <a:rPr lang="en-US" sz="2800" dirty="0" smtClean="0"/>
              <a:t>	v)	Inability to determine the priority of work activities.</a:t>
            </a:r>
            <a:r>
              <a:rPr lang="en-US" sz="2800" b="1" dirty="0" smtClean="0"/>
              <a:t> </a:t>
            </a:r>
            <a:endParaRPr lang="en-US" sz="2800" dirty="0" smtClean="0"/>
          </a:p>
          <a:p>
            <a:pPr marL="514350" lvl="0" indent="-514350">
              <a:buFont typeface="+mj-lt"/>
              <a:buAutoNum type="arabicPeriod"/>
            </a:pPr>
            <a:endParaRPr lang="en-US" sz="2400" dirty="0" smtClean="0"/>
          </a:p>
          <a:p>
            <a:pPr marL="1124712" lvl="2" indent="-457200" eaLnBrk="1" fontAlgn="auto" hangingPunct="1">
              <a:spcBef>
                <a:spcPct val="50000"/>
              </a:spcBef>
              <a:spcAft>
                <a:spcPts val="0"/>
              </a:spcAft>
              <a:buNone/>
              <a:defRPr/>
            </a:pPr>
            <a:endParaRPr lang="en-US" sz="24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763000" cy="655320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514350" indent="-514350" eaLnBrk="1" fontAlgn="auto" hangingPunct="1">
              <a:spcAft>
                <a:spcPts val="0"/>
              </a:spcAft>
              <a:buClr>
                <a:schemeClr val="accent3"/>
              </a:buClr>
              <a:buFont typeface="+mj-lt"/>
              <a:buAutoNum type="arabicPeriod"/>
              <a:defRPr/>
            </a:pPr>
            <a:endParaRPr lang="en-US" dirty="0" smtClean="0"/>
          </a:p>
          <a:p>
            <a:pPr>
              <a:buNone/>
            </a:pPr>
            <a:r>
              <a:rPr lang="en-US" sz="3200" b="1" u="sng" dirty="0" smtClean="0"/>
              <a:t>Definition of Management</a:t>
            </a:r>
            <a:endParaRPr lang="en-US" sz="3200" dirty="0" smtClean="0"/>
          </a:p>
          <a:p>
            <a:pPr lvl="0"/>
            <a:r>
              <a:rPr lang="en-US" sz="3200" dirty="0" smtClean="0"/>
              <a:t>objective setting</a:t>
            </a:r>
          </a:p>
          <a:p>
            <a:pPr lvl="0"/>
            <a:r>
              <a:rPr lang="en-US" sz="3200" dirty="0" smtClean="0"/>
              <a:t>evolving strategies to achieve objectives</a:t>
            </a:r>
          </a:p>
          <a:p>
            <a:pPr lvl="0"/>
            <a:r>
              <a:rPr lang="en-US" sz="3200" dirty="0" smtClean="0"/>
              <a:t>organization of resources including human resources in order to achieve planned objectives</a:t>
            </a:r>
          </a:p>
          <a:p>
            <a:pPr lvl="0"/>
            <a:r>
              <a:rPr lang="en-US" sz="3200" dirty="0" smtClean="0"/>
              <a:t>establishment of control mechanism for streamlining of activities &amp; operations inside the organization. </a:t>
            </a:r>
          </a:p>
          <a:p>
            <a:pPr lvl="0"/>
            <a:r>
              <a:rPr lang="en-US" sz="3200" dirty="0" smtClean="0"/>
              <a:t>coordination of operations &amp; activities</a:t>
            </a:r>
          </a:p>
          <a:p>
            <a:pPr lvl="0"/>
            <a:r>
              <a:rPr lang="en-US" sz="3200" dirty="0" smtClean="0"/>
              <a:t>establishment of effective internal &amp; external communication systems </a:t>
            </a:r>
          </a:p>
          <a:p>
            <a:pPr lvl="0"/>
            <a:r>
              <a:rPr lang="en-US" sz="3200" dirty="0" smtClean="0"/>
              <a:t>monitoring and evaluating performance </a:t>
            </a:r>
          </a:p>
          <a:p>
            <a:pPr lvl="0"/>
            <a:r>
              <a:rPr lang="en-US" sz="3200" dirty="0" smtClean="0"/>
              <a:t>adopting measures for correction if performance is below the desired level</a:t>
            </a:r>
          </a:p>
          <a:p>
            <a:pPr lvl="0"/>
            <a:r>
              <a:rPr lang="en-US" sz="3200" dirty="0" smtClean="0"/>
              <a:t>reviewing actual performance and setting new objectives</a:t>
            </a:r>
          </a:p>
          <a:p>
            <a:pPr marL="514350" indent="-514350" eaLnBrk="1" fontAlgn="auto" hangingPunct="1">
              <a:spcAft>
                <a:spcPts val="0"/>
              </a:spcAft>
              <a:buClr>
                <a:schemeClr val="accent3"/>
              </a:buClr>
              <a:buFont typeface="+mj-lt"/>
              <a:buAutoNum type="arabicPeriod"/>
              <a:defRPr/>
            </a:pPr>
            <a:endParaRPr lang="en-US" dirty="0" smtClean="0"/>
          </a:p>
          <a:p>
            <a:pPr marL="514350" indent="-514350" eaLnBrk="1" fontAlgn="auto" hangingPunct="1">
              <a:spcAft>
                <a:spcPts val="0"/>
              </a:spcAft>
              <a:buClr>
                <a:schemeClr val="accent3"/>
              </a:buClr>
              <a:buFont typeface="+mj-lt"/>
              <a:buAutoNum type="arabicPeriod"/>
              <a:defRPr/>
            </a:pPr>
            <a:endParaRPr lang="en-US" dirty="0" smtClean="0"/>
          </a:p>
        </p:txBody>
      </p:sp>
      <p:pic>
        <p:nvPicPr>
          <p:cNvPr id="30726" name="Picture 7" descr="BD20209_"/>
          <p:cNvPicPr>
            <a:picLocks noChangeAspect="1" noChangeArrowheads="1"/>
          </p:cNvPicPr>
          <p:nvPr/>
        </p:nvPicPr>
        <p:blipFill>
          <a:blip r:embed="rId3" cstate="print"/>
          <a:srcRect/>
          <a:stretch>
            <a:fillRect/>
          </a:stretch>
        </p:blipFill>
        <p:spPr bwMode="auto">
          <a:xfrm>
            <a:off x="6934200" y="381000"/>
            <a:ext cx="1828800" cy="12192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579438"/>
            <a:ext cx="8077200" cy="5262979"/>
          </a:xfrm>
        </p:spPr>
        <p:txBody>
          <a:bodyPr/>
          <a:lstStyle/>
          <a:p>
            <a:pPr eaLnBrk="1" fontAlgn="auto" hangingPunct="1">
              <a:spcAft>
                <a:spcPts val="0"/>
              </a:spcAft>
              <a:defRPr/>
            </a:pPr>
            <a:r>
              <a:rPr lang="en-US" dirty="0" smtClean="0">
                <a:solidFill>
                  <a:srgbClr val="CC3300"/>
                </a:solidFill>
              </a:rPr>
              <a:t/>
            </a:r>
            <a:br>
              <a:rPr lang="en-US" dirty="0" smtClean="0">
                <a:solidFill>
                  <a:srgbClr val="CC3300"/>
                </a:solidFill>
              </a:rPr>
            </a:br>
            <a:r>
              <a:rPr lang="en-US" dirty="0">
                <a:solidFill>
                  <a:srgbClr val="CC3300"/>
                </a:solidFill>
              </a:rPr>
              <a:t/>
            </a:r>
            <a:br>
              <a:rPr lang="en-US" dirty="0">
                <a:solidFill>
                  <a:srgbClr val="CC3300"/>
                </a:solidFill>
              </a:rPr>
            </a:br>
            <a:r>
              <a:rPr lang="en-US" dirty="0" smtClean="0">
                <a:solidFill>
                  <a:srgbClr val="CC3300"/>
                </a:solidFill>
              </a:rPr>
              <a:t/>
            </a:r>
            <a:br>
              <a:rPr lang="en-US" dirty="0" smtClean="0">
                <a:solidFill>
                  <a:srgbClr val="CC3300"/>
                </a:solidFill>
              </a:rPr>
            </a:br>
            <a:r>
              <a:rPr lang="en-US" sz="4400" dirty="0" smtClean="0">
                <a:solidFill>
                  <a:srgbClr val="CC3300"/>
                </a:solidFill>
              </a:rPr>
              <a:t>Chapter#  2</a:t>
            </a:r>
            <a:r>
              <a:rPr lang="en-US" sz="4400" dirty="0">
                <a:solidFill>
                  <a:srgbClr val="CC3300"/>
                </a:solidFill>
              </a:rPr>
              <a:t/>
            </a:r>
            <a:br>
              <a:rPr lang="en-US" sz="4400" dirty="0">
                <a:solidFill>
                  <a:srgbClr val="CC3300"/>
                </a:solidFill>
              </a:rPr>
            </a:br>
            <a:r>
              <a:rPr lang="en-US" sz="4400" dirty="0" smtClean="0">
                <a:solidFill>
                  <a:srgbClr val="CC3300"/>
                </a:solidFill>
              </a:rPr>
              <a:t/>
            </a:r>
            <a:br>
              <a:rPr lang="en-US" sz="4400" dirty="0" smtClean="0">
                <a:solidFill>
                  <a:srgbClr val="CC3300"/>
                </a:solidFill>
              </a:rPr>
            </a:br>
            <a:r>
              <a:rPr lang="en-US" sz="4400" b="1" dirty="0" smtClean="0"/>
              <a:t> THE BUSINESS ENVIRONMENT</a:t>
            </a:r>
            <a:r>
              <a:rPr lang="en-US" sz="4400" dirty="0" smtClean="0"/>
              <a:t/>
            </a:r>
            <a:br>
              <a:rPr lang="en-US" sz="4400" dirty="0" smtClean="0"/>
            </a:br>
            <a:endParaRPr lang="en-US" sz="4400" dirty="0"/>
          </a:p>
        </p:txBody>
      </p:sp>
      <p:pic>
        <p:nvPicPr>
          <p:cNvPr id="67587" name="Picture 3" descr="pe01561_"/>
          <p:cNvPicPr>
            <a:picLocks noChangeAspect="1" noChangeArrowheads="1"/>
          </p:cNvPicPr>
          <p:nvPr/>
        </p:nvPicPr>
        <p:blipFill>
          <a:blip r:embed="rId3" cstate="print"/>
          <a:srcRect/>
          <a:stretch>
            <a:fillRect/>
          </a:stretch>
        </p:blipFill>
        <p:spPr bwMode="auto">
          <a:xfrm>
            <a:off x="4191000" y="990600"/>
            <a:ext cx="3352800" cy="2438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457200" y="320675"/>
            <a:ext cx="7239000" cy="1143000"/>
          </a:xfrm>
        </p:spPr>
        <p:txBody>
          <a:bodyPr/>
          <a:lstStyle/>
          <a:p>
            <a:r>
              <a:rPr lang="en-US" b="1" dirty="0" smtClean="0"/>
              <a:t>Technological Factors</a:t>
            </a:r>
            <a:endParaRPr lang="en-US" dirty="0"/>
          </a:p>
        </p:txBody>
      </p:sp>
      <p:sp>
        <p:nvSpPr>
          <p:cNvPr id="68611" name="Rectangle 3"/>
          <p:cNvSpPr>
            <a:spLocks noGrp="1" noChangeArrowheads="1"/>
          </p:cNvSpPr>
          <p:nvPr>
            <p:ph idx="1"/>
          </p:nvPr>
        </p:nvSpPr>
        <p:spPr>
          <a:xfrm>
            <a:off x="0" y="1371600"/>
            <a:ext cx="9448800" cy="5715000"/>
          </a:xfrm>
        </p:spPr>
        <p:txBody>
          <a:bodyPr/>
          <a:lstStyle/>
          <a:p>
            <a:pPr lvl="1" eaLnBrk="1" hangingPunct="1">
              <a:buFont typeface="Wingdings 2" pitchFamily="18" charset="2"/>
              <a:buNone/>
            </a:pPr>
            <a:r>
              <a:rPr lang="en-US" sz="2800" b="1" dirty="0" smtClean="0"/>
              <a:t>Outsourcing</a:t>
            </a:r>
          </a:p>
          <a:p>
            <a:pPr lvl="1" eaLnBrk="1" hangingPunct="1">
              <a:buFont typeface="Wingdings 2" pitchFamily="18" charset="2"/>
              <a:buNone/>
            </a:pPr>
            <a:endParaRPr lang="en-US" sz="2400" dirty="0" smtClean="0"/>
          </a:p>
          <a:p>
            <a:pPr>
              <a:buNone/>
            </a:pPr>
            <a:r>
              <a:rPr lang="en-US" sz="2800" dirty="0" smtClean="0"/>
              <a:t>   Outsourcing means arranging for external business </a:t>
            </a:r>
            <a:r>
              <a:rPr lang="en-US" sz="2800" dirty="0" err="1" smtClean="0"/>
              <a:t>organisations</a:t>
            </a:r>
            <a:r>
              <a:rPr lang="en-US" sz="2800" dirty="0" smtClean="0"/>
              <a:t> to perform some management tasks, </a:t>
            </a:r>
          </a:p>
          <a:p>
            <a:pPr>
              <a:buNone/>
            </a:pPr>
            <a:r>
              <a:rPr lang="en-US" sz="2800" dirty="0" smtClean="0"/>
              <a:t>instead of having to recruit individuals to do the task internally, as part of the </a:t>
            </a:r>
            <a:r>
              <a:rPr lang="en-US" sz="2800" dirty="0" err="1" smtClean="0"/>
              <a:t>organisation’s</a:t>
            </a:r>
            <a:r>
              <a:rPr lang="en-US" sz="2800" dirty="0" smtClean="0"/>
              <a:t> own activities.</a:t>
            </a:r>
            <a:endParaRPr lang="en-US" sz="2400" dirty="0" smtClean="0"/>
          </a:p>
          <a:p>
            <a:pPr eaLnBrk="1" hangingPunct="1">
              <a:buFont typeface="Wingdings 2" pitchFamily="18" charset="2"/>
              <a:buNone/>
            </a:pPr>
            <a:r>
              <a:rPr lang="en-US" sz="3200" dirty="0" smtClean="0">
                <a:solidFill>
                  <a:srgbClr val="FF0000"/>
                </a:solidFill>
              </a:rPr>
              <a:t>   </a:t>
            </a:r>
            <a:endParaRPr lang="en-US" sz="3200" dirty="0" smtClean="0"/>
          </a:p>
        </p:txBody>
      </p:sp>
      <p:pic>
        <p:nvPicPr>
          <p:cNvPr id="68612" name="Picture 4" descr="j0297265"/>
          <p:cNvPicPr>
            <a:picLocks noChangeAspect="1" noChangeArrowheads="1"/>
          </p:cNvPicPr>
          <p:nvPr/>
        </p:nvPicPr>
        <p:blipFill>
          <a:blip r:embed="rId3" cstate="print"/>
          <a:srcRect/>
          <a:stretch>
            <a:fillRect/>
          </a:stretch>
        </p:blipFill>
        <p:spPr bwMode="auto">
          <a:xfrm>
            <a:off x="6477000" y="4648200"/>
            <a:ext cx="2438400" cy="2209800"/>
          </a:xfrm>
          <a:prstGeom prst="rect">
            <a:avLst/>
          </a:prstGeom>
          <a:noFill/>
          <a:ln w="9525">
            <a:noFill/>
            <a:miter lim="800000"/>
            <a:headEnd/>
            <a:tailEnd/>
          </a:ln>
        </p:spPr>
      </p:pic>
      <p:pic>
        <p:nvPicPr>
          <p:cNvPr id="68613" name="Picture 6" descr="j0195260"/>
          <p:cNvPicPr>
            <a:picLocks noChangeAspect="1" noChangeArrowheads="1"/>
          </p:cNvPicPr>
          <p:nvPr/>
        </p:nvPicPr>
        <p:blipFill>
          <a:blip r:embed="rId4" cstate="print"/>
          <a:srcRect/>
          <a:stretch>
            <a:fillRect/>
          </a:stretch>
        </p:blipFill>
        <p:spPr bwMode="auto">
          <a:xfrm>
            <a:off x="6904037" y="4572000"/>
            <a:ext cx="2239963" cy="17621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1143000"/>
          </a:xfrm>
        </p:spPr>
        <p:txBody>
          <a:bodyPr>
            <a:normAutofit fontScale="90000"/>
          </a:bodyPr>
          <a:lstStyle/>
          <a:p>
            <a:pPr eaLnBrk="1" fontAlgn="auto" hangingPunct="1">
              <a:spcAft>
                <a:spcPts val="0"/>
              </a:spcAft>
              <a:defRPr/>
            </a:pP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dirty="0" smtClean="0"/>
              <a:t/>
            </a:r>
            <a:br>
              <a:rPr lang="en-US" sz="3600" dirty="0" smtClean="0"/>
            </a:br>
            <a:r>
              <a:rPr lang="en-US" sz="4000" dirty="0" smtClean="0">
                <a:solidFill>
                  <a:srgbClr val="FF0000"/>
                </a:solidFill>
              </a:rPr>
              <a:t/>
            </a:r>
            <a:br>
              <a:rPr lang="en-US" sz="4000" dirty="0" smtClean="0">
                <a:solidFill>
                  <a:srgbClr val="FF0000"/>
                </a:solidFill>
              </a:rPr>
            </a:br>
            <a:r>
              <a:rPr lang="en-US" sz="5400" b="1" dirty="0" smtClean="0"/>
              <a:t>Benefits of outsourcing</a:t>
            </a:r>
            <a:endParaRPr lang="en-US" dirty="0"/>
          </a:p>
        </p:txBody>
      </p:sp>
      <p:sp>
        <p:nvSpPr>
          <p:cNvPr id="69635" name="Content Placeholder 2"/>
          <p:cNvSpPr>
            <a:spLocks noGrp="1"/>
          </p:cNvSpPr>
          <p:nvPr>
            <p:ph idx="1"/>
          </p:nvPr>
        </p:nvSpPr>
        <p:spPr>
          <a:xfrm>
            <a:off x="457200" y="2057399"/>
            <a:ext cx="8229600" cy="4267201"/>
          </a:xfrm>
        </p:spPr>
        <p:txBody>
          <a:bodyPr/>
          <a:lstStyle/>
          <a:p>
            <a:pPr marL="514350" lvl="0" indent="-514350">
              <a:buFont typeface="+mj-lt"/>
              <a:buAutoNum type="arabicPeriod"/>
            </a:pPr>
            <a:r>
              <a:rPr lang="en-US" sz="2800" dirty="0" smtClean="0"/>
              <a:t>Mostly middle and small scale firms can’t afford to match the in-house support that larger companies maintain. Outsourcing can help organization to act “big” by giving it access to equally efficient and expert resources that are available to large companies.</a:t>
            </a:r>
          </a:p>
          <a:p>
            <a:pPr marL="514350" lvl="0" indent="-514350">
              <a:buFont typeface="+mj-lt"/>
              <a:buAutoNum type="arabicPeriod"/>
            </a:pPr>
            <a:endParaRPr lang="en-US" sz="2800" dirty="0" smtClean="0"/>
          </a:p>
          <a:p>
            <a:pPr marL="514350" lvl="0" indent="-514350">
              <a:buFont typeface="+mj-lt"/>
              <a:buAutoNum type="arabicPeriod"/>
            </a:pPr>
            <a:r>
              <a:rPr lang="en-US" sz="2800" dirty="0" smtClean="0"/>
              <a:t>Outsourcing may lead to cost saving. </a:t>
            </a:r>
            <a:endParaRPr lang="en-US" sz="2800" dirty="0"/>
          </a:p>
        </p:txBody>
      </p:sp>
    </p:spTree>
  </p:cSld>
  <p:clrMapOvr>
    <a:masterClrMapping/>
  </p:clrMapOvr>
  <p:transition>
    <p:dissolv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399"/>
            <a:ext cx="7239000" cy="930275"/>
          </a:xfrm>
        </p:spPr>
        <p:txBody>
          <a:bodyPr>
            <a:normAutofit fontScale="90000"/>
          </a:bodyPr>
          <a:lstStyle/>
          <a:p>
            <a:pPr eaLnBrk="1" fontAlgn="auto" hangingPunct="1">
              <a:spcAft>
                <a:spcPts val="0"/>
              </a:spcAft>
              <a:defRPr/>
            </a:pP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dirty="0" smtClean="0"/>
              <a:t/>
            </a:r>
            <a:br>
              <a:rPr lang="en-US" sz="3600" dirty="0" smtClean="0"/>
            </a:br>
            <a:r>
              <a:rPr lang="en-US" sz="4000" dirty="0" smtClean="0">
                <a:solidFill>
                  <a:srgbClr val="FF0000"/>
                </a:solidFill>
              </a:rPr>
              <a:t/>
            </a:r>
            <a:br>
              <a:rPr lang="en-US" sz="4000" dirty="0" smtClean="0">
                <a:solidFill>
                  <a:srgbClr val="FF0000"/>
                </a:solidFill>
              </a:rPr>
            </a:br>
            <a:r>
              <a:rPr lang="en-US" sz="5400" dirty="0" smtClean="0"/>
              <a:t/>
            </a:r>
            <a:br>
              <a:rPr lang="en-US" sz="5400" dirty="0" smtClean="0"/>
            </a:br>
            <a:r>
              <a:rPr lang="en-US" sz="4800" b="1" dirty="0" smtClean="0"/>
              <a:t>Problems of Outsourcing</a:t>
            </a:r>
            <a:endParaRPr lang="en-US" dirty="0"/>
          </a:p>
        </p:txBody>
      </p:sp>
      <p:sp>
        <p:nvSpPr>
          <p:cNvPr id="69635" name="Content Placeholder 2"/>
          <p:cNvSpPr>
            <a:spLocks noGrp="1"/>
          </p:cNvSpPr>
          <p:nvPr>
            <p:ph idx="1"/>
          </p:nvPr>
        </p:nvSpPr>
        <p:spPr>
          <a:xfrm>
            <a:off x="304800" y="1600201"/>
            <a:ext cx="8610600" cy="4724400"/>
          </a:xfrm>
        </p:spPr>
        <p:txBody>
          <a:bodyPr/>
          <a:lstStyle/>
          <a:p>
            <a:pPr>
              <a:buNone/>
            </a:pPr>
            <a:r>
              <a:rPr lang="en-US" sz="2800" dirty="0" smtClean="0"/>
              <a:t> (</a:t>
            </a:r>
            <a:r>
              <a:rPr lang="en-US" sz="2800" dirty="0" err="1" smtClean="0"/>
              <a:t>i</a:t>
            </a:r>
            <a:r>
              <a:rPr lang="en-US" sz="2800" dirty="0" smtClean="0"/>
              <a:t>) When a company will outsource its function; it will turn the control of that function to another company. </a:t>
            </a:r>
          </a:p>
          <a:p>
            <a:pPr>
              <a:buNone/>
            </a:pPr>
            <a:r>
              <a:rPr lang="en-US" sz="2800" dirty="0" smtClean="0"/>
              <a:t>(ii) The vendor may not be driven by the same standards which are followed by the company itself.</a:t>
            </a:r>
          </a:p>
          <a:p>
            <a:pPr>
              <a:buNone/>
            </a:pPr>
            <a:r>
              <a:rPr lang="en-US" sz="2800" dirty="0" smtClean="0"/>
              <a:t>(iii) Permanent employees usually work with more sense of responsibility as compared to outsourced staff.</a:t>
            </a:r>
          </a:p>
          <a:p>
            <a:pPr>
              <a:buNone/>
            </a:pPr>
            <a:r>
              <a:rPr lang="en-US" sz="2800" dirty="0" smtClean="0"/>
              <a:t>(iv) There is a risk that all information and confidential data will be available to the vendor and may be misused.</a:t>
            </a:r>
            <a:endParaRPr lang="en-US" sz="2800" dirty="0"/>
          </a:p>
        </p:txBody>
      </p:sp>
    </p:spTree>
  </p:cSld>
  <p:clrMapOvr>
    <a:masterClrMapping/>
  </p:clrMapOvr>
  <p:transition>
    <p:dissolv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457200" y="320675"/>
            <a:ext cx="7239000" cy="1143000"/>
          </a:xfrm>
        </p:spPr>
        <p:txBody>
          <a:bodyPr/>
          <a:lstStyle/>
          <a:p>
            <a:r>
              <a:rPr lang="en-US" b="1" dirty="0" smtClean="0"/>
              <a:t>Virtual company</a:t>
            </a:r>
            <a:endParaRPr lang="en-US" dirty="0" smtClean="0"/>
          </a:p>
        </p:txBody>
      </p:sp>
      <p:sp>
        <p:nvSpPr>
          <p:cNvPr id="78851" name="Content Placeholder 2"/>
          <p:cNvSpPr>
            <a:spLocks noGrp="1"/>
          </p:cNvSpPr>
          <p:nvPr>
            <p:ph idx="1"/>
          </p:nvPr>
        </p:nvSpPr>
        <p:spPr>
          <a:xfrm>
            <a:off x="457200" y="914401"/>
            <a:ext cx="8229600" cy="5410200"/>
          </a:xfrm>
        </p:spPr>
        <p:txBody>
          <a:bodyPr/>
          <a:lstStyle/>
          <a:p>
            <a:pPr eaLnBrk="1" hangingPunct="1"/>
            <a:endParaRPr lang="en-US" dirty="0" smtClean="0"/>
          </a:p>
          <a:p>
            <a:pPr marL="514350" lvl="0" indent="-514350">
              <a:buFont typeface="+mj-lt"/>
              <a:buAutoNum type="arabicPeriod"/>
            </a:pPr>
            <a:r>
              <a:rPr lang="en-US" dirty="0" smtClean="0"/>
              <a:t>A virtual </a:t>
            </a:r>
            <a:r>
              <a:rPr lang="en-US" dirty="0" err="1" smtClean="0"/>
              <a:t>organisation</a:t>
            </a:r>
            <a:r>
              <a:rPr lang="en-US" dirty="0" smtClean="0"/>
              <a:t> can outsource almost all its activities, leaving one or two individuals at the centre managing the business.</a:t>
            </a:r>
          </a:p>
          <a:p>
            <a:pPr marL="514350" lvl="0" indent="-514350">
              <a:buFont typeface="+mj-lt"/>
              <a:buAutoNum type="arabicPeriod"/>
            </a:pPr>
            <a:r>
              <a:rPr lang="en-US" dirty="0" smtClean="0"/>
              <a:t>A virtual </a:t>
            </a:r>
            <a:r>
              <a:rPr lang="en-US" dirty="0" err="1" smtClean="0"/>
              <a:t>organisation</a:t>
            </a:r>
            <a:r>
              <a:rPr lang="en-US" dirty="0" smtClean="0"/>
              <a:t> is an </a:t>
            </a:r>
            <a:r>
              <a:rPr lang="en-US" dirty="0" err="1" smtClean="0"/>
              <a:t>organisation</a:t>
            </a:r>
            <a:r>
              <a:rPr lang="en-US" dirty="0" smtClean="0"/>
              <a:t> that has no centre of operations. </a:t>
            </a:r>
          </a:p>
          <a:p>
            <a:pPr marL="514350" indent="-514350">
              <a:buFont typeface="+mj-lt"/>
              <a:buAutoNum type="arabicPeriod"/>
            </a:pPr>
            <a:r>
              <a:rPr lang="en-US" dirty="0" smtClean="0"/>
              <a:t>The individuals may not be employees of the virtual company: they might be part-time workers or self-employed individuals.</a:t>
            </a:r>
          </a:p>
          <a:p>
            <a:pPr marL="514350" indent="-514350">
              <a:buFont typeface="+mj-lt"/>
              <a:buAutoNum type="arabicPeriod"/>
            </a:pPr>
            <a:r>
              <a:rPr lang="en-US" dirty="0" smtClean="0"/>
              <a:t>Each individual in the virtual company might work from home. Data is transferred between them, and each performs particular tasks – with no office, no substantial assets and few full-time employees.</a:t>
            </a:r>
            <a:endParaRPr lang="en-US" dirty="0"/>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idx="1"/>
          </p:nvPr>
        </p:nvSpPr>
        <p:spPr>
          <a:xfrm>
            <a:off x="457200" y="609600"/>
            <a:ext cx="8229600" cy="5846763"/>
          </a:xfrm>
        </p:spPr>
        <p:txBody>
          <a:bodyPr/>
          <a:lstStyle/>
          <a:p>
            <a:pPr>
              <a:buNone/>
            </a:pPr>
            <a:r>
              <a:rPr lang="en-US" sz="4000" b="1" dirty="0" smtClean="0"/>
              <a:t>Ecological Factors</a:t>
            </a:r>
            <a:endParaRPr lang="en-US" sz="4000" dirty="0" smtClean="0"/>
          </a:p>
          <a:p>
            <a:pPr>
              <a:buNone/>
            </a:pPr>
            <a:r>
              <a:rPr lang="en-US" sz="2800" b="1" dirty="0" smtClean="0"/>
              <a:t>Ways to reduce adverse impact on the environment.</a:t>
            </a:r>
            <a:endParaRPr lang="en-US" sz="2400" b="1" dirty="0" smtClean="0"/>
          </a:p>
          <a:p>
            <a:pPr marL="514350" lvl="0" indent="-514350">
              <a:buFont typeface="+mj-lt"/>
              <a:buAutoNum type="arabicPeriod"/>
            </a:pPr>
            <a:r>
              <a:rPr lang="en-US" sz="2800" dirty="0" smtClean="0"/>
              <a:t>Organization should improve energy efficiency (maximum production with less energy)</a:t>
            </a:r>
            <a:endParaRPr lang="en-US" sz="2400" dirty="0" smtClean="0"/>
          </a:p>
          <a:p>
            <a:pPr marL="514350" lvl="0" indent="-514350">
              <a:buFont typeface="+mj-lt"/>
              <a:buAutoNum type="arabicPeriod"/>
            </a:pPr>
            <a:r>
              <a:rPr lang="en-US" sz="2800" dirty="0" smtClean="0"/>
              <a:t>Organization should make investment in renewable energies e.g. using </a:t>
            </a:r>
            <a:r>
              <a:rPr lang="en-US" sz="2800" dirty="0" err="1" smtClean="0"/>
              <a:t>hydal</a:t>
            </a:r>
            <a:r>
              <a:rPr lang="en-US" sz="2800" dirty="0" smtClean="0"/>
              <a:t> and solar energy for electricity generation instead of furnace oil</a:t>
            </a:r>
          </a:p>
          <a:p>
            <a:pPr marL="514350" indent="-514350">
              <a:buFont typeface="+mj-lt"/>
              <a:buAutoNum type="arabicPeriod"/>
            </a:pPr>
            <a:r>
              <a:rPr lang="en-US" sz="2400" dirty="0" smtClean="0"/>
              <a:t>Organization should produce goods locally so as to reduce pollution caused by transportation </a:t>
            </a:r>
            <a:endParaRPr lang="en-US" sz="2000" dirty="0" smtClean="0"/>
          </a:p>
          <a:p>
            <a:pPr marL="514350" lvl="0" indent="-514350">
              <a:buFont typeface="+mj-lt"/>
              <a:buAutoNum type="arabicPeriod"/>
            </a:pPr>
            <a:endParaRPr lang="en-US" sz="2400" dirty="0" smtClean="0"/>
          </a:p>
          <a:p>
            <a:pPr lvl="1" eaLnBrk="1" hangingPunct="1"/>
            <a:endParaRPr lang="en-US" dirty="0" smtClean="0"/>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idx="1"/>
          </p:nvPr>
        </p:nvSpPr>
        <p:spPr>
          <a:xfrm>
            <a:off x="457200" y="1066800"/>
            <a:ext cx="8458200" cy="5389563"/>
          </a:xfrm>
        </p:spPr>
        <p:txBody>
          <a:bodyPr/>
          <a:lstStyle/>
          <a:p>
            <a:pPr lvl="0">
              <a:buNone/>
            </a:pPr>
            <a:r>
              <a:rPr lang="en-US" sz="3200" dirty="0" smtClean="0"/>
              <a:t>Cont…</a:t>
            </a:r>
          </a:p>
          <a:p>
            <a:pPr marL="514350" lvl="0" indent="-514350">
              <a:buFont typeface="+mj-lt"/>
              <a:buAutoNum type="arabicPeriod" startAt="4"/>
            </a:pPr>
            <a:r>
              <a:rPr lang="en-US" sz="3200" dirty="0" smtClean="0"/>
              <a:t>Organization should make investment in IT to make inventory control better </a:t>
            </a:r>
            <a:endParaRPr lang="en-US" sz="2800" dirty="0" smtClean="0"/>
          </a:p>
          <a:p>
            <a:pPr marL="514350" lvl="0" indent="-514350">
              <a:buFont typeface="+mj-lt"/>
              <a:buAutoNum type="arabicPeriod" startAt="4"/>
            </a:pPr>
            <a:r>
              <a:rPr lang="en-US" sz="3200" dirty="0" smtClean="0"/>
              <a:t>Organization should make investment in efficient production technologies to reduce chemical waste</a:t>
            </a:r>
            <a:endParaRPr lang="en-US" sz="2800" dirty="0" smtClean="0"/>
          </a:p>
          <a:p>
            <a:pPr marL="514350" lvl="0" indent="-514350">
              <a:buFont typeface="+mj-lt"/>
              <a:buAutoNum type="arabicPeriod" startAt="4"/>
            </a:pPr>
            <a:r>
              <a:rPr lang="en-US" sz="3200" dirty="0" smtClean="0"/>
              <a:t>Organization should discourage packaging.</a:t>
            </a:r>
            <a:endParaRPr lang="en-US" sz="2800" dirty="0" smtClean="0"/>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762000"/>
            <a:ext cx="7239000" cy="838200"/>
          </a:xfrm>
        </p:spPr>
        <p:txBody>
          <a:bodyPr>
            <a:normAutofit fontScale="90000"/>
          </a:bodyPr>
          <a:lstStyle/>
          <a:p>
            <a:pPr eaLnBrk="1" fontAlgn="auto" hangingPunct="1">
              <a:spcAft>
                <a:spcPts val="0"/>
              </a:spcAft>
              <a:defRPr/>
            </a:pPr>
            <a:r>
              <a:rPr lang="en-US" dirty="0" smtClean="0">
                <a:solidFill>
                  <a:srgbClr val="FF0000"/>
                </a:solidFill>
              </a:rPr>
              <a:t>    </a:t>
            </a:r>
            <a:br>
              <a:rPr lang="en-US" dirty="0" smtClean="0">
                <a:solidFill>
                  <a:srgbClr val="FF0000"/>
                </a:solidFill>
              </a:rPr>
            </a:br>
            <a:r>
              <a:rPr lang="en-US" sz="4900" dirty="0" smtClean="0">
                <a:solidFill>
                  <a:srgbClr val="FF0000"/>
                </a:solidFill>
              </a:rPr>
              <a:t/>
            </a:r>
            <a:br>
              <a:rPr lang="en-US" sz="4900" dirty="0" smtClean="0">
                <a:solidFill>
                  <a:srgbClr val="FF0000"/>
                </a:solidFill>
              </a:rPr>
            </a:br>
            <a:r>
              <a:rPr lang="en-US" sz="4400" dirty="0" smtClean="0"/>
              <a:t/>
            </a:r>
            <a:br>
              <a:rPr lang="en-US" sz="4400" dirty="0" smtClean="0"/>
            </a:br>
            <a:r>
              <a:rPr lang="en-US" sz="5400" b="1" dirty="0" smtClean="0"/>
              <a:t>Competitive Factors</a:t>
            </a:r>
            <a:endParaRPr lang="en-US" sz="4900" dirty="0"/>
          </a:p>
        </p:txBody>
      </p:sp>
      <p:sp>
        <p:nvSpPr>
          <p:cNvPr id="81923" name="Rectangle 3"/>
          <p:cNvSpPr>
            <a:spLocks noGrp="1" noChangeArrowheads="1"/>
          </p:cNvSpPr>
          <p:nvPr>
            <p:ph idx="1"/>
          </p:nvPr>
        </p:nvSpPr>
        <p:spPr>
          <a:xfrm>
            <a:off x="457200" y="1600200"/>
            <a:ext cx="8153400" cy="4856163"/>
          </a:xfrm>
        </p:spPr>
        <p:txBody>
          <a:bodyPr/>
          <a:lstStyle/>
          <a:p>
            <a:pPr>
              <a:buNone/>
            </a:pPr>
            <a:r>
              <a:rPr lang="en-US" sz="2800" b="1" dirty="0" smtClean="0"/>
              <a:t>Approaches to achieve competitive advantage:</a:t>
            </a:r>
          </a:p>
          <a:p>
            <a:pPr>
              <a:buNone/>
            </a:pPr>
            <a:endParaRPr lang="en-US" sz="2800" b="1" dirty="0" smtClean="0"/>
          </a:p>
          <a:p>
            <a:pPr>
              <a:buNone/>
            </a:pPr>
            <a:r>
              <a:rPr lang="en-US" sz="2400" b="1" u="sng" dirty="0" smtClean="0"/>
              <a:t>Cost leadership</a:t>
            </a:r>
            <a:endParaRPr lang="en-US" sz="2400" u="sng" dirty="0" smtClean="0"/>
          </a:p>
          <a:p>
            <a:r>
              <a:rPr lang="en-US" sz="2400" dirty="0" smtClean="0"/>
              <a:t>The company may pursue a cost leadership strategy to manufacture and sell its products at a cost which is significantly below the costs incurred by the competitors.</a:t>
            </a:r>
          </a:p>
          <a:p>
            <a:endParaRPr lang="en-US" sz="2400" dirty="0" smtClean="0"/>
          </a:p>
          <a:p>
            <a:pPr>
              <a:buNone/>
            </a:pPr>
            <a:endParaRPr lang="en-US" sz="2400" dirty="0"/>
          </a:p>
        </p:txBody>
      </p:sp>
      <p:pic>
        <p:nvPicPr>
          <p:cNvPr id="81924" name="Picture 10"/>
          <p:cNvPicPr>
            <a:picLocks noChangeAspect="1" noChangeArrowheads="1"/>
          </p:cNvPicPr>
          <p:nvPr/>
        </p:nvPicPr>
        <p:blipFill>
          <a:blip r:embed="rId3" cstate="print"/>
          <a:srcRect/>
          <a:stretch>
            <a:fillRect/>
          </a:stretch>
        </p:blipFill>
        <p:spPr bwMode="auto">
          <a:xfrm>
            <a:off x="5029200" y="4191000"/>
            <a:ext cx="3352800" cy="19129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838201"/>
            <a:ext cx="7924800" cy="5791200"/>
          </a:xfrm>
        </p:spPr>
        <p:style>
          <a:lnRef idx="1">
            <a:schemeClr val="accent2"/>
          </a:lnRef>
          <a:fillRef idx="2">
            <a:schemeClr val="accent2"/>
          </a:fillRef>
          <a:effectRef idx="1">
            <a:schemeClr val="accent2"/>
          </a:effectRef>
          <a:fontRef idx="minor">
            <a:schemeClr val="dk1"/>
          </a:fontRef>
        </p:style>
        <p:txBody>
          <a:bodyPr>
            <a:normAutofit/>
          </a:bodyPr>
          <a:lstStyle/>
          <a:p>
            <a:pPr>
              <a:buNone/>
            </a:pPr>
            <a:r>
              <a:rPr lang="en-US" sz="2800" b="1" u="sng" dirty="0" smtClean="0"/>
              <a:t>Product differentiation</a:t>
            </a:r>
            <a:endParaRPr lang="en-US" sz="2400" u="sng" dirty="0" smtClean="0"/>
          </a:p>
          <a:p>
            <a:r>
              <a:rPr lang="en-US" sz="2800" dirty="0" smtClean="0"/>
              <a:t>The company may create and attach distinctive features and attributes to its products which are beyond the capabilities of its competitors.</a:t>
            </a:r>
            <a:endParaRPr lang="en-US" sz="2400" dirty="0" smtClean="0"/>
          </a:p>
          <a:p>
            <a:r>
              <a:rPr lang="en-US" sz="2800" dirty="0" smtClean="0"/>
              <a:t>These features and attributes are discernible, preferred and valued by the customers who are willing to pay higher prices for the products.</a:t>
            </a:r>
            <a:endParaRPr lang="en-US" sz="2400" dirty="0" smtClean="0"/>
          </a:p>
          <a:p>
            <a:pPr marL="1044702" lvl="2" indent="-514350" eaLnBrk="1" fontAlgn="auto" hangingPunct="1">
              <a:spcAft>
                <a:spcPts val="0"/>
              </a:spcAft>
              <a:buClr>
                <a:srgbClr val="FF0000"/>
              </a:buClr>
              <a:buFont typeface="+mj-lt"/>
              <a:buAutoNum type="arabicPeriod"/>
              <a:defRPr/>
            </a:pPr>
            <a:endParaRPr lang="en-US" sz="2800" dirty="0" smtClean="0"/>
          </a:p>
          <a:p>
            <a:pPr marL="274320" indent="-274320" eaLnBrk="1" fontAlgn="auto" hangingPunct="1">
              <a:spcAft>
                <a:spcPts val="0"/>
              </a:spcAft>
              <a:buClr>
                <a:srgbClr val="FF0000"/>
              </a:buClr>
              <a:buFont typeface="Wingdings 2"/>
              <a:buChar char=""/>
              <a:defRPr/>
            </a:pPr>
            <a:endParaRPr lang="en-US" dirty="0"/>
          </a:p>
        </p:txBody>
      </p:sp>
      <p:pic>
        <p:nvPicPr>
          <p:cNvPr id="82950" name="Picture 4" descr="BD20208_"/>
          <p:cNvPicPr>
            <a:picLocks noChangeAspect="1" noChangeArrowheads="1"/>
          </p:cNvPicPr>
          <p:nvPr/>
        </p:nvPicPr>
        <p:blipFill>
          <a:blip r:embed="rId3" cstate="print"/>
          <a:srcRect/>
          <a:stretch>
            <a:fillRect/>
          </a:stretch>
        </p:blipFill>
        <p:spPr bwMode="auto">
          <a:xfrm>
            <a:off x="4953000" y="4495800"/>
            <a:ext cx="2967038" cy="18700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a:xfrm>
            <a:off x="228600" y="685800"/>
            <a:ext cx="8458200" cy="5770563"/>
          </a:xfrm>
        </p:spPr>
        <p:txBody>
          <a:bodyPr>
            <a:noAutofit/>
          </a:bodyPr>
          <a:lstStyle/>
          <a:p>
            <a:pPr>
              <a:buNone/>
            </a:pPr>
            <a:r>
              <a:rPr lang="en-US" sz="2800" b="1" u="sng" dirty="0" smtClean="0"/>
              <a:t>Niche Marketing strategy (Focus)</a:t>
            </a:r>
            <a:endParaRPr lang="en-US" sz="2800" u="sng" dirty="0" smtClean="0"/>
          </a:p>
          <a:p>
            <a:r>
              <a:rPr lang="en-US" sz="2800" dirty="0" smtClean="0"/>
              <a:t>	The company may pursue a strategic approach which seeks to cater to a distinctly identifiable segment of the market comprising of customers who are willing to pay a high price for the company’s products.</a:t>
            </a:r>
          </a:p>
          <a:p>
            <a:r>
              <a:rPr lang="en-US" sz="2800" dirty="0" smtClean="0"/>
              <a:t> 	The customers in this niche market should be of sufficient size.</a:t>
            </a:r>
          </a:p>
          <a:p>
            <a:r>
              <a:rPr lang="en-US" sz="2800" dirty="0" smtClean="0"/>
              <a:t> 	The niche market should not be accessible to the competitors.</a:t>
            </a:r>
          </a:p>
          <a:p>
            <a:pPr marL="521208" lvl="1" eaLnBrk="1" fontAlgn="auto" hangingPunct="1">
              <a:spcAft>
                <a:spcPts val="0"/>
              </a:spcAft>
              <a:buClr>
                <a:schemeClr val="accent4"/>
              </a:buClr>
              <a:buFont typeface="Wingdings 2"/>
              <a:buNone/>
              <a:defRPr/>
            </a:pPr>
            <a:endParaRPr lang="en-US" sz="2800" dirty="0">
              <a:solidFill>
                <a:schemeClr val="tx1">
                  <a:tint val="85000"/>
                </a:schemeClr>
              </a:solidFill>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eaLnBrk="1" fontAlgn="auto" hangingPunct="1">
              <a:spcAft>
                <a:spcPts val="0"/>
              </a:spcAft>
              <a:defRP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31747" name="Content Placeholder 2"/>
          <p:cNvSpPr>
            <a:spLocks noGrp="1"/>
          </p:cNvSpPr>
          <p:nvPr>
            <p:ph type="body" idx="4294967295"/>
          </p:nvPr>
        </p:nvSpPr>
        <p:spPr>
          <a:xfrm>
            <a:off x="228600" y="304800"/>
            <a:ext cx="8229600" cy="6400800"/>
          </a:xfrm>
        </p:spPr>
        <p:txBody>
          <a:bodyPr/>
          <a:lstStyle/>
          <a:p>
            <a:pPr eaLnBrk="1" hangingPunct="1"/>
            <a:endParaRPr lang="en-US" dirty="0" smtClean="0"/>
          </a:p>
          <a:p>
            <a:pPr>
              <a:buNone/>
            </a:pPr>
            <a:r>
              <a:rPr lang="en-US" sz="3500" dirty="0" smtClean="0">
                <a:solidFill>
                  <a:srgbClr val="993300"/>
                </a:solidFill>
              </a:rPr>
              <a:t>   </a:t>
            </a:r>
            <a:r>
              <a:rPr lang="en-US" sz="3600" b="1" u="sng" dirty="0" smtClean="0"/>
              <a:t>Definition of Supervision</a:t>
            </a:r>
            <a:r>
              <a:rPr lang="en-US" sz="3600" dirty="0" smtClean="0"/>
              <a:t> </a:t>
            </a:r>
          </a:p>
          <a:p>
            <a:r>
              <a:rPr lang="en-US" sz="3200" dirty="0" smtClean="0"/>
              <a:t>Supervision is the lowest level of management. It is also called front line management or supervisory management. Supervisors are required to: -</a:t>
            </a:r>
          </a:p>
          <a:p>
            <a:pPr lvl="0"/>
            <a:r>
              <a:rPr lang="en-US" sz="3200" dirty="0" smtClean="0"/>
              <a:t>develop their staff members. They can do so by motivating them to accept responsibilities and providing them the freedom to act or perform their duties. </a:t>
            </a:r>
          </a:p>
          <a:p>
            <a:pPr lvl="0"/>
            <a:r>
              <a:rPr lang="en-US" sz="3200" dirty="0" smtClean="0"/>
              <a:t>ensure their on the job skill development. </a:t>
            </a:r>
          </a:p>
          <a:p>
            <a:pPr eaLnBrk="1" hangingPunct="1"/>
            <a:endParaRPr lang="en-US" dirty="0" smtClean="0"/>
          </a:p>
        </p:txBody>
      </p:sp>
      <p:pic>
        <p:nvPicPr>
          <p:cNvPr id="31748" name="Picture 4" descr="PE01914_"/>
          <p:cNvPicPr>
            <a:picLocks noChangeAspect="1" noChangeArrowheads="1"/>
          </p:cNvPicPr>
          <p:nvPr/>
        </p:nvPicPr>
        <p:blipFill>
          <a:blip r:embed="rId3" cstate="print"/>
          <a:srcRect/>
          <a:stretch>
            <a:fillRect/>
          </a:stretch>
        </p:blipFill>
        <p:spPr bwMode="auto">
          <a:xfrm>
            <a:off x="6770687" y="533400"/>
            <a:ext cx="2373313" cy="154395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11" name="Rectangle 11"/>
          <p:cNvSpPr>
            <a:spLocks noGrp="1" noChangeArrowheads="1"/>
          </p:cNvSpPr>
          <p:nvPr>
            <p:ph type="title"/>
          </p:nvPr>
        </p:nvSpPr>
        <p:spPr>
          <a:xfrm>
            <a:off x="609600" y="579438"/>
            <a:ext cx="8001000" cy="563562"/>
          </a:xfrm>
        </p:spPr>
        <p:txBody>
          <a:bodyPr/>
          <a:lstStyle/>
          <a:p>
            <a:r>
              <a:rPr lang="en-US" sz="4000" b="1" dirty="0" smtClean="0"/>
              <a:t>Value chain analysis</a:t>
            </a:r>
            <a:endParaRPr lang="en-US" sz="3600" dirty="0" smtClean="0"/>
          </a:p>
        </p:txBody>
      </p:sp>
      <p:sp>
        <p:nvSpPr>
          <p:cNvPr id="25609" name="Rectangle 9"/>
          <p:cNvSpPr>
            <a:spLocks noGrp="1" noChangeArrowheads="1"/>
          </p:cNvSpPr>
          <p:nvPr>
            <p:ph idx="1"/>
          </p:nvPr>
        </p:nvSpPr>
        <p:spPr>
          <a:xfrm>
            <a:off x="0" y="1447800"/>
            <a:ext cx="8382000" cy="5410200"/>
          </a:xfrm>
        </p:spPr>
        <p:txBody>
          <a:bodyPr/>
          <a:lstStyle/>
          <a:p>
            <a:pPr lvl="0" eaLnBrk="1" hangingPunct="1">
              <a:spcBef>
                <a:spcPct val="40000"/>
              </a:spcBef>
              <a:buNone/>
            </a:pPr>
            <a:endParaRPr lang="en-US" sz="2400" b="1" u="sng" dirty="0" smtClean="0"/>
          </a:p>
          <a:p>
            <a:pPr lvl="0" eaLnBrk="1" hangingPunct="1">
              <a:spcBef>
                <a:spcPct val="40000"/>
              </a:spcBef>
              <a:buNone/>
            </a:pPr>
            <a:r>
              <a:rPr lang="en-US" sz="2400" b="1" u="sng" dirty="0" smtClean="0"/>
              <a:t>Primary value chain</a:t>
            </a:r>
            <a:endParaRPr lang="en-US" sz="2400" u="sng" dirty="0" smtClean="0"/>
          </a:p>
          <a:p>
            <a:pPr marL="457200" indent="-457200" eaLnBrk="1" hangingPunct="1">
              <a:spcBef>
                <a:spcPct val="40000"/>
              </a:spcBef>
              <a:buFont typeface="+mj-lt"/>
              <a:buAutoNum type="arabicPeriod"/>
            </a:pPr>
            <a:r>
              <a:rPr lang="en-US" sz="2400" b="1" dirty="0" smtClean="0"/>
              <a:t>Inbound logistics</a:t>
            </a:r>
            <a:r>
              <a:rPr lang="en-US" sz="2400" dirty="0" smtClean="0"/>
              <a:t>.</a:t>
            </a:r>
          </a:p>
          <a:p>
            <a:pPr marL="457200" indent="-457200" eaLnBrk="1" hangingPunct="1">
              <a:spcBef>
                <a:spcPct val="40000"/>
              </a:spcBef>
              <a:buFont typeface="+mj-lt"/>
              <a:buAutoNum type="arabicPeriod"/>
            </a:pPr>
            <a:r>
              <a:rPr lang="en-US" sz="2400" b="1" dirty="0" smtClean="0"/>
              <a:t>Operations</a:t>
            </a:r>
            <a:r>
              <a:rPr lang="en-US" sz="2400" dirty="0" smtClean="0"/>
              <a:t>. </a:t>
            </a:r>
          </a:p>
          <a:p>
            <a:pPr marL="457200" indent="-457200" eaLnBrk="1" hangingPunct="1">
              <a:spcBef>
                <a:spcPct val="40000"/>
              </a:spcBef>
              <a:buFont typeface="+mj-lt"/>
              <a:buAutoNum type="arabicPeriod"/>
            </a:pPr>
            <a:r>
              <a:rPr lang="en-US" sz="2400" b="1" dirty="0" smtClean="0"/>
              <a:t>Outbound logistics</a:t>
            </a:r>
            <a:r>
              <a:rPr lang="en-US" sz="2400" dirty="0" smtClean="0"/>
              <a:t>.</a:t>
            </a:r>
          </a:p>
          <a:p>
            <a:pPr marL="457200" indent="-457200" eaLnBrk="1" hangingPunct="1">
              <a:spcBef>
                <a:spcPct val="40000"/>
              </a:spcBef>
              <a:buFont typeface="+mj-lt"/>
              <a:buAutoNum type="arabicPeriod"/>
            </a:pPr>
            <a:r>
              <a:rPr lang="en-US" sz="2400" b="1" dirty="0" smtClean="0"/>
              <a:t>Marketing and sales</a:t>
            </a:r>
            <a:r>
              <a:rPr lang="en-US" sz="2400" dirty="0" smtClean="0"/>
              <a:t>. </a:t>
            </a:r>
          </a:p>
          <a:p>
            <a:pPr marL="457200" indent="-457200" eaLnBrk="1" hangingPunct="1">
              <a:spcBef>
                <a:spcPct val="40000"/>
              </a:spcBef>
              <a:buFont typeface="+mj-lt"/>
              <a:buAutoNum type="arabicPeriod"/>
            </a:pPr>
            <a:r>
              <a:rPr lang="en-US" sz="2400" b="1" dirty="0" smtClean="0"/>
              <a:t>Service</a:t>
            </a:r>
            <a:r>
              <a:rPr lang="en-US" sz="2400" dirty="0" smtClean="0"/>
              <a:t>.</a:t>
            </a:r>
            <a:endParaRPr lang="en-US" sz="2400" b="1" dirty="0" smtClean="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7031" name="Rectangle 7"/>
          <p:cNvSpPr>
            <a:spLocks noGrp="1" noChangeArrowheads="1"/>
          </p:cNvSpPr>
          <p:nvPr>
            <p:ph type="title"/>
          </p:nvPr>
        </p:nvSpPr>
        <p:spPr>
          <a:xfrm>
            <a:off x="0" y="381000"/>
            <a:ext cx="9144000" cy="914400"/>
          </a:xfrm>
        </p:spPr>
        <p:txBody>
          <a:bodyPr>
            <a:normAutofit/>
          </a:bodyPr>
          <a:lstStyle/>
          <a:p>
            <a:r>
              <a:rPr lang="en-US" sz="3200" b="1" dirty="0" smtClean="0"/>
              <a:t>Secondary Value Chain Activities </a:t>
            </a:r>
            <a:endParaRPr lang="en-US" sz="3200" dirty="0" smtClean="0"/>
          </a:p>
        </p:txBody>
      </p:sp>
      <p:sp>
        <p:nvSpPr>
          <p:cNvPr id="257032" name="Rectangle 8"/>
          <p:cNvSpPr>
            <a:spLocks noGrp="1" noChangeArrowheads="1"/>
          </p:cNvSpPr>
          <p:nvPr>
            <p:ph idx="1"/>
          </p:nvPr>
        </p:nvSpPr>
        <p:spPr>
          <a:xfrm>
            <a:off x="304800" y="1752600"/>
            <a:ext cx="7696200" cy="4876800"/>
          </a:xfrm>
        </p:spPr>
        <p:txBody>
          <a:bodyPr>
            <a:normAutofit/>
          </a:bodyPr>
          <a:lstStyle/>
          <a:p>
            <a:pPr marL="514350" indent="-514350">
              <a:buFont typeface="+mj-lt"/>
              <a:buAutoNum type="arabicPeriod"/>
            </a:pPr>
            <a:r>
              <a:rPr lang="en-US" sz="2800" b="1" dirty="0" smtClean="0"/>
              <a:t>Purchasing</a:t>
            </a:r>
            <a:r>
              <a:rPr lang="en-US" sz="2800" dirty="0" smtClean="0"/>
              <a:t>.</a:t>
            </a:r>
          </a:p>
          <a:p>
            <a:pPr marL="514350" lvl="0" indent="-514350">
              <a:buFont typeface="+mj-lt"/>
              <a:buAutoNum type="arabicPeriod"/>
            </a:pPr>
            <a:r>
              <a:rPr lang="en-US" sz="2800" b="1" dirty="0" smtClean="0"/>
              <a:t>Technology development</a:t>
            </a:r>
            <a:r>
              <a:rPr lang="en-US" sz="2800" dirty="0" smtClean="0"/>
              <a:t>. </a:t>
            </a:r>
          </a:p>
          <a:p>
            <a:pPr marL="514350" indent="-514350">
              <a:buFont typeface="+mj-lt"/>
              <a:buAutoNum type="arabicPeriod"/>
            </a:pPr>
            <a:r>
              <a:rPr lang="en-US" sz="2800" b="1" dirty="0" smtClean="0"/>
              <a:t>Human resources management</a:t>
            </a:r>
          </a:p>
          <a:p>
            <a:pPr marL="514350" indent="-514350">
              <a:buFont typeface="+mj-lt"/>
              <a:buAutoNum type="arabicPeriod"/>
            </a:pPr>
            <a:r>
              <a:rPr lang="en-US" sz="2800" b="1" dirty="0" smtClean="0"/>
              <a:t>Corporate infrastructure</a:t>
            </a:r>
            <a:r>
              <a:rPr lang="en-US" sz="2800" dirty="0" smtClean="0"/>
              <a:t>. </a:t>
            </a:r>
            <a:endParaRPr lang="en-US" sz="2800" u="sng" dirty="0">
              <a:solidFill>
                <a:schemeClr val="tx1">
                  <a:tint val="85000"/>
                </a:schemeClr>
              </a:solidFill>
            </a:endParaRPr>
          </a:p>
        </p:txBody>
      </p:sp>
      <p:pic>
        <p:nvPicPr>
          <p:cNvPr id="4" name="Picture 10"/>
          <p:cNvPicPr>
            <a:picLocks noChangeAspect="1" noChangeArrowheads="1"/>
          </p:cNvPicPr>
          <p:nvPr/>
        </p:nvPicPr>
        <p:blipFill>
          <a:blip r:embed="rId3" cstate="print"/>
          <a:srcRect/>
          <a:stretch>
            <a:fillRect/>
          </a:stretch>
        </p:blipFill>
        <p:spPr bwMode="auto">
          <a:xfrm>
            <a:off x="5029200" y="4191000"/>
            <a:ext cx="3352800" cy="19129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7032">
                                            <p:txEl>
                                              <p:pRg st="0" end="0"/>
                                            </p:txEl>
                                          </p:spTgt>
                                        </p:tgtEl>
                                        <p:attrNameLst>
                                          <p:attrName>style.visibility</p:attrName>
                                        </p:attrNameLst>
                                      </p:cBhvr>
                                      <p:to>
                                        <p:strVal val="visible"/>
                                      </p:to>
                                    </p:set>
                                    <p:animEffect transition="in" filter="wipe(up)">
                                      <p:cBhvr>
                                        <p:cTn id="7" dur="500"/>
                                        <p:tgtEl>
                                          <p:spTgt spid="2570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7032">
                                            <p:txEl>
                                              <p:pRg st="1" end="1"/>
                                            </p:txEl>
                                          </p:spTgt>
                                        </p:tgtEl>
                                        <p:attrNameLst>
                                          <p:attrName>style.visibility</p:attrName>
                                        </p:attrNameLst>
                                      </p:cBhvr>
                                      <p:to>
                                        <p:strVal val="visible"/>
                                      </p:to>
                                    </p:set>
                                    <p:animEffect transition="in" filter="wipe(up)">
                                      <p:cBhvr>
                                        <p:cTn id="12" dur="500"/>
                                        <p:tgtEl>
                                          <p:spTgt spid="2570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57032">
                                            <p:txEl>
                                              <p:pRg st="2" end="2"/>
                                            </p:txEl>
                                          </p:spTgt>
                                        </p:tgtEl>
                                        <p:attrNameLst>
                                          <p:attrName>style.visibility</p:attrName>
                                        </p:attrNameLst>
                                      </p:cBhvr>
                                      <p:to>
                                        <p:strVal val="visible"/>
                                      </p:to>
                                    </p:set>
                                    <p:animEffect transition="in" filter="wipe(up)">
                                      <p:cBhvr>
                                        <p:cTn id="17" dur="500"/>
                                        <p:tgtEl>
                                          <p:spTgt spid="2570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57032">
                                            <p:txEl>
                                              <p:pRg st="3" end="3"/>
                                            </p:txEl>
                                          </p:spTgt>
                                        </p:tgtEl>
                                        <p:attrNameLst>
                                          <p:attrName>style.visibility</p:attrName>
                                        </p:attrNameLst>
                                      </p:cBhvr>
                                      <p:to>
                                        <p:strVal val="visible"/>
                                      </p:to>
                                    </p:set>
                                    <p:animEffect transition="in" filter="wipe(up)">
                                      <p:cBhvr>
                                        <p:cTn id="22" dur="500"/>
                                        <p:tgtEl>
                                          <p:spTgt spid="2570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457200" y="762000"/>
            <a:ext cx="7239000" cy="5694363"/>
          </a:xfrm>
        </p:spPr>
        <p:txBody>
          <a:bodyPr>
            <a:normAutofit/>
          </a:bodyPr>
          <a:lstStyle/>
          <a:p>
            <a:pPr>
              <a:buNone/>
            </a:pPr>
            <a:r>
              <a:rPr lang="en-US" sz="2800" b="1" dirty="0" smtClean="0"/>
              <a:t>The Five Forces model by Michael Porter</a:t>
            </a:r>
          </a:p>
          <a:p>
            <a:pPr>
              <a:buNone/>
            </a:pPr>
            <a:endParaRPr lang="en-US" sz="2800" b="1" dirty="0" smtClean="0"/>
          </a:p>
          <a:p>
            <a:pPr>
              <a:buNone/>
            </a:pPr>
            <a:endParaRPr lang="en-US" sz="2400" dirty="0" smtClean="0"/>
          </a:p>
          <a:p>
            <a:pPr marL="514350" lvl="0" indent="-514350">
              <a:buFont typeface="+mj-lt"/>
              <a:buAutoNum type="arabicPeriod"/>
            </a:pPr>
            <a:r>
              <a:rPr lang="en-US" sz="2800" dirty="0" smtClean="0"/>
              <a:t>threats from potential entrants</a:t>
            </a:r>
            <a:endParaRPr lang="en-US" sz="2400" dirty="0" smtClean="0"/>
          </a:p>
          <a:p>
            <a:pPr marL="514350" lvl="0" indent="-514350">
              <a:buFont typeface="+mj-lt"/>
              <a:buAutoNum type="arabicPeriod"/>
            </a:pPr>
            <a:r>
              <a:rPr lang="en-US" sz="2800" dirty="0" smtClean="0"/>
              <a:t>threats from substitute products or services</a:t>
            </a:r>
            <a:endParaRPr lang="en-US" sz="2400" dirty="0" smtClean="0"/>
          </a:p>
          <a:p>
            <a:pPr marL="514350" lvl="0" indent="-514350">
              <a:buFont typeface="+mj-lt"/>
              <a:buAutoNum type="arabicPeriod"/>
            </a:pPr>
            <a:r>
              <a:rPr lang="en-US" sz="2800" dirty="0" smtClean="0"/>
              <a:t>the bargaining power of suppliers</a:t>
            </a:r>
            <a:endParaRPr lang="en-US" sz="2400" dirty="0" smtClean="0"/>
          </a:p>
          <a:p>
            <a:pPr marL="514350" lvl="0" indent="-514350">
              <a:buFont typeface="+mj-lt"/>
              <a:buAutoNum type="arabicPeriod"/>
            </a:pPr>
            <a:r>
              <a:rPr lang="en-US" sz="2800" dirty="0" smtClean="0"/>
              <a:t>the bargaining power of customers</a:t>
            </a:r>
            <a:endParaRPr lang="en-US" sz="2400" dirty="0" smtClean="0"/>
          </a:p>
          <a:p>
            <a:pPr marL="514350" lvl="0" indent="-514350">
              <a:buFont typeface="+mj-lt"/>
              <a:buAutoNum type="arabicPeriod"/>
            </a:pPr>
            <a:r>
              <a:rPr lang="en-US" sz="2800" dirty="0" smtClean="0"/>
              <a:t>competitive rivalry within the industry.</a:t>
            </a:r>
            <a:endParaRPr lang="en-US" sz="2400" dirty="0" smtClean="0"/>
          </a:p>
          <a:p>
            <a:pPr marL="274320" indent="-274320" eaLnBrk="1" fontAlgn="auto" hangingPunct="1">
              <a:spcAft>
                <a:spcPts val="0"/>
              </a:spcAft>
              <a:buFont typeface="Wingdings 2"/>
              <a:buNone/>
              <a:defRPr/>
            </a:pPr>
            <a:endParaRPr lang="en-US" sz="3600" b="1" dirty="0" smtClean="0">
              <a:solidFill>
                <a:schemeClr val="bg2">
                  <a:lumMod val="50000"/>
                </a:schemeClr>
              </a:solidFill>
            </a:endParaRPr>
          </a:p>
          <a:p>
            <a:pPr marL="521208" lvl="1" eaLnBrk="1" fontAlgn="auto" hangingPunct="1">
              <a:spcAft>
                <a:spcPts val="0"/>
              </a:spcAft>
              <a:buClr>
                <a:schemeClr val="accent4"/>
              </a:buClr>
              <a:buFont typeface="Wingdings 2"/>
              <a:buChar char=""/>
              <a:defRPr/>
            </a:pPr>
            <a:endParaRPr lang="en-US" dirty="0" smtClean="0">
              <a:solidFill>
                <a:schemeClr val="tx1">
                  <a:tint val="85000"/>
                </a:schemeClr>
              </a:solidFill>
            </a:endParaRPr>
          </a:p>
        </p:txBody>
      </p:sp>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399"/>
            <a:ext cx="7239000" cy="990601"/>
          </a:xfrm>
        </p:spPr>
        <p:txBody>
          <a:bodyPr>
            <a:normAutofit fontScale="90000"/>
          </a:bodyPr>
          <a:lstStyle/>
          <a:p>
            <a:r>
              <a:rPr lang="en-US" b="1" dirty="0" smtClean="0"/>
              <a:t>High barriers to entry of new entrants</a:t>
            </a:r>
            <a:endParaRPr lang="en-US" dirty="0"/>
          </a:p>
        </p:txBody>
      </p:sp>
      <p:sp>
        <p:nvSpPr>
          <p:cNvPr id="3" name="Content Placeholder 2"/>
          <p:cNvSpPr>
            <a:spLocks noGrp="1"/>
          </p:cNvSpPr>
          <p:nvPr>
            <p:ph idx="1"/>
          </p:nvPr>
        </p:nvSpPr>
        <p:spPr>
          <a:xfrm>
            <a:off x="457200" y="2057400"/>
            <a:ext cx="8229600" cy="3932237"/>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514350" indent="-514350" eaLnBrk="1" fontAlgn="auto" hangingPunct="1">
              <a:spcAft>
                <a:spcPts val="0"/>
              </a:spcAft>
              <a:buFont typeface="+mj-lt"/>
              <a:buAutoNum type="arabicPeriod"/>
              <a:defRPr/>
            </a:pPr>
            <a:endParaRPr lang="en-US" dirty="0" smtClean="0"/>
          </a:p>
          <a:p>
            <a:pPr marL="514350" indent="-514350" eaLnBrk="1" fontAlgn="auto" hangingPunct="1">
              <a:spcAft>
                <a:spcPts val="0"/>
              </a:spcAft>
              <a:buFont typeface="+mj-lt"/>
              <a:buAutoNum type="arabicPeriod"/>
              <a:defRPr/>
            </a:pPr>
            <a:endParaRPr lang="en-US" dirty="0" smtClean="0"/>
          </a:p>
          <a:p>
            <a:pPr marL="514350" lvl="0" indent="-514350">
              <a:buFont typeface="+mj-lt"/>
              <a:buAutoNum type="arabicPeriod"/>
            </a:pPr>
            <a:r>
              <a:rPr lang="en-US" sz="2800" b="1" dirty="0" smtClean="0"/>
              <a:t>Economies of scale</a:t>
            </a:r>
          </a:p>
          <a:p>
            <a:pPr marL="514350" indent="-514350">
              <a:buFont typeface="+mj-lt"/>
              <a:buAutoNum type="arabicPeriod"/>
            </a:pPr>
            <a:r>
              <a:rPr lang="en-US" sz="2800" b="1" dirty="0" smtClean="0"/>
              <a:t>Capital investment requirements</a:t>
            </a:r>
            <a:endParaRPr lang="en-US" sz="2800" dirty="0" smtClean="0"/>
          </a:p>
          <a:p>
            <a:pPr marL="514350" indent="-514350">
              <a:buFont typeface="+mj-lt"/>
              <a:buAutoNum type="arabicPeriod"/>
            </a:pPr>
            <a:r>
              <a:rPr lang="en-US" sz="2800" b="1" dirty="0" smtClean="0"/>
              <a:t>Access to distribution channels</a:t>
            </a:r>
            <a:endParaRPr lang="en-US" sz="2800" dirty="0" smtClean="0"/>
          </a:p>
          <a:p>
            <a:pPr marL="514350" indent="-514350">
              <a:buFont typeface="+mj-lt"/>
              <a:buAutoNum type="arabicPeriod"/>
            </a:pPr>
            <a:r>
              <a:rPr lang="en-US" sz="2800" b="1" dirty="0" smtClean="0"/>
              <a:t>Technical</a:t>
            </a:r>
            <a:r>
              <a:rPr lang="en-US" sz="2800" dirty="0" smtClean="0"/>
              <a:t> </a:t>
            </a:r>
            <a:r>
              <a:rPr lang="en-US" sz="2800" b="1" dirty="0" smtClean="0"/>
              <a:t>Know-how</a:t>
            </a:r>
            <a:endParaRPr lang="en-US" sz="2800" dirty="0" smtClean="0"/>
          </a:p>
          <a:p>
            <a:pPr marL="514350" indent="-514350">
              <a:buFont typeface="+mj-lt"/>
              <a:buAutoNum type="arabicPeriod"/>
            </a:pPr>
            <a:r>
              <a:rPr lang="en-US" sz="2800" b="1" dirty="0" smtClean="0"/>
              <a:t>Switching costs</a:t>
            </a:r>
            <a:endParaRPr lang="en-US" sz="2800" dirty="0" smtClean="0"/>
          </a:p>
          <a:p>
            <a:pPr marL="514350" indent="-514350">
              <a:buFont typeface="+mj-lt"/>
              <a:buAutoNum type="arabicPeriod"/>
            </a:pPr>
            <a:r>
              <a:rPr lang="en-US" sz="2800" b="1" dirty="0" smtClean="0"/>
              <a:t>Government regulation</a:t>
            </a:r>
            <a:endParaRPr lang="en-US" sz="2800" dirty="0" smtClean="0"/>
          </a:p>
          <a:p>
            <a:pPr lvl="0"/>
            <a:endParaRPr lang="en-US" sz="3200" dirty="0" smtClean="0"/>
          </a:p>
          <a:p>
            <a:pPr marL="274320" indent="-274320" eaLnBrk="1" fontAlgn="auto" hangingPunct="1">
              <a:spcAft>
                <a:spcPts val="0"/>
              </a:spcAft>
              <a:buFont typeface="Wingdings 2"/>
              <a:buChar char=""/>
              <a:defRPr/>
            </a:pPr>
            <a:endParaRPr lang="en-US" sz="3200" dirty="0" smtClean="0"/>
          </a:p>
          <a:p>
            <a:pPr marL="274320" indent="-274320" eaLnBrk="1" fontAlgn="auto" hangingPunct="1">
              <a:spcAft>
                <a:spcPts val="0"/>
              </a:spcAft>
              <a:buFont typeface="Wingdings 2"/>
              <a:buNone/>
              <a:defRPr/>
            </a:pPr>
            <a:endParaRPr lang="en-US" dirty="0"/>
          </a:p>
        </p:txBody>
      </p:sp>
      <p:pic>
        <p:nvPicPr>
          <p:cNvPr id="89094" name="Picture 4" descr="BD20208_"/>
          <p:cNvPicPr>
            <a:picLocks noChangeAspect="1" noChangeArrowheads="1"/>
          </p:cNvPicPr>
          <p:nvPr/>
        </p:nvPicPr>
        <p:blipFill>
          <a:blip r:embed="rId3" cstate="print"/>
          <a:srcRect/>
          <a:stretch>
            <a:fillRect/>
          </a:stretch>
        </p:blipFill>
        <p:spPr bwMode="auto">
          <a:xfrm>
            <a:off x="7848600" y="5181600"/>
            <a:ext cx="2967038" cy="18700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1524000" y="1828800"/>
            <a:ext cx="5943600" cy="2971800"/>
          </a:xfrm>
          <a:prstGeom prst="rect">
            <a:avLst/>
          </a:prstGeom>
          <a:noFill/>
          <a:ln w="9525">
            <a:noFill/>
            <a:miter lim="800000"/>
            <a:headEnd/>
            <a:tailEnd/>
          </a:ln>
        </p:spPr>
        <p:txBody>
          <a:bodyPr/>
          <a:lstStyle/>
          <a:p>
            <a:pPr marL="342900" indent="-342900" algn="ctr">
              <a:spcBef>
                <a:spcPct val="20000"/>
              </a:spcBef>
              <a:buClr>
                <a:schemeClr val="tx1"/>
              </a:buClr>
              <a:buFont typeface="Wingdings" pitchFamily="2" charset="2"/>
              <a:buNone/>
            </a:pPr>
            <a:endParaRPr lang="en-US" sz="4400">
              <a:solidFill>
                <a:srgbClr val="CC6600"/>
              </a:solidFill>
              <a:latin typeface="Trebuchet MS" pitchFamily="34" charset="0"/>
            </a:endParaRPr>
          </a:p>
        </p:txBody>
      </p:sp>
      <p:sp>
        <p:nvSpPr>
          <p:cNvPr id="3" name="Title 2"/>
          <p:cNvSpPr>
            <a:spLocks noGrp="1"/>
          </p:cNvSpPr>
          <p:nvPr>
            <p:ph type="ctrTitle"/>
          </p:nvPr>
        </p:nvSpPr>
        <p:spPr>
          <a:xfrm>
            <a:off x="3366868" y="533400"/>
            <a:ext cx="5105400" cy="4191000"/>
          </a:xfrm>
        </p:spPr>
        <p:txBody>
          <a:bodyPr/>
          <a:lstStyle/>
          <a:p>
            <a:pPr marL="342900" indent="-342900" eaLnBrk="1" fontAlgn="auto" hangingPunct="1">
              <a:spcBef>
                <a:spcPct val="20000"/>
              </a:spcBef>
              <a:spcAft>
                <a:spcPts val="0"/>
              </a:spcAft>
              <a:defRPr/>
            </a:pPr>
            <a:r>
              <a:rPr lang="en-US" sz="4400" dirty="0" smtClean="0">
                <a:solidFill>
                  <a:srgbClr val="FFFF00"/>
                </a:solidFill>
              </a:rPr>
              <a:t>Chapter #3</a:t>
            </a:r>
            <a:br>
              <a:rPr lang="en-US" sz="4400" dirty="0" smtClean="0">
                <a:solidFill>
                  <a:srgbClr val="FFFF00"/>
                </a:solidFill>
              </a:rPr>
            </a:br>
            <a:r>
              <a:rPr lang="en-US" sz="4400" dirty="0" smtClean="0">
                <a:solidFill>
                  <a:srgbClr val="FFFF00"/>
                </a:solidFill>
              </a:rPr>
              <a:t>Organizational Structure</a:t>
            </a:r>
            <a:r>
              <a:rPr lang="en-US" sz="4400" dirty="0" smtClean="0">
                <a:solidFill>
                  <a:srgbClr val="FF0000"/>
                </a:solidFill>
              </a:rPr>
              <a:t/>
            </a:r>
            <a:br>
              <a:rPr lang="en-US" sz="4400" dirty="0" smtClean="0">
                <a:solidFill>
                  <a:srgbClr val="FF0000"/>
                </a:solidFill>
              </a:rPr>
            </a:br>
            <a:endParaRPr lang="en-US"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399"/>
            <a:ext cx="7239000" cy="457201"/>
          </a:xfrm>
        </p:spPr>
        <p:txBody>
          <a:bodyPr>
            <a:normAutofit fontScale="90000"/>
          </a:bodyPr>
          <a:lstStyle/>
          <a:p>
            <a:r>
              <a:rPr lang="en-US" sz="5400" b="1" dirty="0" smtClean="0"/>
              <a:t>Connected stakeholders</a:t>
            </a:r>
            <a:endParaRPr lang="en-US" sz="5400" dirty="0" smtClean="0"/>
          </a:p>
        </p:txBody>
      </p:sp>
      <p:sp>
        <p:nvSpPr>
          <p:cNvPr id="3" name="Content Placeholder 2"/>
          <p:cNvSpPr>
            <a:spLocks noGrp="1"/>
          </p:cNvSpPr>
          <p:nvPr>
            <p:ph idx="1"/>
          </p:nvPr>
        </p:nvSpPr>
        <p:spPr>
          <a:xfrm>
            <a:off x="457200" y="1371600"/>
            <a:ext cx="8229600" cy="5181600"/>
          </a:xfrm>
        </p:spPr>
        <p:style>
          <a:lnRef idx="1">
            <a:schemeClr val="accent2"/>
          </a:lnRef>
          <a:fillRef idx="2">
            <a:schemeClr val="accent2"/>
          </a:fillRef>
          <a:effectRef idx="1">
            <a:schemeClr val="accent2"/>
          </a:effectRef>
          <a:fontRef idx="minor">
            <a:schemeClr val="dk1"/>
          </a:fontRef>
        </p:style>
        <p:txBody>
          <a:bodyPr>
            <a:normAutofit fontScale="92500"/>
          </a:bodyPr>
          <a:lstStyle/>
          <a:p>
            <a:pPr marL="514350" indent="-514350" eaLnBrk="1" fontAlgn="auto" hangingPunct="1">
              <a:spcAft>
                <a:spcPts val="0"/>
              </a:spcAft>
              <a:buFont typeface="+mj-lt"/>
              <a:buAutoNum type="arabicPeriod"/>
              <a:defRPr/>
            </a:pPr>
            <a:endParaRPr lang="en-US" dirty="0" smtClean="0"/>
          </a:p>
          <a:p>
            <a:pPr marL="514350" indent="-514350" eaLnBrk="1" fontAlgn="auto" hangingPunct="1">
              <a:spcAft>
                <a:spcPts val="0"/>
              </a:spcAft>
              <a:buFont typeface="+mj-lt"/>
              <a:buAutoNum type="arabicPeriod"/>
              <a:defRPr/>
            </a:pPr>
            <a:endParaRPr lang="en-US" dirty="0" smtClean="0"/>
          </a:p>
          <a:p>
            <a:r>
              <a:rPr lang="en-US" sz="2800" dirty="0" smtClean="0"/>
              <a:t>Other than main stakeholders there are connected stakeholders who might influence the decisions that directors and senior management make. The term ‘connected stakeholder’ means a stakeholder who:</a:t>
            </a:r>
          </a:p>
          <a:p>
            <a:pPr lvl="0"/>
            <a:r>
              <a:rPr lang="en-US" sz="2800" dirty="0" smtClean="0"/>
              <a:t>is not involved in  decision-making</a:t>
            </a:r>
          </a:p>
          <a:p>
            <a:pPr lvl="0"/>
            <a:r>
              <a:rPr lang="en-US" sz="2800" dirty="0" smtClean="0"/>
              <a:t>is not a part of the permanent infrastructure of the organization, but</a:t>
            </a:r>
          </a:p>
          <a:p>
            <a:pPr lvl="0"/>
            <a:r>
              <a:rPr lang="en-US" sz="2800" dirty="0" smtClean="0"/>
              <a:t>is nevertheless very influential in shaping the future of the </a:t>
            </a:r>
            <a:r>
              <a:rPr lang="en-US" sz="2800" dirty="0" err="1" smtClean="0"/>
              <a:t>organisation</a:t>
            </a:r>
            <a:r>
              <a:rPr lang="en-US" sz="2800" dirty="0" smtClean="0"/>
              <a:t> and the decisions of its leaders.</a:t>
            </a:r>
          </a:p>
          <a:p>
            <a:pPr lvl="0"/>
            <a:endParaRPr lang="en-US" sz="3200" dirty="0" smtClean="0"/>
          </a:p>
          <a:p>
            <a:pPr marL="274320" indent="-274320" eaLnBrk="1" fontAlgn="auto" hangingPunct="1">
              <a:spcAft>
                <a:spcPts val="0"/>
              </a:spcAft>
              <a:buFont typeface="Wingdings 2"/>
              <a:buChar char=""/>
              <a:defRPr/>
            </a:pPr>
            <a:endParaRPr lang="en-US" sz="3200" dirty="0" smtClean="0"/>
          </a:p>
          <a:p>
            <a:pPr marL="274320" indent="-274320" eaLnBrk="1" fontAlgn="auto" hangingPunct="1">
              <a:spcAft>
                <a:spcPts val="0"/>
              </a:spcAft>
              <a:buFont typeface="Wingdings 2"/>
              <a:buNone/>
              <a:defRPr/>
            </a:pPr>
            <a:endParaRPr lang="en-US" dirty="0"/>
          </a:p>
        </p:txBody>
      </p:sp>
      <p:pic>
        <p:nvPicPr>
          <p:cNvPr id="89094" name="Picture 4" descr="BD20208_"/>
          <p:cNvPicPr>
            <a:picLocks noChangeAspect="1" noChangeArrowheads="1"/>
          </p:cNvPicPr>
          <p:nvPr/>
        </p:nvPicPr>
        <p:blipFill>
          <a:blip r:embed="rId3" cstate="print"/>
          <a:srcRect/>
          <a:stretch>
            <a:fillRect/>
          </a:stretch>
        </p:blipFill>
        <p:spPr bwMode="auto">
          <a:xfrm>
            <a:off x="7848600" y="5181600"/>
            <a:ext cx="2967038" cy="18700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399"/>
            <a:ext cx="7924800" cy="990601"/>
          </a:xfrm>
        </p:spPr>
        <p:txBody>
          <a:bodyPr>
            <a:normAutofit fontScale="90000"/>
          </a:bodyPr>
          <a:lstStyle/>
          <a:p>
            <a:r>
              <a:rPr lang="en-US" sz="5400" b="1" dirty="0" smtClean="0"/>
              <a:t>Main connected Stakeholders</a:t>
            </a:r>
            <a:endParaRPr lang="en-US" sz="5400" dirty="0" smtClean="0"/>
          </a:p>
        </p:txBody>
      </p:sp>
      <p:sp>
        <p:nvSpPr>
          <p:cNvPr id="3" name="Content Placeholder 2"/>
          <p:cNvSpPr>
            <a:spLocks noGrp="1"/>
          </p:cNvSpPr>
          <p:nvPr>
            <p:ph idx="1"/>
          </p:nvPr>
        </p:nvSpPr>
        <p:spPr>
          <a:xfrm>
            <a:off x="457200" y="2057400"/>
            <a:ext cx="8229600" cy="3932237"/>
          </a:xfrm>
        </p:spPr>
        <p:style>
          <a:lnRef idx="1">
            <a:schemeClr val="accent2"/>
          </a:lnRef>
          <a:fillRef idx="2">
            <a:schemeClr val="accent2"/>
          </a:fillRef>
          <a:effectRef idx="1">
            <a:schemeClr val="accent2"/>
          </a:effectRef>
          <a:fontRef idx="minor">
            <a:schemeClr val="dk1"/>
          </a:fontRef>
        </p:style>
        <p:txBody>
          <a:bodyPr>
            <a:normAutofit/>
          </a:bodyPr>
          <a:lstStyle/>
          <a:p>
            <a:pPr marL="514350" indent="-514350" eaLnBrk="1" fontAlgn="auto" hangingPunct="1">
              <a:spcAft>
                <a:spcPts val="0"/>
              </a:spcAft>
              <a:buFont typeface="+mj-lt"/>
              <a:buAutoNum type="arabicPeriod"/>
              <a:defRPr/>
            </a:pPr>
            <a:endParaRPr lang="en-US" dirty="0" smtClean="0"/>
          </a:p>
          <a:p>
            <a:pPr marL="514350" indent="-514350" eaLnBrk="1" fontAlgn="auto" hangingPunct="1">
              <a:spcAft>
                <a:spcPts val="0"/>
              </a:spcAft>
              <a:buFont typeface="+mj-lt"/>
              <a:buAutoNum type="arabicPeriod"/>
              <a:defRPr/>
            </a:pPr>
            <a:endParaRPr lang="en-US" dirty="0" smtClean="0"/>
          </a:p>
          <a:p>
            <a:pPr lvl="0"/>
            <a:r>
              <a:rPr lang="en-US" sz="2800" dirty="0" smtClean="0"/>
              <a:t>non-executive directors</a:t>
            </a:r>
          </a:p>
          <a:p>
            <a:pPr lvl="0"/>
            <a:r>
              <a:rPr lang="en-US" sz="2800" dirty="0" smtClean="0"/>
              <a:t>employees</a:t>
            </a:r>
          </a:p>
          <a:p>
            <a:pPr lvl="0"/>
            <a:r>
              <a:rPr lang="en-US" sz="2800" dirty="0" smtClean="0"/>
              <a:t>key suppliers</a:t>
            </a:r>
          </a:p>
          <a:p>
            <a:pPr lvl="0"/>
            <a:r>
              <a:rPr lang="en-US" sz="2800" dirty="0" smtClean="0"/>
              <a:t>key customers.</a:t>
            </a:r>
          </a:p>
          <a:p>
            <a:pPr lvl="0"/>
            <a:endParaRPr lang="en-US" sz="3200" dirty="0" smtClean="0"/>
          </a:p>
          <a:p>
            <a:pPr marL="274320" indent="-274320" eaLnBrk="1" fontAlgn="auto" hangingPunct="1">
              <a:spcAft>
                <a:spcPts val="0"/>
              </a:spcAft>
              <a:buFont typeface="Wingdings 2"/>
              <a:buChar char=""/>
              <a:defRPr/>
            </a:pPr>
            <a:endParaRPr lang="en-US" sz="3200" dirty="0" smtClean="0"/>
          </a:p>
          <a:p>
            <a:pPr marL="274320" indent="-274320" eaLnBrk="1" fontAlgn="auto" hangingPunct="1">
              <a:spcAft>
                <a:spcPts val="0"/>
              </a:spcAft>
              <a:buFont typeface="Wingdings 2"/>
              <a:buNone/>
              <a:defRPr/>
            </a:pPr>
            <a:endParaRPr lang="en-US" dirty="0"/>
          </a:p>
        </p:txBody>
      </p:sp>
      <p:pic>
        <p:nvPicPr>
          <p:cNvPr id="5" name="Picture 4" descr="BD20208_"/>
          <p:cNvPicPr>
            <a:picLocks noChangeAspect="1" noChangeArrowheads="1"/>
          </p:cNvPicPr>
          <p:nvPr/>
        </p:nvPicPr>
        <p:blipFill>
          <a:blip r:embed="rId3" cstate="print"/>
          <a:srcRect/>
          <a:stretch>
            <a:fillRect/>
          </a:stretch>
        </p:blipFill>
        <p:spPr bwMode="auto">
          <a:xfrm>
            <a:off x="5181600" y="3810000"/>
            <a:ext cx="2967038" cy="18700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11" name="Rectangle 11"/>
          <p:cNvSpPr>
            <a:spLocks noGrp="1" noChangeArrowheads="1"/>
          </p:cNvSpPr>
          <p:nvPr>
            <p:ph type="title"/>
          </p:nvPr>
        </p:nvSpPr>
        <p:spPr>
          <a:xfrm>
            <a:off x="609600" y="579438"/>
            <a:ext cx="8001000" cy="563562"/>
          </a:xfrm>
        </p:spPr>
        <p:txBody>
          <a:bodyPr/>
          <a:lstStyle/>
          <a:p>
            <a:r>
              <a:rPr lang="en-US" sz="4000" b="1" dirty="0" err="1" smtClean="0"/>
              <a:t>Mendelow’s</a:t>
            </a:r>
            <a:r>
              <a:rPr lang="en-US" sz="4000" b="1" dirty="0" smtClean="0"/>
              <a:t> power/interest matrix </a:t>
            </a:r>
            <a:endParaRPr lang="en-US" sz="4000" dirty="0"/>
          </a:p>
        </p:txBody>
      </p:sp>
      <p:sp>
        <p:nvSpPr>
          <p:cNvPr id="25609" name="Rectangle 9"/>
          <p:cNvSpPr>
            <a:spLocks noGrp="1" noChangeArrowheads="1"/>
          </p:cNvSpPr>
          <p:nvPr>
            <p:ph idx="1"/>
          </p:nvPr>
        </p:nvSpPr>
        <p:spPr>
          <a:xfrm>
            <a:off x="0" y="1447800"/>
            <a:ext cx="8382000" cy="5410200"/>
          </a:xfrm>
        </p:spPr>
        <p:txBody>
          <a:bodyPr/>
          <a:lstStyle/>
          <a:p>
            <a:pPr lvl="0" eaLnBrk="1" hangingPunct="1">
              <a:spcBef>
                <a:spcPct val="40000"/>
              </a:spcBef>
              <a:buNone/>
            </a:pPr>
            <a:endParaRPr lang="en-US" sz="2400" b="1" u="sng" dirty="0" smtClean="0"/>
          </a:p>
          <a:p>
            <a:pPr lvl="0"/>
            <a:r>
              <a:rPr lang="en-US" sz="2400" b="1" dirty="0" smtClean="0"/>
              <a:t>Minimal effort</a:t>
            </a:r>
            <a:endParaRPr lang="en-US" sz="2400" dirty="0" smtClean="0"/>
          </a:p>
          <a:p>
            <a:pPr>
              <a:buNone/>
            </a:pPr>
            <a:r>
              <a:rPr lang="en-US" sz="2400" dirty="0" smtClean="0"/>
              <a:t>If a stakeholder has very little power and very little interest in a matter, minimal effort is needed trying to keep the stakeholder informed about the matter or satisfied.</a:t>
            </a:r>
          </a:p>
          <a:p>
            <a:pPr lvl="0"/>
            <a:r>
              <a:rPr lang="en-US" sz="2400" b="1" dirty="0" smtClean="0"/>
              <a:t>Keep informed</a:t>
            </a:r>
            <a:endParaRPr lang="en-US" sz="2400" dirty="0" smtClean="0"/>
          </a:p>
          <a:p>
            <a:pPr>
              <a:buNone/>
            </a:pPr>
            <a:r>
              <a:rPr lang="en-US" sz="2400" dirty="0" smtClean="0"/>
              <a:t>If a stakeholder has very little power but a strong interest in a matter, the appropriate way to deal with them is to keep them informed about what is happening and why. </a:t>
            </a:r>
          </a:p>
          <a:p>
            <a:pPr lvl="0"/>
            <a:endParaRPr lang="en-US" sz="2400" dirty="0"/>
          </a:p>
        </p:txBody>
      </p:sp>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11" name="Rectangle 11"/>
          <p:cNvSpPr>
            <a:spLocks noGrp="1" noChangeArrowheads="1"/>
          </p:cNvSpPr>
          <p:nvPr>
            <p:ph type="title"/>
          </p:nvPr>
        </p:nvSpPr>
        <p:spPr>
          <a:xfrm>
            <a:off x="609600" y="579438"/>
            <a:ext cx="8001000" cy="563562"/>
          </a:xfrm>
        </p:spPr>
        <p:txBody>
          <a:bodyPr/>
          <a:lstStyle/>
          <a:p>
            <a:r>
              <a:rPr lang="en-US" sz="3600" dirty="0" smtClean="0"/>
              <a:t>Cont…</a:t>
            </a:r>
          </a:p>
        </p:txBody>
      </p:sp>
      <p:sp>
        <p:nvSpPr>
          <p:cNvPr id="25609" name="Rectangle 9"/>
          <p:cNvSpPr>
            <a:spLocks noGrp="1" noChangeArrowheads="1"/>
          </p:cNvSpPr>
          <p:nvPr>
            <p:ph idx="1"/>
          </p:nvPr>
        </p:nvSpPr>
        <p:spPr>
          <a:xfrm>
            <a:off x="0" y="1447800"/>
            <a:ext cx="8382000" cy="5410200"/>
          </a:xfrm>
        </p:spPr>
        <p:txBody>
          <a:bodyPr/>
          <a:lstStyle/>
          <a:p>
            <a:pPr lvl="0"/>
            <a:r>
              <a:rPr lang="en-US" sz="2400" b="1" dirty="0" smtClean="0"/>
              <a:t>Keep satisfied</a:t>
            </a:r>
            <a:endParaRPr lang="en-US" sz="2400" dirty="0" smtClean="0"/>
          </a:p>
          <a:p>
            <a:r>
              <a:rPr lang="en-US" sz="2400" dirty="0" smtClean="0"/>
              <a:t>If the power of a stakeholder is strong but the stakeholder has very little interest in the matter, it is important to keep the stakeholder satisfied. It is essential to avoid any course of action that will increase the stakeholder’s interest, and force the stakeholder to exercise its power.</a:t>
            </a:r>
          </a:p>
          <a:p>
            <a:pPr lvl="0"/>
            <a:r>
              <a:rPr lang="en-US" sz="2400" b="1" dirty="0" smtClean="0"/>
              <a:t>Key players </a:t>
            </a:r>
            <a:endParaRPr lang="en-US" sz="2400" dirty="0" smtClean="0"/>
          </a:p>
          <a:p>
            <a:r>
              <a:rPr lang="en-US" sz="2400" dirty="0" smtClean="0"/>
              <a:t>The most important stakeholders are those with a great amount of power and a high level of interest in a matter. These stakeholders are key players and it is essential to obtain and keep their support.</a:t>
            </a:r>
            <a:endParaRPr lang="en-US" sz="2400" b="1" dirty="0" smtClean="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399"/>
            <a:ext cx="7239000" cy="533401"/>
          </a:xfrm>
        </p:spPr>
        <p:txBody>
          <a:bodyPr>
            <a:normAutofit fontScale="90000"/>
          </a:bodyPr>
          <a:lstStyle/>
          <a:p>
            <a:r>
              <a:rPr lang="en-US" dirty="0" smtClean="0"/>
              <a:t/>
            </a:r>
            <a:br>
              <a:rPr lang="en-US" dirty="0" smtClean="0"/>
            </a:br>
            <a:r>
              <a:rPr lang="en-US" b="1" dirty="0" smtClean="0"/>
              <a:t>Matrix and project structures</a:t>
            </a:r>
            <a:endParaRPr lang="en-US" dirty="0"/>
          </a:p>
        </p:txBody>
      </p:sp>
      <p:sp>
        <p:nvSpPr>
          <p:cNvPr id="3" name="Content Placeholder 2"/>
          <p:cNvSpPr>
            <a:spLocks noGrp="1"/>
          </p:cNvSpPr>
          <p:nvPr>
            <p:ph idx="1"/>
          </p:nvPr>
        </p:nvSpPr>
        <p:spPr>
          <a:xfrm>
            <a:off x="228600" y="1447800"/>
            <a:ext cx="8915400" cy="5181600"/>
          </a:xfrm>
        </p:spPr>
        <p:style>
          <a:lnRef idx="1">
            <a:schemeClr val="accent2"/>
          </a:lnRef>
          <a:fillRef idx="2">
            <a:schemeClr val="accent2"/>
          </a:fillRef>
          <a:effectRef idx="1">
            <a:schemeClr val="accent2"/>
          </a:effectRef>
          <a:fontRef idx="minor">
            <a:schemeClr val="dk1"/>
          </a:fontRef>
        </p:style>
        <p:txBody>
          <a:bodyPr>
            <a:normAutofit/>
          </a:bodyPr>
          <a:lstStyle/>
          <a:p>
            <a:pPr marL="514350" indent="-514350" eaLnBrk="1" fontAlgn="auto" hangingPunct="1">
              <a:spcAft>
                <a:spcPts val="0"/>
              </a:spcAft>
              <a:buNone/>
              <a:defRPr/>
            </a:pPr>
            <a:r>
              <a:rPr lang="en-US" dirty="0" smtClean="0"/>
              <a:t>Matrix </a:t>
            </a:r>
            <a:r>
              <a:rPr lang="en-US" dirty="0" err="1" smtClean="0"/>
              <a:t>organisation</a:t>
            </a:r>
            <a:r>
              <a:rPr lang="en-US" dirty="0" smtClean="0"/>
              <a:t> structure is a structure in which different functions in the entity have to work closely for purpose of completion of a </a:t>
            </a:r>
            <a:r>
              <a:rPr lang="en-US" dirty="0" err="1" smtClean="0"/>
              <a:t>specialised</a:t>
            </a:r>
            <a:r>
              <a:rPr lang="en-US" dirty="0" smtClean="0"/>
              <a:t> project to achieve the business goals. Matrix </a:t>
            </a:r>
            <a:r>
              <a:rPr lang="en-US" dirty="0" err="1" smtClean="0"/>
              <a:t>organisation</a:t>
            </a:r>
            <a:r>
              <a:rPr lang="en-US" dirty="0" smtClean="0"/>
              <a:t> structure employs a dual command system and breaks the principle of unity of command as employees in a matrix structure report to two supervisors. One supervisor is a project manager who is appointed with overall responsibilities for completion of the project within the scheduled time and budget. The second supervisor(s) is/are functional managers who also have responsibilities in their specific areas of expertise and retain their decision making authority.</a:t>
            </a:r>
          </a:p>
          <a:p>
            <a:pPr marL="514350" indent="-514350" eaLnBrk="1" fontAlgn="auto" hangingPunct="1">
              <a:spcAft>
                <a:spcPts val="0"/>
              </a:spcAft>
              <a:buFont typeface="+mj-lt"/>
              <a:buAutoNum type="arabicPeriod"/>
              <a:defRPr/>
            </a:pPr>
            <a:endParaRPr lang="en-US"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62000" y="381000"/>
            <a:ext cx="8382000" cy="1447800"/>
          </a:xfrm>
          <a:solidFill>
            <a:schemeClr val="accent1">
              <a:lumMod val="20000"/>
              <a:lumOff val="80000"/>
            </a:schemeClr>
          </a:solidFill>
          <a:ln>
            <a:solidFill>
              <a:schemeClr val="tx1"/>
            </a:solidFill>
          </a:ln>
          <a:effectLst>
            <a:outerShdw dist="107763" dir="2700000" algn="ctr" rotWithShape="0">
              <a:schemeClr val="folHlink">
                <a:alpha val="50000"/>
              </a:schemeClr>
            </a:outerShdw>
          </a:effectLst>
        </p:spPr>
        <p:txBody>
          <a:bodyPr>
            <a:normAutofit/>
          </a:bodyPr>
          <a:lstStyle/>
          <a:p>
            <a:pPr eaLnBrk="1" fontAlgn="auto" hangingPunct="1">
              <a:spcAft>
                <a:spcPts val="0"/>
              </a:spcAft>
              <a:defRPr/>
            </a:pPr>
            <a:r>
              <a:rPr lang="en-US" sz="3600" b="1" dirty="0" smtClean="0"/>
              <a:t>CLASSICAL THEORIES OF MANAGEMENT </a:t>
            </a:r>
            <a:endParaRPr lang="en-US" sz="3600" dirty="0"/>
          </a:p>
        </p:txBody>
      </p:sp>
      <p:sp>
        <p:nvSpPr>
          <p:cNvPr id="10243" name="Rectangle 3"/>
          <p:cNvSpPr>
            <a:spLocks noGrp="1" noChangeArrowheads="1"/>
          </p:cNvSpPr>
          <p:nvPr>
            <p:ph idx="1"/>
          </p:nvPr>
        </p:nvSpPr>
        <p:spPr>
          <a:xfrm>
            <a:off x="685800" y="1524000"/>
            <a:ext cx="7772400" cy="4114800"/>
          </a:xfrm>
        </p:spPr>
        <p:txBody>
          <a:bodyPr>
            <a:normAutofit fontScale="92500" lnSpcReduction="10000"/>
          </a:bodyPr>
          <a:lstStyle/>
          <a:p>
            <a:pPr marL="457200" indent="-457200" eaLnBrk="1" fontAlgn="auto" hangingPunct="1">
              <a:lnSpc>
                <a:spcPct val="90000"/>
              </a:lnSpc>
              <a:spcAft>
                <a:spcPts val="0"/>
              </a:spcAft>
              <a:buClr>
                <a:schemeClr val="accent3"/>
              </a:buClr>
              <a:buFont typeface="+mj-lt"/>
              <a:buAutoNum type="arabicPeriod"/>
              <a:defRPr/>
            </a:pPr>
            <a:endParaRPr lang="en-US" sz="2400" dirty="0" smtClean="0">
              <a:solidFill>
                <a:schemeClr val="accent1">
                  <a:lumMod val="75000"/>
                </a:schemeClr>
              </a:solidFill>
            </a:endParaRPr>
          </a:p>
          <a:p>
            <a:pPr marL="457200" indent="-457200" eaLnBrk="1" fontAlgn="auto" hangingPunct="1">
              <a:lnSpc>
                <a:spcPct val="90000"/>
              </a:lnSpc>
              <a:spcAft>
                <a:spcPts val="0"/>
              </a:spcAft>
              <a:buClr>
                <a:schemeClr val="accent3"/>
              </a:buClr>
              <a:buFont typeface="+mj-lt"/>
              <a:buAutoNum type="arabicPeriod"/>
              <a:defRPr/>
            </a:pPr>
            <a:endParaRPr lang="en-US" sz="2400" dirty="0" smtClean="0">
              <a:solidFill>
                <a:schemeClr val="accent1">
                  <a:lumMod val="75000"/>
                </a:schemeClr>
              </a:solidFill>
            </a:endParaRPr>
          </a:p>
          <a:p>
            <a:pPr>
              <a:buNone/>
            </a:pPr>
            <a:r>
              <a:rPr lang="en-US" sz="3000" b="1" dirty="0" smtClean="0"/>
              <a:t>MAJOR APPROACHES TO MANAGEMENT:</a:t>
            </a:r>
          </a:p>
          <a:p>
            <a:pPr>
              <a:buNone/>
            </a:pPr>
            <a:endParaRPr lang="en-US" sz="3000" dirty="0" smtClean="0"/>
          </a:p>
          <a:p>
            <a:pPr lvl="0"/>
            <a:r>
              <a:rPr lang="en-US" sz="3200" dirty="0" err="1" smtClean="0"/>
              <a:t>Fayol's</a:t>
            </a:r>
            <a:r>
              <a:rPr lang="en-US" sz="3200" dirty="0" smtClean="0"/>
              <a:t> Theory of Management/ Organization</a:t>
            </a:r>
          </a:p>
          <a:p>
            <a:pPr lvl="0"/>
            <a:r>
              <a:rPr lang="en-US" sz="3200" dirty="0" smtClean="0"/>
              <a:t>Bureaucracy </a:t>
            </a:r>
          </a:p>
          <a:p>
            <a:pPr lvl="0"/>
            <a:r>
              <a:rPr lang="en-US" sz="3200" dirty="0" smtClean="0"/>
              <a:t>Scientific Management</a:t>
            </a:r>
          </a:p>
          <a:p>
            <a:pPr lvl="0"/>
            <a:r>
              <a:rPr lang="en-US" sz="3200" dirty="0" smtClean="0"/>
              <a:t>Human Relation Theory</a:t>
            </a:r>
          </a:p>
          <a:p>
            <a:pPr marL="274320" indent="-274320" eaLnBrk="1" fontAlgn="auto" hangingPunct="1">
              <a:lnSpc>
                <a:spcPct val="90000"/>
              </a:lnSpc>
              <a:spcAft>
                <a:spcPts val="0"/>
              </a:spcAft>
              <a:buClr>
                <a:schemeClr val="accent3"/>
              </a:buClr>
              <a:buFont typeface="Wingdings 2"/>
              <a:buChar char=""/>
              <a:defRPr/>
            </a:pPr>
            <a:endParaRPr lang="en-US" sz="3200" dirty="0" smtClean="0">
              <a:solidFill>
                <a:srgbClr val="CC6600"/>
              </a:solidFill>
            </a:endParaRPr>
          </a:p>
          <a:p>
            <a:pPr marL="274320" indent="-274320" eaLnBrk="1" fontAlgn="auto" hangingPunct="1">
              <a:lnSpc>
                <a:spcPct val="90000"/>
              </a:lnSpc>
              <a:spcAft>
                <a:spcPts val="0"/>
              </a:spcAft>
              <a:buClr>
                <a:schemeClr val="accent3"/>
              </a:buClr>
              <a:buFont typeface="Wingdings 2"/>
              <a:buChar char=""/>
              <a:defRPr/>
            </a:pPr>
            <a:endParaRPr lang="en-US" sz="2000" dirty="0">
              <a:latin typeface="Arial" charset="0"/>
            </a:endParaRPr>
          </a:p>
        </p:txBody>
      </p:sp>
      <p:pic>
        <p:nvPicPr>
          <p:cNvPr id="34820" name="Picture 16" descr="j0198613"/>
          <p:cNvPicPr>
            <a:picLocks noChangeAspect="1" noChangeArrowheads="1"/>
          </p:cNvPicPr>
          <p:nvPr/>
        </p:nvPicPr>
        <p:blipFill>
          <a:blip r:embed="rId3" cstate="print"/>
          <a:srcRect/>
          <a:stretch>
            <a:fillRect/>
          </a:stretch>
        </p:blipFill>
        <p:spPr bwMode="auto">
          <a:xfrm>
            <a:off x="7086600" y="5562600"/>
            <a:ext cx="2057400" cy="1295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001000" cy="5922963"/>
          </a:xfrm>
        </p:spPr>
        <p:style>
          <a:lnRef idx="1">
            <a:schemeClr val="accent4"/>
          </a:lnRef>
          <a:fillRef idx="2">
            <a:schemeClr val="accent4"/>
          </a:fillRef>
          <a:effectRef idx="1">
            <a:schemeClr val="accent4"/>
          </a:effectRef>
          <a:fontRef idx="minor">
            <a:schemeClr val="dk1"/>
          </a:fontRef>
        </p:style>
        <p:txBody>
          <a:bodyPr>
            <a:normAutofit/>
          </a:bodyPr>
          <a:lstStyle/>
          <a:p>
            <a:pPr marL="274320" indent="-274320" eaLnBrk="1" fontAlgn="auto" hangingPunct="1">
              <a:spcAft>
                <a:spcPts val="0"/>
              </a:spcAft>
              <a:buFont typeface="Wingdings 2"/>
              <a:buNone/>
              <a:defRPr/>
            </a:pPr>
            <a:r>
              <a:rPr lang="en-US" sz="4000" dirty="0" smtClean="0">
                <a:solidFill>
                  <a:schemeClr val="bg2">
                    <a:lumMod val="50000"/>
                  </a:schemeClr>
                </a:solidFill>
              </a:rPr>
              <a:t>TALL ORGANIZATION:</a:t>
            </a:r>
          </a:p>
          <a:p>
            <a:pPr marL="274320" indent="-274320" eaLnBrk="1" fontAlgn="auto" hangingPunct="1">
              <a:spcAft>
                <a:spcPts val="0"/>
              </a:spcAft>
              <a:buFont typeface="Wingdings 2"/>
              <a:buChar char=""/>
              <a:defRPr/>
            </a:pPr>
            <a:r>
              <a:rPr lang="en-US" sz="3200" dirty="0" smtClean="0"/>
              <a:t>A tall organization is one which in relation to its size has a large number of levels of management hierarchy. It implies a narrow span of control.</a:t>
            </a:r>
            <a:endParaRPr lang="en-US" dirty="0" smtClean="0"/>
          </a:p>
          <a:p>
            <a:pPr marL="274320" indent="-274320" eaLnBrk="1" fontAlgn="auto" hangingPunct="1">
              <a:spcAft>
                <a:spcPts val="0"/>
              </a:spcAft>
              <a:buFont typeface="Wingdings 2"/>
              <a:buNone/>
              <a:defRPr/>
            </a:pPr>
            <a:r>
              <a:rPr lang="en-US" sz="4000" dirty="0" smtClean="0">
                <a:solidFill>
                  <a:schemeClr val="bg2">
                    <a:lumMod val="50000"/>
                  </a:schemeClr>
                </a:solidFill>
              </a:rPr>
              <a:t>FLAT ORGANIZATION:</a:t>
            </a:r>
          </a:p>
          <a:p>
            <a:pPr marL="274320" indent="-274320" eaLnBrk="1" fontAlgn="auto" hangingPunct="1">
              <a:spcAft>
                <a:spcPts val="0"/>
              </a:spcAft>
              <a:buFont typeface="Wingdings 2"/>
              <a:buChar char=""/>
              <a:defRPr/>
            </a:pPr>
            <a:r>
              <a:rPr lang="en-US" sz="3200" dirty="0" smtClean="0"/>
              <a:t>A flat organization is one which in relation to its size has a small number of levels of management hierarchy. It implies a wide span of control.</a:t>
            </a:r>
          </a:p>
          <a:p>
            <a:pPr marL="274320" indent="-274320" eaLnBrk="1" fontAlgn="auto" hangingPunct="1">
              <a:spcAft>
                <a:spcPts val="0"/>
              </a:spcAft>
              <a:buFont typeface="Wingdings 2"/>
              <a:buNone/>
              <a:defRPr/>
            </a:pPr>
            <a:endParaRPr lang="en-US" sz="4000" dirty="0">
              <a:solidFill>
                <a:schemeClr val="bg2">
                  <a:lumMod val="50000"/>
                </a:schemeClr>
              </a:solidFill>
            </a:endParaRPr>
          </a:p>
        </p:txBody>
      </p:sp>
    </p:spTree>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153400" cy="609600"/>
          </a:xfrm>
        </p:spPr>
        <p:txBody>
          <a:bodyPr/>
          <a:lstStyle/>
          <a:p>
            <a:pPr eaLnBrk="1" fontAlgn="auto" hangingPunct="1">
              <a:spcAft>
                <a:spcPts val="0"/>
              </a:spcAft>
              <a:defRPr/>
            </a:pPr>
            <a:r>
              <a:rPr lang="en-US" sz="4800" dirty="0" smtClean="0"/>
              <a:t/>
            </a:r>
            <a:br>
              <a:rPr lang="en-US" sz="4800" dirty="0" smtClean="0"/>
            </a:br>
            <a:r>
              <a:rPr lang="en-US" sz="4000" b="1" dirty="0" err="1" smtClean="0"/>
              <a:t>Centralisation</a:t>
            </a:r>
            <a:r>
              <a:rPr lang="en-US" sz="4000" b="1" dirty="0" smtClean="0"/>
              <a:t> and </a:t>
            </a:r>
            <a:r>
              <a:rPr lang="en-US" sz="4000" b="1" dirty="0" err="1" smtClean="0"/>
              <a:t>Decentralisation</a:t>
            </a:r>
            <a:endParaRPr lang="en-US" sz="4000" dirty="0">
              <a:solidFill>
                <a:schemeClr val="accent1">
                  <a:lumMod val="75000"/>
                </a:schemeClr>
              </a:solidFill>
            </a:endParaRPr>
          </a:p>
        </p:txBody>
      </p:sp>
      <p:sp>
        <p:nvSpPr>
          <p:cNvPr id="93187" name="Content Placeholder 2"/>
          <p:cNvSpPr>
            <a:spLocks noGrp="1"/>
          </p:cNvSpPr>
          <p:nvPr>
            <p:ph idx="1"/>
          </p:nvPr>
        </p:nvSpPr>
        <p:spPr>
          <a:xfrm>
            <a:off x="457200" y="1524001"/>
            <a:ext cx="8229600" cy="4800600"/>
          </a:xfrm>
        </p:spPr>
        <p:txBody>
          <a:bodyPr/>
          <a:lstStyle/>
          <a:p>
            <a:r>
              <a:rPr lang="en-US" sz="3200" b="1" dirty="0" smtClean="0"/>
              <a:t>Centralization</a:t>
            </a:r>
            <a:endParaRPr lang="en-US" sz="3200" dirty="0" smtClean="0"/>
          </a:p>
          <a:p>
            <a:pPr>
              <a:buNone/>
            </a:pPr>
            <a:r>
              <a:rPr lang="en-US" sz="3200" dirty="0" smtClean="0"/>
              <a:t>Organizations in which top managers make all the decisions and lower-level employees simply carry out those orders.</a:t>
            </a:r>
          </a:p>
          <a:p>
            <a:r>
              <a:rPr lang="en-US" sz="3200" b="1" dirty="0" smtClean="0"/>
              <a:t>Decentralization (Employee Empowerment)</a:t>
            </a:r>
            <a:endParaRPr lang="en-US" sz="3200" dirty="0" smtClean="0"/>
          </a:p>
          <a:p>
            <a:pPr>
              <a:buNone/>
            </a:pPr>
            <a:r>
              <a:rPr lang="en-US" sz="3200" dirty="0" smtClean="0"/>
              <a:t>Organizations in which decision-making is pushed down to the managers who are closest to the action.</a:t>
            </a:r>
            <a:endParaRPr lang="en-US" sz="3200" dirty="0"/>
          </a:p>
        </p:txBody>
      </p:sp>
    </p:spTree>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857250"/>
          </a:xfrm>
        </p:spPr>
        <p:txBody>
          <a:bodyPr/>
          <a:lstStyle/>
          <a:p>
            <a:r>
              <a:rPr lang="en-US" sz="3600" dirty="0" smtClean="0"/>
              <a:t/>
            </a:r>
            <a:br>
              <a:rPr lang="en-US" sz="3600" dirty="0" smtClean="0"/>
            </a:br>
            <a:r>
              <a:rPr lang="en-US" sz="3600" b="1" dirty="0" smtClean="0"/>
              <a:t>Consequences of adopting a deficient structure</a:t>
            </a:r>
            <a:endParaRPr lang="en-US" sz="3600" dirty="0"/>
          </a:p>
        </p:txBody>
      </p:sp>
      <p:sp>
        <p:nvSpPr>
          <p:cNvPr id="3" name="Content Placeholder 2"/>
          <p:cNvSpPr>
            <a:spLocks noGrp="1"/>
          </p:cNvSpPr>
          <p:nvPr>
            <p:ph idx="1"/>
          </p:nvPr>
        </p:nvSpPr>
        <p:spPr/>
        <p:txBody>
          <a:bodyPr/>
          <a:lstStyle/>
          <a:p>
            <a:pPr marL="1125537" lvl="2" indent="-457200">
              <a:buFont typeface="+mj-lt"/>
              <a:buAutoNum type="arabicPeriod"/>
            </a:pPr>
            <a:r>
              <a:rPr lang="en-US" sz="2400" b="1" dirty="0" smtClean="0"/>
              <a:t>Low Motivation and Morale</a:t>
            </a:r>
            <a:r>
              <a:rPr lang="en-US" sz="2400" dirty="0" smtClean="0"/>
              <a:t>:</a:t>
            </a:r>
            <a:endParaRPr lang="en-US" sz="2000" dirty="0" smtClean="0"/>
          </a:p>
          <a:p>
            <a:pPr marL="1125537" lvl="2" indent="-457200">
              <a:buFont typeface="+mj-lt"/>
              <a:buAutoNum type="arabicPeriod"/>
            </a:pPr>
            <a:r>
              <a:rPr lang="en-US" sz="2400" b="1" dirty="0" smtClean="0"/>
              <a:t>Delays and Inappropriate Decisions:</a:t>
            </a:r>
            <a:endParaRPr lang="en-US" sz="2000" dirty="0" smtClean="0"/>
          </a:p>
          <a:p>
            <a:pPr marL="1125537" lvl="2" indent="-457200">
              <a:buFont typeface="+mj-lt"/>
              <a:buAutoNum type="arabicPeriod"/>
            </a:pPr>
            <a:r>
              <a:rPr lang="en-US" sz="2400" b="1" dirty="0" smtClean="0"/>
              <a:t>Conflicts and Lack of Coordination:</a:t>
            </a:r>
            <a:endParaRPr lang="en-US" sz="2000" dirty="0" smtClean="0"/>
          </a:p>
          <a:p>
            <a:pPr marL="1125537" lvl="2" indent="-457200">
              <a:buFont typeface="+mj-lt"/>
              <a:buAutoNum type="arabicPeriod"/>
            </a:pPr>
            <a:r>
              <a:rPr lang="en-US" sz="2400" b="1" dirty="0" smtClean="0"/>
              <a:t>Rising Costs:</a:t>
            </a:r>
            <a:endParaRPr lang="en-US" sz="2000" dirty="0" smtClean="0"/>
          </a:p>
          <a:p>
            <a:pPr marL="1125537" lvl="2" indent="-457200">
              <a:buFont typeface="+mj-lt"/>
              <a:buAutoNum type="arabicPeriod"/>
            </a:pPr>
            <a:r>
              <a:rPr lang="en-US" sz="2400" b="1" dirty="0" smtClean="0"/>
              <a:t>Inability to Seize Business Opportunities:</a:t>
            </a:r>
            <a:endParaRPr lang="en-US" sz="2000" dirty="0" smtClean="0"/>
          </a:p>
          <a:p>
            <a:pPr marL="1125537" lvl="2" indent="-457200">
              <a:buFont typeface="+mj-lt"/>
              <a:buAutoNum type="arabicPeriod"/>
            </a:pPr>
            <a:r>
              <a:rPr lang="en-US" sz="2400" b="1" dirty="0" smtClean="0"/>
              <a:t>Inability to Adapt to External Changes in Business Environment:</a:t>
            </a:r>
            <a:endParaRPr lang="en-US" sz="2000" dirty="0"/>
          </a:p>
        </p:txBody>
      </p:sp>
    </p:spTree>
  </p:cSld>
  <p:clrMapOvr>
    <a:masterClrMapping/>
  </p:clrMapOvr>
  <p:transition>
    <p:dissolv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457200" y="704850"/>
            <a:ext cx="8229600" cy="666750"/>
          </a:xfrm>
        </p:spPr>
        <p:txBody>
          <a:bodyPr/>
          <a:lstStyle/>
          <a:p>
            <a:pPr eaLnBrk="1" fontAlgn="auto" hangingPunct="1">
              <a:spcAft>
                <a:spcPts val="0"/>
              </a:spcAft>
              <a:defRPr/>
            </a:pPr>
            <a:r>
              <a:rPr lang="en-US" sz="3600" dirty="0" smtClean="0">
                <a:solidFill>
                  <a:schemeClr val="accent1">
                    <a:lumMod val="75000"/>
                  </a:schemeClr>
                </a:solidFill>
              </a:rPr>
              <a:t>Mechanistic versus Organic Organization</a:t>
            </a:r>
            <a:endParaRPr lang="en-US" sz="3600" dirty="0">
              <a:solidFill>
                <a:schemeClr val="accent1">
                  <a:lumMod val="75000"/>
                </a:schemeClr>
              </a:solidFill>
            </a:endParaRPr>
          </a:p>
        </p:txBody>
      </p:sp>
      <p:sp>
        <p:nvSpPr>
          <p:cNvPr id="23555" name="Rectangle 3"/>
          <p:cNvSpPr>
            <a:spLocks noGrp="1" noChangeArrowheads="1"/>
          </p:cNvSpPr>
          <p:nvPr>
            <p:ph sz="half" idx="1"/>
          </p:nvPr>
        </p:nvSpPr>
        <p:spPr>
          <a:xfrm>
            <a:off x="152400" y="1447800"/>
            <a:ext cx="4419600" cy="5257800"/>
          </a:xfrm>
        </p:spPr>
        <p:style>
          <a:lnRef idx="1">
            <a:schemeClr val="accent4"/>
          </a:lnRef>
          <a:fillRef idx="2">
            <a:schemeClr val="accent4"/>
          </a:fillRef>
          <a:effectRef idx="1">
            <a:schemeClr val="accent4"/>
          </a:effectRef>
          <a:fontRef idx="minor">
            <a:schemeClr val="dk1"/>
          </a:fontRef>
        </p:style>
        <p:txBody>
          <a:bodyPr>
            <a:noAutofit/>
          </a:bodyPr>
          <a:lstStyle/>
          <a:p>
            <a:pPr marL="274320" indent="-274320" eaLnBrk="1" fontAlgn="auto" hangingPunct="1">
              <a:spcAft>
                <a:spcPts val="0"/>
              </a:spcAft>
              <a:buFont typeface="Wingdings 2"/>
              <a:buChar char=""/>
              <a:defRPr/>
            </a:pPr>
            <a:r>
              <a:rPr lang="en-US" sz="2400" dirty="0" smtClean="0">
                <a:solidFill>
                  <a:schemeClr val="bg2">
                    <a:lumMod val="50000"/>
                  </a:schemeClr>
                </a:solidFill>
              </a:rPr>
              <a:t>Mechanistic Organization(Bureaucracy</a:t>
            </a:r>
          </a:p>
          <a:p>
            <a:pPr marL="521208" lvl="1" eaLnBrk="1" fontAlgn="auto" hangingPunct="1">
              <a:spcAft>
                <a:spcPts val="0"/>
              </a:spcAft>
              <a:buClr>
                <a:srgbClr val="FF0000"/>
              </a:buClr>
              <a:buFont typeface="Wingdings 2"/>
              <a:buChar char=""/>
              <a:defRPr/>
            </a:pPr>
            <a:r>
              <a:rPr lang="en-US" dirty="0" smtClean="0"/>
              <a:t>A rigid and tightly controlled structure</a:t>
            </a:r>
          </a:p>
          <a:p>
            <a:pPr marL="987552" lvl="2" indent="-457200" eaLnBrk="1" fontAlgn="auto" hangingPunct="1">
              <a:spcAft>
                <a:spcPts val="0"/>
              </a:spcAft>
              <a:buClr>
                <a:srgbClr val="FF0000"/>
              </a:buClr>
              <a:buFont typeface="+mj-lt"/>
              <a:buAutoNum type="arabicPeriod"/>
              <a:defRPr/>
            </a:pPr>
            <a:r>
              <a:rPr lang="en-US" sz="2400" dirty="0" smtClean="0"/>
              <a:t>High specialization</a:t>
            </a:r>
          </a:p>
          <a:p>
            <a:pPr marL="987552" lvl="2" indent="-457200" eaLnBrk="1" fontAlgn="auto" hangingPunct="1">
              <a:spcAft>
                <a:spcPts val="0"/>
              </a:spcAft>
              <a:buClr>
                <a:srgbClr val="FF0000"/>
              </a:buClr>
              <a:buFont typeface="+mj-lt"/>
              <a:buAutoNum type="arabicPeriod"/>
              <a:defRPr/>
            </a:pPr>
            <a:r>
              <a:rPr lang="en-US" sz="2400" dirty="0" smtClean="0"/>
              <a:t>Rigid departmentalization</a:t>
            </a:r>
          </a:p>
          <a:p>
            <a:pPr marL="987552" lvl="2" indent="-457200" eaLnBrk="1" fontAlgn="auto" hangingPunct="1">
              <a:spcAft>
                <a:spcPts val="0"/>
              </a:spcAft>
              <a:buClr>
                <a:srgbClr val="FF0000"/>
              </a:buClr>
              <a:buFont typeface="+mj-lt"/>
              <a:buAutoNum type="arabicPeriod"/>
              <a:defRPr/>
            </a:pPr>
            <a:r>
              <a:rPr lang="en-US" sz="2400" dirty="0" smtClean="0"/>
              <a:t>Narrow spans of control</a:t>
            </a:r>
          </a:p>
          <a:p>
            <a:pPr marL="987552" lvl="2" indent="-457200" eaLnBrk="1" fontAlgn="auto" hangingPunct="1">
              <a:spcAft>
                <a:spcPts val="0"/>
              </a:spcAft>
              <a:buClr>
                <a:srgbClr val="FF0000"/>
              </a:buClr>
              <a:buFont typeface="+mj-lt"/>
              <a:buAutoNum type="arabicPeriod"/>
              <a:defRPr/>
            </a:pPr>
            <a:r>
              <a:rPr lang="en-US" sz="2400" dirty="0" smtClean="0"/>
              <a:t>High formalization</a:t>
            </a:r>
          </a:p>
          <a:p>
            <a:pPr marL="987552" lvl="2" indent="-457200" eaLnBrk="1" fontAlgn="auto" hangingPunct="1">
              <a:spcAft>
                <a:spcPts val="0"/>
              </a:spcAft>
              <a:buClr>
                <a:srgbClr val="FF0000"/>
              </a:buClr>
              <a:buFont typeface="+mj-lt"/>
              <a:buAutoNum type="arabicPeriod"/>
              <a:defRPr/>
            </a:pPr>
            <a:r>
              <a:rPr lang="en-US" sz="2400" dirty="0" smtClean="0"/>
              <a:t>Limited information network (downward)</a:t>
            </a:r>
          </a:p>
          <a:p>
            <a:pPr marL="987552" lvl="2" indent="-457200" eaLnBrk="1" fontAlgn="auto" hangingPunct="1">
              <a:spcAft>
                <a:spcPts val="0"/>
              </a:spcAft>
              <a:buClr>
                <a:srgbClr val="FF0000"/>
              </a:buClr>
              <a:buFont typeface="+mj-lt"/>
              <a:buAutoNum type="arabicPeriod"/>
              <a:defRPr/>
            </a:pPr>
            <a:r>
              <a:rPr lang="en-US" sz="2400" dirty="0" smtClean="0"/>
              <a:t>Low decision participation</a:t>
            </a:r>
          </a:p>
        </p:txBody>
      </p:sp>
      <p:sp>
        <p:nvSpPr>
          <p:cNvPr id="23556" name="Rectangle 4"/>
          <p:cNvSpPr>
            <a:spLocks noGrp="1" noChangeArrowheads="1"/>
          </p:cNvSpPr>
          <p:nvPr>
            <p:ph sz="half" idx="2"/>
          </p:nvPr>
        </p:nvSpPr>
        <p:spPr>
          <a:xfrm>
            <a:off x="4648200" y="1524000"/>
            <a:ext cx="4495800" cy="5334000"/>
          </a:xfrm>
        </p:spPr>
        <p:style>
          <a:lnRef idx="1">
            <a:schemeClr val="accent6"/>
          </a:lnRef>
          <a:fillRef idx="2">
            <a:schemeClr val="accent6"/>
          </a:fillRef>
          <a:effectRef idx="1">
            <a:schemeClr val="accent6"/>
          </a:effectRef>
          <a:fontRef idx="minor">
            <a:schemeClr val="dk1"/>
          </a:fontRef>
        </p:style>
        <p:txBody>
          <a:bodyPr>
            <a:noAutofit/>
          </a:bodyPr>
          <a:lstStyle/>
          <a:p>
            <a:pPr marL="274320" indent="-274320" eaLnBrk="1" fontAlgn="auto" hangingPunct="1">
              <a:spcAft>
                <a:spcPts val="0"/>
              </a:spcAft>
              <a:buFont typeface="Wingdings 2"/>
              <a:buChar char=""/>
              <a:defRPr/>
            </a:pPr>
            <a:r>
              <a:rPr lang="en-US" sz="2400" dirty="0" smtClean="0">
                <a:solidFill>
                  <a:schemeClr val="bg2">
                    <a:lumMod val="50000"/>
                  </a:schemeClr>
                </a:solidFill>
              </a:rPr>
              <a:t>Organic Organization(Project)</a:t>
            </a:r>
          </a:p>
          <a:p>
            <a:pPr marL="521208" lvl="1" eaLnBrk="1" fontAlgn="auto" hangingPunct="1">
              <a:spcAft>
                <a:spcPts val="0"/>
              </a:spcAft>
              <a:buClr>
                <a:srgbClr val="FF0000"/>
              </a:buClr>
              <a:buFont typeface="Wingdings" pitchFamily="2" charset="2"/>
              <a:buChar char="q"/>
              <a:defRPr/>
            </a:pPr>
            <a:r>
              <a:rPr lang="en-US" dirty="0" smtClean="0"/>
              <a:t>Highly flexible and adaptable structure</a:t>
            </a:r>
          </a:p>
          <a:p>
            <a:pPr marL="987552" lvl="2" indent="-457200" eaLnBrk="1" fontAlgn="auto" hangingPunct="1">
              <a:spcAft>
                <a:spcPts val="0"/>
              </a:spcAft>
              <a:buClr>
                <a:srgbClr val="FF0000"/>
              </a:buClr>
              <a:buFont typeface="+mj-lt"/>
              <a:buAutoNum type="arabicPeriod"/>
              <a:defRPr/>
            </a:pPr>
            <a:r>
              <a:rPr lang="en-US" sz="2400" dirty="0" smtClean="0"/>
              <a:t>Non-standardized jobs</a:t>
            </a:r>
          </a:p>
          <a:p>
            <a:pPr marL="987552" lvl="2" indent="-457200" eaLnBrk="1" fontAlgn="auto" hangingPunct="1">
              <a:spcAft>
                <a:spcPts val="0"/>
              </a:spcAft>
              <a:buClr>
                <a:srgbClr val="FF0000"/>
              </a:buClr>
              <a:buFont typeface="+mj-lt"/>
              <a:buAutoNum type="arabicPeriod"/>
              <a:defRPr/>
            </a:pPr>
            <a:r>
              <a:rPr lang="en-US" sz="2400" dirty="0" smtClean="0"/>
              <a:t>Fluid team-based structure</a:t>
            </a:r>
          </a:p>
          <a:p>
            <a:pPr marL="987552" lvl="2" indent="-457200" eaLnBrk="1" fontAlgn="auto" hangingPunct="1">
              <a:spcAft>
                <a:spcPts val="0"/>
              </a:spcAft>
              <a:buClr>
                <a:srgbClr val="FF0000"/>
              </a:buClr>
              <a:buFont typeface="+mj-lt"/>
              <a:buAutoNum type="arabicPeriod"/>
              <a:defRPr/>
            </a:pPr>
            <a:r>
              <a:rPr lang="en-US" sz="2400" dirty="0" smtClean="0"/>
              <a:t>Little direct supervision</a:t>
            </a:r>
          </a:p>
          <a:p>
            <a:pPr marL="987552" lvl="2" indent="-457200" eaLnBrk="1" fontAlgn="auto" hangingPunct="1">
              <a:spcAft>
                <a:spcPts val="0"/>
              </a:spcAft>
              <a:buClr>
                <a:srgbClr val="FF0000"/>
              </a:buClr>
              <a:buFont typeface="+mj-lt"/>
              <a:buAutoNum type="arabicPeriod"/>
              <a:defRPr/>
            </a:pPr>
            <a:r>
              <a:rPr lang="en-US" sz="2400" dirty="0" smtClean="0"/>
              <a:t>Minimal formal rules</a:t>
            </a:r>
          </a:p>
          <a:p>
            <a:pPr marL="987552" lvl="2" indent="-457200" eaLnBrk="1" fontAlgn="auto" hangingPunct="1">
              <a:spcAft>
                <a:spcPts val="0"/>
              </a:spcAft>
              <a:buClr>
                <a:srgbClr val="FF0000"/>
              </a:buClr>
              <a:buFont typeface="+mj-lt"/>
              <a:buAutoNum type="arabicPeriod"/>
              <a:defRPr/>
            </a:pPr>
            <a:r>
              <a:rPr lang="en-US" sz="2400" dirty="0" smtClean="0"/>
              <a:t>Open communication network</a:t>
            </a:r>
          </a:p>
          <a:p>
            <a:pPr marL="987552" lvl="2" indent="-457200" eaLnBrk="1" fontAlgn="auto" hangingPunct="1">
              <a:spcAft>
                <a:spcPts val="0"/>
              </a:spcAft>
              <a:buClr>
                <a:srgbClr val="FF0000"/>
              </a:buClr>
              <a:buFont typeface="+mj-lt"/>
              <a:buAutoNum type="arabicPeriod"/>
              <a:defRPr/>
            </a:pPr>
            <a:r>
              <a:rPr lang="en-US" sz="2400" dirty="0" smtClean="0"/>
              <a:t>Empowered employees</a:t>
            </a:r>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3600" b="1" dirty="0" err="1" smtClean="0"/>
              <a:t>Mintzberg’s</a:t>
            </a:r>
            <a:r>
              <a:rPr lang="en-US" sz="3600" b="1" dirty="0" smtClean="0"/>
              <a:t> five building blocks for organization configurations</a:t>
            </a:r>
            <a:endParaRPr lang="en-US" sz="3600" dirty="0"/>
          </a:p>
        </p:txBody>
      </p:sp>
      <p:sp>
        <p:nvSpPr>
          <p:cNvPr id="3" name="Content Placeholder 2"/>
          <p:cNvSpPr>
            <a:spLocks noGrp="1"/>
          </p:cNvSpPr>
          <p:nvPr>
            <p:ph idx="1"/>
          </p:nvPr>
        </p:nvSpPr>
        <p:spPr>
          <a:xfrm>
            <a:off x="457200" y="2209800"/>
            <a:ext cx="8229600" cy="4114800"/>
          </a:xfrm>
        </p:spPr>
        <p:txBody>
          <a:bodyPr/>
          <a:lstStyle/>
          <a:p>
            <a:pPr>
              <a:buNone/>
            </a:pPr>
            <a:r>
              <a:rPr lang="en-US" b="1" dirty="0" smtClean="0"/>
              <a:t>(</a:t>
            </a:r>
            <a:r>
              <a:rPr lang="en-US" b="1" dirty="0" err="1" smtClean="0"/>
              <a:t>i</a:t>
            </a:r>
            <a:r>
              <a:rPr lang="en-US" b="1" dirty="0" smtClean="0"/>
              <a:t>).	Strategic Apex</a:t>
            </a:r>
            <a:endParaRPr lang="en-US" dirty="0" smtClean="0"/>
          </a:p>
          <a:p>
            <a:pPr>
              <a:buNone/>
            </a:pPr>
            <a:r>
              <a:rPr lang="en-US" b="1" dirty="0" smtClean="0"/>
              <a:t>(ii).	Operating Core</a:t>
            </a:r>
            <a:endParaRPr lang="en-US" dirty="0" smtClean="0"/>
          </a:p>
          <a:p>
            <a:pPr>
              <a:buNone/>
            </a:pPr>
            <a:r>
              <a:rPr lang="en-US" b="1" dirty="0" smtClean="0"/>
              <a:t>(iii)	Middle Line</a:t>
            </a:r>
            <a:endParaRPr lang="en-US" dirty="0" smtClean="0"/>
          </a:p>
          <a:p>
            <a:pPr>
              <a:buNone/>
            </a:pPr>
            <a:r>
              <a:rPr lang="en-US" b="1" dirty="0" smtClean="0"/>
              <a:t>(iv)	Support staff</a:t>
            </a:r>
            <a:endParaRPr lang="en-US" dirty="0" smtClean="0"/>
          </a:p>
          <a:p>
            <a:pPr>
              <a:buNone/>
            </a:pPr>
            <a:r>
              <a:rPr lang="en-US" b="1" dirty="0" smtClean="0"/>
              <a:t>(v) 	Techno structure</a:t>
            </a:r>
            <a:endParaRPr lang="en-US" dirty="0" smtClean="0"/>
          </a:p>
          <a:p>
            <a:endParaRPr lang="en-US" dirty="0"/>
          </a:p>
        </p:txBody>
      </p:sp>
    </p:spTree>
  </p:cSld>
  <p:clrMapOvr>
    <a:masterClrMapping/>
  </p:clrMapOvr>
  <p:transition>
    <p:dissolv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a:xfrm>
            <a:off x="457200" y="320675"/>
            <a:ext cx="8001000" cy="1508125"/>
          </a:xfrm>
        </p:spPr>
        <p:txBody>
          <a:bodyPr>
            <a:normAutofit fontScale="90000"/>
          </a:bodyPr>
          <a:lstStyle/>
          <a:p>
            <a:pPr eaLnBrk="1" fontAlgn="auto" hangingPunct="1">
              <a:spcAft>
                <a:spcPts val="0"/>
              </a:spcAft>
              <a:defRPr/>
            </a:pPr>
            <a:r>
              <a:rPr lang="en-US" sz="4000" dirty="0" smtClean="0"/>
              <a:t/>
            </a:r>
            <a:br>
              <a:rPr lang="en-US" sz="4000" dirty="0" smtClean="0"/>
            </a:br>
            <a:r>
              <a:rPr lang="en-US" dirty="0" smtClean="0"/>
              <a:t/>
            </a:r>
            <a:br>
              <a:rPr lang="en-US" dirty="0" smtClean="0"/>
            </a:br>
            <a:r>
              <a:rPr lang="en-US" sz="5400" b="1" dirty="0" err="1" smtClean="0"/>
              <a:t>Mintzberg’s</a:t>
            </a:r>
            <a:r>
              <a:rPr lang="en-US" sz="5400" b="1" dirty="0" smtClean="0"/>
              <a:t> six organizational configurations</a:t>
            </a:r>
            <a:endParaRPr lang="en-US" dirty="0"/>
          </a:p>
        </p:txBody>
      </p:sp>
      <p:sp>
        <p:nvSpPr>
          <p:cNvPr id="33795" name="Rectangle 3"/>
          <p:cNvSpPr>
            <a:spLocks noGrp="1" noChangeArrowheads="1"/>
          </p:cNvSpPr>
          <p:nvPr>
            <p:ph idx="1"/>
          </p:nvPr>
        </p:nvSpPr>
        <p:spPr>
          <a:xfrm>
            <a:off x="457200" y="2209800"/>
            <a:ext cx="8077200" cy="2209800"/>
          </a:xfrm>
        </p:spPr>
        <p:txBody>
          <a:bodyPr>
            <a:noAutofit/>
          </a:bodyPr>
          <a:lstStyle/>
          <a:p>
            <a:r>
              <a:rPr lang="en-US" sz="2800" b="1" dirty="0" smtClean="0"/>
              <a:t>Six different </a:t>
            </a:r>
            <a:r>
              <a:rPr lang="en-US" sz="2800" b="1" dirty="0" err="1" smtClean="0"/>
              <a:t>organisational</a:t>
            </a:r>
            <a:r>
              <a:rPr lang="en-US" sz="2800" b="1" dirty="0" smtClean="0"/>
              <a:t> configurations (structures)</a:t>
            </a:r>
            <a:endParaRPr lang="en-US" sz="2400" dirty="0" smtClean="0"/>
          </a:p>
          <a:p>
            <a:pPr marL="514350" lvl="0" indent="-514350">
              <a:buFont typeface="+mj-lt"/>
              <a:buAutoNum type="arabicPeriod"/>
            </a:pPr>
            <a:r>
              <a:rPr lang="en-US" sz="2800" dirty="0" smtClean="0"/>
              <a:t>simple structure</a:t>
            </a:r>
            <a:endParaRPr lang="en-US" sz="2400" dirty="0" smtClean="0"/>
          </a:p>
          <a:p>
            <a:pPr marL="514350" lvl="0" indent="-514350">
              <a:buFont typeface="+mj-lt"/>
              <a:buAutoNum type="arabicPeriod"/>
            </a:pPr>
            <a:r>
              <a:rPr lang="en-US" sz="2800" dirty="0" smtClean="0"/>
              <a:t>machine bureaucracy</a:t>
            </a:r>
            <a:endParaRPr lang="en-US" sz="2400" dirty="0" smtClean="0"/>
          </a:p>
          <a:p>
            <a:pPr marL="514350" lvl="0" indent="-514350">
              <a:buFont typeface="+mj-lt"/>
              <a:buAutoNum type="arabicPeriod"/>
            </a:pPr>
            <a:r>
              <a:rPr lang="en-US" sz="2800" dirty="0" smtClean="0"/>
              <a:t>professional bureaucracy</a:t>
            </a:r>
            <a:endParaRPr lang="en-US" sz="2400" dirty="0" smtClean="0"/>
          </a:p>
          <a:p>
            <a:pPr marL="514350" lvl="0" indent="-514350">
              <a:buFont typeface="+mj-lt"/>
              <a:buAutoNum type="arabicPeriod"/>
            </a:pPr>
            <a:r>
              <a:rPr lang="en-US" sz="2800" dirty="0" err="1" smtClean="0"/>
              <a:t>divisionalised</a:t>
            </a:r>
            <a:r>
              <a:rPr lang="en-US" sz="2800" dirty="0" smtClean="0"/>
              <a:t> form</a:t>
            </a:r>
            <a:endParaRPr lang="en-US" sz="2400" dirty="0" smtClean="0"/>
          </a:p>
          <a:p>
            <a:pPr marL="514350" lvl="0" indent="-514350">
              <a:buFont typeface="+mj-lt"/>
              <a:buAutoNum type="arabicPeriod"/>
            </a:pPr>
            <a:r>
              <a:rPr lang="en-US" sz="2800" dirty="0" smtClean="0"/>
              <a:t>adhocracy</a:t>
            </a:r>
            <a:endParaRPr lang="en-US" sz="2400" dirty="0" smtClean="0"/>
          </a:p>
          <a:p>
            <a:pPr marL="514350" lvl="0" indent="-514350">
              <a:buFont typeface="+mj-lt"/>
              <a:buAutoNum type="arabicPeriod"/>
            </a:pPr>
            <a:r>
              <a:rPr lang="en-US" sz="2800" dirty="0" smtClean="0"/>
              <a:t>missionary organization</a:t>
            </a:r>
            <a:endParaRPr lang="en-US" sz="2400" dirty="0" smtClean="0"/>
          </a:p>
          <a:p>
            <a:pPr marL="806958" lvl="1" indent="-514350" eaLnBrk="1" fontAlgn="auto" hangingPunct="1">
              <a:spcAft>
                <a:spcPts val="0"/>
              </a:spcAft>
              <a:buClr>
                <a:schemeClr val="tx2">
                  <a:lumMod val="75000"/>
                </a:schemeClr>
              </a:buClr>
              <a:buFont typeface="+mj-lt"/>
              <a:buAutoNum type="arabicPeriod"/>
              <a:defRPr/>
            </a:pPr>
            <a:endParaRPr lang="en-US" sz="3200" dirty="0" smtClean="0">
              <a:solidFill>
                <a:srgbClr val="C00000"/>
              </a:solidFill>
            </a:endParaRPr>
          </a:p>
          <a:p>
            <a:pPr marL="806958" lvl="1" indent="-514350" eaLnBrk="1" fontAlgn="auto" hangingPunct="1">
              <a:spcAft>
                <a:spcPts val="0"/>
              </a:spcAft>
              <a:buClr>
                <a:schemeClr val="tx2">
                  <a:lumMod val="75000"/>
                </a:schemeClr>
              </a:buClr>
              <a:buFont typeface="+mj-lt"/>
              <a:buAutoNum type="arabicPeriod"/>
              <a:defRPr/>
            </a:pPr>
            <a:endParaRPr lang="en-US" sz="3200" dirty="0" smtClean="0">
              <a:solidFill>
                <a:srgbClr val="C00000"/>
              </a:solidFill>
            </a:endParaRPr>
          </a:p>
          <a:p>
            <a:pPr marL="806958" lvl="1" indent="-514350" eaLnBrk="1" fontAlgn="auto" hangingPunct="1">
              <a:spcAft>
                <a:spcPts val="0"/>
              </a:spcAft>
              <a:buClr>
                <a:schemeClr val="tx2">
                  <a:lumMod val="75000"/>
                </a:schemeClr>
              </a:buClr>
              <a:buFont typeface="+mj-lt"/>
              <a:buAutoNum type="arabicPeriod"/>
              <a:defRPr/>
            </a:pPr>
            <a:endParaRPr lang="en-US" sz="3200" dirty="0" smtClean="0">
              <a:solidFill>
                <a:srgbClr val="C00000"/>
              </a:solidFill>
            </a:endParaRPr>
          </a:p>
          <a:p>
            <a:pPr marL="521208" lvl="1" eaLnBrk="1" fontAlgn="auto" hangingPunct="1">
              <a:spcAft>
                <a:spcPts val="0"/>
              </a:spcAft>
              <a:buClr>
                <a:schemeClr val="accent4"/>
              </a:buClr>
              <a:buFont typeface="Wingdings 2"/>
              <a:buChar char=""/>
              <a:defRPr/>
            </a:pPr>
            <a:endParaRPr lang="en-US" sz="3200" dirty="0" smtClean="0">
              <a:solidFill>
                <a:schemeClr val="tx1">
                  <a:tint val="85000"/>
                </a:schemeClr>
              </a:solidFill>
            </a:endParaRPr>
          </a:p>
          <a:p>
            <a:pPr marL="521208" lvl="1" eaLnBrk="1" fontAlgn="auto" hangingPunct="1">
              <a:spcAft>
                <a:spcPts val="0"/>
              </a:spcAft>
              <a:buClr>
                <a:schemeClr val="accent4"/>
              </a:buClr>
              <a:buFont typeface="Wingdings 2"/>
              <a:buChar char=""/>
              <a:defRPr/>
            </a:pPr>
            <a:endParaRPr lang="en-US" sz="3200" dirty="0" smtClean="0">
              <a:solidFill>
                <a:schemeClr val="tx1">
                  <a:tint val="85000"/>
                </a:schemeClr>
              </a:solidFill>
            </a:endParaRPr>
          </a:p>
        </p:txBody>
      </p:sp>
      <p:pic>
        <p:nvPicPr>
          <p:cNvPr id="96260" name="Picture 7" descr="j0090344"/>
          <p:cNvPicPr>
            <a:picLocks noChangeAspect="1" noChangeArrowheads="1"/>
          </p:cNvPicPr>
          <p:nvPr/>
        </p:nvPicPr>
        <p:blipFill>
          <a:blip r:embed="rId3" cstate="print"/>
          <a:srcRect/>
          <a:stretch>
            <a:fillRect/>
          </a:stretch>
        </p:blipFill>
        <p:spPr bwMode="auto">
          <a:xfrm>
            <a:off x="6477000" y="4038600"/>
            <a:ext cx="2420938" cy="2209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1524000" y="1828800"/>
            <a:ext cx="5943600" cy="2971800"/>
          </a:xfrm>
          <a:prstGeom prst="rect">
            <a:avLst/>
          </a:prstGeom>
          <a:noFill/>
          <a:ln w="9525">
            <a:noFill/>
            <a:miter lim="800000"/>
            <a:headEnd/>
            <a:tailEnd/>
          </a:ln>
        </p:spPr>
        <p:txBody>
          <a:bodyPr/>
          <a:lstStyle/>
          <a:p>
            <a:pPr marL="342900" indent="-342900" algn="ctr">
              <a:spcBef>
                <a:spcPct val="20000"/>
              </a:spcBef>
              <a:buClr>
                <a:schemeClr val="tx1"/>
              </a:buClr>
              <a:buFont typeface="Wingdings" pitchFamily="2" charset="2"/>
              <a:buNone/>
            </a:pPr>
            <a:endParaRPr lang="en-US" sz="4400">
              <a:solidFill>
                <a:srgbClr val="CC6600"/>
              </a:solidFill>
              <a:latin typeface="Trebuchet MS" pitchFamily="34" charset="0"/>
            </a:endParaRPr>
          </a:p>
        </p:txBody>
      </p:sp>
      <p:sp>
        <p:nvSpPr>
          <p:cNvPr id="3" name="Title 2"/>
          <p:cNvSpPr>
            <a:spLocks noGrp="1"/>
          </p:cNvSpPr>
          <p:nvPr>
            <p:ph type="ctrTitle"/>
          </p:nvPr>
        </p:nvSpPr>
        <p:spPr>
          <a:xfrm>
            <a:off x="3366868" y="533400"/>
            <a:ext cx="5105400" cy="4191000"/>
          </a:xfrm>
        </p:spPr>
        <p:txBody>
          <a:bodyPr/>
          <a:lstStyle/>
          <a:p>
            <a:pPr marL="342900" indent="-342900" eaLnBrk="1" fontAlgn="auto" hangingPunct="1">
              <a:spcBef>
                <a:spcPct val="20000"/>
              </a:spcBef>
              <a:spcAft>
                <a:spcPts val="0"/>
              </a:spcAft>
              <a:defRPr/>
            </a:pPr>
            <a:r>
              <a:rPr lang="en-US" sz="4400" dirty="0" smtClean="0">
                <a:solidFill>
                  <a:srgbClr val="FFFF00"/>
                </a:solidFill>
              </a:rPr>
              <a:t>Chapter #4</a:t>
            </a:r>
            <a:br>
              <a:rPr lang="en-US" sz="4400" dirty="0" smtClean="0">
                <a:solidFill>
                  <a:srgbClr val="FFFF00"/>
                </a:solidFill>
              </a:rPr>
            </a:br>
            <a:r>
              <a:rPr lang="en-US" sz="4400" dirty="0" smtClean="0">
                <a:solidFill>
                  <a:srgbClr val="FFFF00"/>
                </a:solidFill>
              </a:rPr>
              <a:t>Managing Change</a:t>
            </a:r>
            <a:r>
              <a:rPr lang="en-US" sz="4400" dirty="0" smtClean="0">
                <a:solidFill>
                  <a:srgbClr val="FF0000"/>
                </a:solidFill>
              </a:rPr>
              <a:t/>
            </a:r>
            <a:br>
              <a:rPr lang="en-US" sz="4400" dirty="0" smtClean="0">
                <a:solidFill>
                  <a:srgbClr val="FF0000"/>
                </a:solidFill>
              </a:rPr>
            </a:br>
            <a:endParaRPr lang="en-US"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09600"/>
          </a:xfrm>
        </p:spPr>
        <p:txBody>
          <a:bodyPr>
            <a:normAutofit fontScale="90000"/>
          </a:bodyPr>
          <a:lstStyle/>
          <a:p>
            <a:pPr lvl="1" eaLnBrk="1" fontAlgn="auto" hangingPunct="1">
              <a:spcAft>
                <a:spcPts val="0"/>
              </a:spcAft>
              <a:defRPr/>
            </a:pPr>
            <a:r>
              <a:rPr lang="en-US" sz="2400" dirty="0">
                <a:solidFill>
                  <a:srgbClr val="C00000"/>
                </a:solidFill>
              </a:rPr>
              <a:t/>
            </a:r>
            <a:br>
              <a:rPr lang="en-US" sz="2400" dirty="0">
                <a:solidFill>
                  <a:srgbClr val="C00000"/>
                </a:solidFill>
              </a:rPr>
            </a:br>
            <a:r>
              <a:rPr lang="en-US" sz="4000" dirty="0" smtClean="0"/>
              <a:t/>
            </a:r>
            <a:br>
              <a:rPr lang="en-US" sz="4000" dirty="0" smtClean="0"/>
            </a:br>
            <a:r>
              <a:rPr lang="en-US" sz="2400" dirty="0">
                <a:solidFill>
                  <a:sysClr val="windowText" lastClr="000000"/>
                </a:solidFill>
              </a:rPr>
              <a:t/>
            </a:r>
            <a:br>
              <a:rPr lang="en-US" sz="2400" dirty="0">
                <a:solidFill>
                  <a:sysClr val="windowText" lastClr="000000"/>
                </a:solidFill>
              </a:rPr>
            </a:br>
            <a:r>
              <a:rPr lang="en-US" sz="4000" b="1" dirty="0" smtClean="0"/>
              <a:t>EXTERNAL FACTORS of CHANGE</a:t>
            </a:r>
            <a:endParaRPr lang="en-US" sz="4000" dirty="0">
              <a:solidFill>
                <a:sysClr val="windowText" lastClr="000000"/>
              </a:solidFill>
            </a:endParaRPr>
          </a:p>
        </p:txBody>
      </p:sp>
      <p:sp>
        <p:nvSpPr>
          <p:cNvPr id="97283" name="Content Placeholder 2"/>
          <p:cNvSpPr>
            <a:spLocks noGrp="1"/>
          </p:cNvSpPr>
          <p:nvPr>
            <p:ph idx="1"/>
          </p:nvPr>
        </p:nvSpPr>
        <p:spPr>
          <a:xfrm>
            <a:off x="457200" y="1447801"/>
            <a:ext cx="8229600" cy="4876800"/>
          </a:xfrm>
        </p:spPr>
        <p:txBody>
          <a:bodyPr/>
          <a:lstStyle/>
          <a:p>
            <a:pPr>
              <a:buNone/>
            </a:pPr>
            <a:r>
              <a:rPr lang="en-US" sz="2800" dirty="0" smtClean="0"/>
              <a:t>(</a:t>
            </a:r>
            <a:r>
              <a:rPr lang="en-US" sz="2800" dirty="0" err="1" smtClean="0"/>
              <a:t>i</a:t>
            </a:r>
            <a:r>
              <a:rPr lang="en-US" sz="2800" dirty="0" smtClean="0"/>
              <a:t>) 	</a:t>
            </a:r>
            <a:r>
              <a:rPr lang="en-US" sz="2800" b="1" dirty="0" smtClean="0"/>
              <a:t>Political factors</a:t>
            </a:r>
            <a:endParaRPr lang="en-US" sz="2400" dirty="0" smtClean="0"/>
          </a:p>
          <a:p>
            <a:pPr>
              <a:buNone/>
            </a:pPr>
            <a:r>
              <a:rPr lang="en-US" sz="2800" dirty="0" smtClean="0"/>
              <a:t>(ii) 	</a:t>
            </a:r>
            <a:r>
              <a:rPr lang="en-US" sz="2800" b="1" dirty="0" smtClean="0"/>
              <a:t>Economic factors</a:t>
            </a:r>
            <a:endParaRPr lang="en-US" sz="2400" dirty="0" smtClean="0"/>
          </a:p>
          <a:p>
            <a:pPr>
              <a:buNone/>
            </a:pPr>
            <a:r>
              <a:rPr lang="en-US" sz="2800" dirty="0" smtClean="0"/>
              <a:t>(iii) 	</a:t>
            </a:r>
            <a:r>
              <a:rPr lang="en-US" sz="2800" b="1" dirty="0" smtClean="0"/>
              <a:t>Social and cultural factors</a:t>
            </a:r>
            <a:endParaRPr lang="en-US" sz="2400" dirty="0" smtClean="0"/>
          </a:p>
          <a:p>
            <a:pPr>
              <a:buNone/>
            </a:pPr>
            <a:r>
              <a:rPr lang="en-US" sz="2800" dirty="0" smtClean="0"/>
              <a:t>(iv) 	</a:t>
            </a:r>
            <a:r>
              <a:rPr lang="en-US" sz="2800" b="1" dirty="0" smtClean="0"/>
              <a:t>Technological factors</a:t>
            </a:r>
            <a:endParaRPr lang="en-US" sz="2400" dirty="0" smtClean="0"/>
          </a:p>
          <a:p>
            <a:pPr>
              <a:buNone/>
            </a:pPr>
            <a:r>
              <a:rPr lang="en-US" sz="2800" dirty="0" smtClean="0"/>
              <a:t>(v) 	</a:t>
            </a:r>
            <a:r>
              <a:rPr lang="en-US" sz="2800" b="1" dirty="0" smtClean="0"/>
              <a:t>Ecological or environmental factors</a:t>
            </a:r>
            <a:endParaRPr lang="en-US" sz="2400" dirty="0" smtClean="0"/>
          </a:p>
          <a:p>
            <a:pPr>
              <a:buNone/>
            </a:pPr>
            <a:r>
              <a:rPr lang="en-US" sz="2800" dirty="0" smtClean="0"/>
              <a:t>(vi)</a:t>
            </a:r>
            <a:r>
              <a:rPr lang="en-US" sz="2800" b="1" dirty="0" smtClean="0"/>
              <a:t> 	Legal factors</a:t>
            </a:r>
            <a:endParaRPr lang="en-US" sz="2400" dirty="0" smtClean="0"/>
          </a:p>
          <a:p>
            <a:pPr eaLnBrk="1" hangingPunct="1"/>
            <a:endParaRPr lang="en-US" sz="3200" dirty="0" smtClean="0"/>
          </a:p>
        </p:txBody>
      </p:sp>
      <p:pic>
        <p:nvPicPr>
          <p:cNvPr id="97284" name="Picture 12" descr="j0295182"/>
          <p:cNvPicPr>
            <a:picLocks noChangeAspect="1" noChangeArrowheads="1" noCrop="1"/>
          </p:cNvPicPr>
          <p:nvPr/>
        </p:nvPicPr>
        <p:blipFill>
          <a:blip r:embed="rId3" cstate="print"/>
          <a:srcRect/>
          <a:stretch>
            <a:fillRect/>
          </a:stretch>
        </p:blipFill>
        <p:spPr bwMode="auto">
          <a:xfrm>
            <a:off x="5029200" y="4572000"/>
            <a:ext cx="2667000" cy="165576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457200" y="704850"/>
            <a:ext cx="8229600" cy="819150"/>
          </a:xfrm>
        </p:spPr>
        <p:txBody>
          <a:bodyPr/>
          <a:lstStyle/>
          <a:p>
            <a:r>
              <a:rPr lang="en-US" sz="4400" b="1" dirty="0" smtClean="0"/>
              <a:t>Internal Triggers for Change</a:t>
            </a:r>
            <a:endParaRPr lang="en-US" sz="4400" dirty="0"/>
          </a:p>
        </p:txBody>
      </p:sp>
      <p:sp>
        <p:nvSpPr>
          <p:cNvPr id="3" name="Content Placeholder 2"/>
          <p:cNvSpPr>
            <a:spLocks noGrp="1"/>
          </p:cNvSpPr>
          <p:nvPr>
            <p:ph idx="1"/>
          </p:nvPr>
        </p:nvSpPr>
        <p:spPr>
          <a:xfrm>
            <a:off x="0" y="2209800"/>
            <a:ext cx="8153400" cy="4246563"/>
          </a:xfrm>
        </p:spPr>
        <p:style>
          <a:lnRef idx="1">
            <a:schemeClr val="accent1"/>
          </a:lnRef>
          <a:fillRef idx="2">
            <a:schemeClr val="accent1"/>
          </a:fillRef>
          <a:effectRef idx="1">
            <a:schemeClr val="accent1"/>
          </a:effectRef>
          <a:fontRef idx="minor">
            <a:schemeClr val="dk1"/>
          </a:fontRef>
        </p:style>
        <p:txBody>
          <a:bodyPr>
            <a:normAutofit/>
          </a:bodyPr>
          <a:lstStyle/>
          <a:p>
            <a:pPr marL="1027239" lvl="2" indent="-514350" eaLnBrk="1" fontAlgn="auto" hangingPunct="1">
              <a:spcAft>
                <a:spcPts val="0"/>
              </a:spcAft>
              <a:buClr>
                <a:srgbClr val="FF0000"/>
              </a:buClr>
              <a:buFont typeface="+mj-lt"/>
              <a:buAutoNum type="arabicPeriod"/>
              <a:defRPr/>
            </a:pPr>
            <a:r>
              <a:rPr lang="en-US" sz="2800" b="1" dirty="0" smtClean="0"/>
              <a:t>Change of senior management</a:t>
            </a:r>
            <a:r>
              <a:rPr lang="en-US" sz="2800" dirty="0" smtClean="0"/>
              <a:t>. </a:t>
            </a:r>
          </a:p>
          <a:p>
            <a:pPr marL="1027239" lvl="2" indent="-514350" eaLnBrk="1" fontAlgn="auto" hangingPunct="1">
              <a:spcAft>
                <a:spcPts val="0"/>
              </a:spcAft>
              <a:buClr>
                <a:srgbClr val="FF0000"/>
              </a:buClr>
              <a:buFont typeface="+mj-lt"/>
              <a:buAutoNum type="arabicPeriod"/>
              <a:defRPr/>
            </a:pPr>
            <a:r>
              <a:rPr lang="en-US" sz="2800" b="1" dirty="0" smtClean="0"/>
              <a:t>Acquisitions and mergers</a:t>
            </a:r>
            <a:r>
              <a:rPr lang="en-US" sz="2800" dirty="0" smtClean="0"/>
              <a:t>. </a:t>
            </a:r>
          </a:p>
          <a:p>
            <a:pPr marL="1027239" lvl="2" indent="-514350" eaLnBrk="1" fontAlgn="auto" hangingPunct="1">
              <a:spcAft>
                <a:spcPts val="0"/>
              </a:spcAft>
              <a:buClr>
                <a:srgbClr val="FF0000"/>
              </a:buClr>
              <a:buFont typeface="+mj-lt"/>
              <a:buAutoNum type="arabicPeriod"/>
              <a:defRPr/>
            </a:pPr>
            <a:r>
              <a:rPr lang="en-US" sz="2800" b="1" dirty="0" smtClean="0"/>
              <a:t>Demergers and divestments</a:t>
            </a:r>
            <a:r>
              <a:rPr lang="en-US" sz="2800" dirty="0" smtClean="0"/>
              <a:t>. </a:t>
            </a:r>
          </a:p>
          <a:p>
            <a:pPr marL="1027239" lvl="2" indent="-514350" eaLnBrk="1" fontAlgn="auto" hangingPunct="1">
              <a:spcAft>
                <a:spcPts val="0"/>
              </a:spcAft>
              <a:buClr>
                <a:srgbClr val="FF0000"/>
              </a:buClr>
              <a:buFont typeface="+mj-lt"/>
              <a:buAutoNum type="arabicPeriod"/>
              <a:defRPr/>
            </a:pPr>
            <a:r>
              <a:rPr lang="en-US" sz="2800" b="1" dirty="0" smtClean="0"/>
              <a:t>Reorganization, downsizing and rationalization</a:t>
            </a:r>
            <a:r>
              <a:rPr lang="en-US" sz="2800" dirty="0" smtClean="0"/>
              <a:t>. </a:t>
            </a:r>
            <a:endParaRPr lang="en-US" sz="2800" dirty="0"/>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457200" y="320675"/>
            <a:ext cx="8229600" cy="1355725"/>
          </a:xfrm>
        </p:spPr>
        <p:txBody>
          <a:bodyPr/>
          <a:lstStyle/>
          <a:p>
            <a:pPr marL="342900" indent="-342900" eaLnBrk="1" hangingPunct="1"/>
            <a:r>
              <a:rPr lang="en-US" sz="4000" dirty="0" smtClean="0"/>
              <a:t/>
            </a:r>
            <a:br>
              <a:rPr lang="en-US" sz="4000" dirty="0" smtClean="0"/>
            </a:br>
            <a:r>
              <a:rPr lang="en-US" sz="4400" dirty="0" smtClean="0">
                <a:solidFill>
                  <a:srgbClr val="C00000"/>
                </a:solidFill>
              </a:rPr>
              <a:t/>
            </a:r>
            <a:br>
              <a:rPr lang="en-US" sz="4400" dirty="0" smtClean="0">
                <a:solidFill>
                  <a:srgbClr val="C00000"/>
                </a:solidFill>
              </a:rPr>
            </a:br>
            <a:r>
              <a:rPr lang="en-US" sz="4400" b="1" dirty="0" smtClean="0"/>
              <a:t>Planned and unplanned change</a:t>
            </a:r>
            <a:endParaRPr lang="en-US" sz="4400" dirty="0" smtClean="0">
              <a:solidFill>
                <a:srgbClr val="C00000"/>
              </a:solidFill>
            </a:endParaRPr>
          </a:p>
        </p:txBody>
      </p:sp>
      <p:sp>
        <p:nvSpPr>
          <p:cNvPr id="99331" name="Content Placeholder 2"/>
          <p:cNvSpPr>
            <a:spLocks noGrp="1"/>
          </p:cNvSpPr>
          <p:nvPr>
            <p:ph idx="1"/>
          </p:nvPr>
        </p:nvSpPr>
        <p:spPr>
          <a:xfrm>
            <a:off x="0" y="1609725"/>
            <a:ext cx="8458200" cy="5248275"/>
          </a:xfrm>
        </p:spPr>
        <p:txBody>
          <a:bodyPr/>
          <a:lstStyle/>
          <a:p>
            <a:pPr>
              <a:buNone/>
            </a:pPr>
            <a:r>
              <a:rPr lang="en-US" sz="2800" b="1" dirty="0" smtClean="0"/>
              <a:t>	a) 	Planned change </a:t>
            </a:r>
            <a:r>
              <a:rPr lang="en-US" sz="2800" dirty="0" smtClean="0"/>
              <a:t>(or </a:t>
            </a:r>
            <a:r>
              <a:rPr lang="en-US" sz="2800" b="1" dirty="0" smtClean="0"/>
              <a:t>proactive change</a:t>
            </a:r>
            <a:r>
              <a:rPr lang="en-US" sz="2800" dirty="0" smtClean="0"/>
              <a:t>) is deliberate and intended. The entity makes the change to move from an existing situation (or way of doing things) to a new situation. With planned change, the entity might see an opportunity to develop.</a:t>
            </a:r>
            <a:endParaRPr lang="en-US" sz="2400" dirty="0" smtClean="0"/>
          </a:p>
          <a:p>
            <a:pPr>
              <a:buNone/>
            </a:pPr>
            <a:r>
              <a:rPr lang="en-US" sz="2800" b="1" dirty="0" smtClean="0"/>
              <a:t>	b) 	Unplanned change </a:t>
            </a:r>
            <a:r>
              <a:rPr lang="en-US" sz="2800" dirty="0" smtClean="0"/>
              <a:t>(or </a:t>
            </a:r>
            <a:r>
              <a:rPr lang="en-US" sz="2800" b="1" dirty="0" smtClean="0"/>
              <a:t>reactive change</a:t>
            </a:r>
            <a:r>
              <a:rPr lang="en-US" sz="2800" dirty="0" smtClean="0"/>
              <a:t>) happens in response to developments, events and new circumstances that have arisen. The change is not intended in advance. Unplanned change is often seen as a reaction to a threat or an adverse event.</a:t>
            </a:r>
            <a:endParaRPr lang="en-US" sz="2400" dirty="0" smtClean="0"/>
          </a:p>
          <a:p>
            <a:pPr lvl="2" eaLnBrk="1" hangingPunct="1"/>
            <a:endParaRPr lang="en-US" sz="3200" dirty="0" smtClean="0"/>
          </a:p>
          <a:p>
            <a:pPr eaLnBrk="1" hangingPunct="1"/>
            <a:endParaRPr lang="en-US" dirty="0" smtClean="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704850"/>
            <a:ext cx="8229600" cy="438150"/>
          </a:xfrm>
        </p:spPr>
        <p:txBody>
          <a:bodyPr/>
          <a:lstStyle/>
          <a:p>
            <a:r>
              <a:rPr lang="en-US" sz="4000" b="1" dirty="0" smtClean="0"/>
              <a:t>Main Tasks of Management by </a:t>
            </a:r>
            <a:r>
              <a:rPr lang="en-US" sz="4000" b="1" dirty="0" err="1" smtClean="0"/>
              <a:t>Fayol</a:t>
            </a:r>
            <a:r>
              <a:rPr lang="en-US" sz="4000" b="1" dirty="0" smtClean="0"/>
              <a:t> </a:t>
            </a:r>
            <a:endParaRPr lang="en-US" sz="4000" dirty="0"/>
          </a:p>
        </p:txBody>
      </p:sp>
      <p:sp>
        <p:nvSpPr>
          <p:cNvPr id="3" name="Content Placeholder 2"/>
          <p:cNvSpPr>
            <a:spLocks noGrp="1"/>
          </p:cNvSpPr>
          <p:nvPr>
            <p:ph idx="1"/>
          </p:nvPr>
        </p:nvSpPr>
        <p:spPr>
          <a:xfrm>
            <a:off x="0" y="1219200"/>
            <a:ext cx="8991600" cy="5486400"/>
          </a:xfrm>
        </p:spPr>
        <p:style>
          <a:lnRef idx="1">
            <a:schemeClr val="accent4"/>
          </a:lnRef>
          <a:fillRef idx="2">
            <a:schemeClr val="accent4"/>
          </a:fillRef>
          <a:effectRef idx="1">
            <a:schemeClr val="accent4"/>
          </a:effectRef>
          <a:fontRef idx="minor">
            <a:schemeClr val="dk1"/>
          </a:fontRef>
        </p:style>
        <p:txBody>
          <a:bodyPr>
            <a:normAutofit fontScale="62500" lnSpcReduction="20000"/>
          </a:bodyPr>
          <a:lstStyle/>
          <a:p>
            <a:pPr>
              <a:buNone/>
            </a:pPr>
            <a:endParaRPr lang="en-US" sz="2400" dirty="0" smtClean="0"/>
          </a:p>
          <a:p>
            <a:r>
              <a:rPr lang="en-US" sz="2800" b="1" dirty="0" smtClean="0"/>
              <a:t>Planning – </a:t>
            </a:r>
            <a:r>
              <a:rPr lang="en-US" sz="2800" dirty="0" smtClean="0"/>
              <a:t>The planning function involves determining the medium and long-term objectives/goals of the </a:t>
            </a:r>
            <a:r>
              <a:rPr lang="en-US" sz="2800" dirty="0" err="1" smtClean="0"/>
              <a:t>organisation</a:t>
            </a:r>
            <a:r>
              <a:rPr lang="en-US" sz="2800" dirty="0" smtClean="0"/>
              <a:t> and formulating strategies for their achievement. This function entails arranging resources required for achieving the objectives and allocating them in the </a:t>
            </a:r>
            <a:r>
              <a:rPr lang="en-US" sz="2800" dirty="0" err="1" smtClean="0"/>
              <a:t>organisation</a:t>
            </a:r>
            <a:r>
              <a:rPr lang="en-US" sz="2800" dirty="0" smtClean="0"/>
              <a:t>. </a:t>
            </a:r>
            <a:endParaRPr lang="en-US" sz="2400" dirty="0" smtClean="0"/>
          </a:p>
          <a:p>
            <a:pPr>
              <a:buNone/>
            </a:pPr>
            <a:endParaRPr lang="en-US" sz="2400" dirty="0" smtClean="0"/>
          </a:p>
          <a:p>
            <a:r>
              <a:rPr lang="en-US" sz="2800" b="1" dirty="0" err="1" smtClean="0"/>
              <a:t>Organising</a:t>
            </a:r>
            <a:r>
              <a:rPr lang="en-US" sz="2800" b="1" dirty="0" smtClean="0"/>
              <a:t> – </a:t>
            </a:r>
            <a:r>
              <a:rPr lang="en-US" sz="2800" dirty="0" smtClean="0"/>
              <a:t>The </a:t>
            </a:r>
            <a:r>
              <a:rPr lang="en-US" sz="2800" dirty="0" err="1" smtClean="0"/>
              <a:t>organising</a:t>
            </a:r>
            <a:r>
              <a:rPr lang="en-US" sz="2800" dirty="0" smtClean="0"/>
              <a:t> function involves defining lines of authorities and responsibilities in the </a:t>
            </a:r>
            <a:r>
              <a:rPr lang="en-US" sz="2800" dirty="0" err="1" smtClean="0"/>
              <a:t>organisation</a:t>
            </a:r>
            <a:r>
              <a:rPr lang="en-US" sz="2800" dirty="0" smtClean="0"/>
              <a:t> and managing flow of communication for optimal </a:t>
            </a:r>
            <a:r>
              <a:rPr lang="en-US" sz="2800" dirty="0" err="1" smtClean="0"/>
              <a:t>utilisation</a:t>
            </a:r>
            <a:r>
              <a:rPr lang="en-US" sz="2800" dirty="0" smtClean="0"/>
              <a:t> of human and other resources. </a:t>
            </a:r>
            <a:endParaRPr lang="en-US" sz="2400" dirty="0" smtClean="0"/>
          </a:p>
          <a:p>
            <a:pPr>
              <a:buNone/>
            </a:pPr>
            <a:endParaRPr lang="en-US" sz="2400" dirty="0" smtClean="0"/>
          </a:p>
          <a:p>
            <a:r>
              <a:rPr lang="en-US" sz="2800" b="1" dirty="0" smtClean="0"/>
              <a:t>Coordinating – </a:t>
            </a:r>
            <a:r>
              <a:rPr lang="en-US" sz="2800" dirty="0" smtClean="0"/>
              <a:t>Coordinating function involves determining the timing and sequencing of activities so that the functions are carried out in proper order to achieve the objectives. </a:t>
            </a:r>
            <a:endParaRPr lang="en-US" sz="2400" dirty="0" smtClean="0"/>
          </a:p>
          <a:p>
            <a:endParaRPr lang="en-US" sz="2400" dirty="0" smtClean="0"/>
          </a:p>
          <a:p>
            <a:r>
              <a:rPr lang="en-US" sz="2800" b="1" dirty="0" smtClean="0"/>
              <a:t>Commanding – </a:t>
            </a:r>
            <a:r>
              <a:rPr lang="en-US" sz="2800" dirty="0" smtClean="0"/>
              <a:t>Commanding function aims to ensure unity of directions. It involves obtaining insight in the human resources and assigning work to employees according to their skills.</a:t>
            </a:r>
          </a:p>
          <a:p>
            <a:endParaRPr lang="en-US" sz="2400" dirty="0" smtClean="0"/>
          </a:p>
          <a:p>
            <a:r>
              <a:rPr lang="en-US" sz="2800" b="1" dirty="0" smtClean="0"/>
              <a:t>Controlling – </a:t>
            </a:r>
            <a:r>
              <a:rPr lang="en-US" sz="2800" dirty="0" smtClean="0"/>
              <a:t>Controlling function entails confirming that all activities in the </a:t>
            </a:r>
            <a:r>
              <a:rPr lang="en-US" sz="2800" dirty="0" err="1" smtClean="0"/>
              <a:t>organisation</a:t>
            </a:r>
            <a:r>
              <a:rPr lang="en-US" sz="2800" dirty="0" smtClean="0"/>
              <a:t> are proceeding according to the plan in accordance with the established principles and the issued instructions. This function involves taking timely corrective steps to remove or rectify weaknesses. </a:t>
            </a:r>
            <a:endParaRPr lang="en-US" sz="2400" dirty="0"/>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457200" y="609599"/>
            <a:ext cx="7848600" cy="854075"/>
          </a:xfrm>
        </p:spPr>
        <p:txBody>
          <a:bodyPr/>
          <a:lstStyle/>
          <a:p>
            <a:r>
              <a:rPr lang="en-US" sz="3600" b="1" dirty="0" smtClean="0"/>
              <a:t>Incremental and Transformational Change</a:t>
            </a:r>
            <a:endParaRPr lang="en-US" sz="3600" dirty="0" smtClean="0"/>
          </a:p>
        </p:txBody>
      </p:sp>
      <p:sp>
        <p:nvSpPr>
          <p:cNvPr id="3" name="Content Placeholder 2"/>
          <p:cNvSpPr>
            <a:spLocks noGrp="1"/>
          </p:cNvSpPr>
          <p:nvPr>
            <p:ph idx="1"/>
          </p:nvPr>
        </p:nvSpPr>
        <p:spPr>
          <a:xfrm>
            <a:off x="457200" y="1524001"/>
            <a:ext cx="8229600" cy="4800600"/>
          </a:xfrm>
        </p:spPr>
        <p:txBody>
          <a:bodyPr>
            <a:normAutofit/>
          </a:bodyPr>
          <a:lstStyle/>
          <a:p>
            <a:r>
              <a:rPr lang="en-US" b="1" dirty="0" smtClean="0"/>
              <a:t>	Incremental change </a:t>
            </a:r>
            <a:r>
              <a:rPr lang="en-US" dirty="0" smtClean="0"/>
              <a:t>is a fairly small change. This type of change happens without the need for a major </a:t>
            </a:r>
            <a:r>
              <a:rPr lang="en-US" dirty="0" err="1" smtClean="0"/>
              <a:t>reorganisation</a:t>
            </a:r>
            <a:r>
              <a:rPr lang="en-US" dirty="0" smtClean="0"/>
              <a:t> or restructuring of the </a:t>
            </a:r>
            <a:r>
              <a:rPr lang="en-US" dirty="0" err="1" smtClean="0"/>
              <a:t>organisation</a:t>
            </a:r>
            <a:r>
              <a:rPr lang="en-US" dirty="0" smtClean="0"/>
              <a:t> and its systems and procedures. The entity should be able to adapt easily to the change.</a:t>
            </a:r>
          </a:p>
          <a:p>
            <a:r>
              <a:rPr lang="en-US" b="1" dirty="0" smtClean="0"/>
              <a:t>	Transformational change </a:t>
            </a:r>
            <a:r>
              <a:rPr lang="en-US" dirty="0" smtClean="0"/>
              <a:t>is a big change. A transformational change requires a major </a:t>
            </a:r>
            <a:r>
              <a:rPr lang="en-US" dirty="0" err="1" smtClean="0"/>
              <a:t>reorganisation</a:t>
            </a:r>
            <a:r>
              <a:rPr lang="en-US" dirty="0" smtClean="0"/>
              <a:t> or a restructuring of the </a:t>
            </a:r>
            <a:r>
              <a:rPr lang="en-US" dirty="0" err="1" smtClean="0"/>
              <a:t>organisation</a:t>
            </a:r>
            <a:r>
              <a:rPr lang="en-US" dirty="0" smtClean="0"/>
              <a:t> and its systems and procedures. The change has a big impact on the entity, and also on the people working in it. </a:t>
            </a:r>
          </a:p>
          <a:p>
            <a:pPr marL="274320" indent="-274320" eaLnBrk="1" fontAlgn="auto" hangingPunct="1">
              <a:spcAft>
                <a:spcPts val="0"/>
              </a:spcAft>
              <a:buFont typeface="Wingdings 2"/>
              <a:buNone/>
              <a:defRPr/>
            </a:pPr>
            <a:endParaRPr lang="en-US" dirty="0" smtClean="0"/>
          </a:p>
          <a:p>
            <a:pPr marL="274320" indent="-274320" eaLnBrk="1" fontAlgn="auto" hangingPunct="1">
              <a:spcAft>
                <a:spcPts val="0"/>
              </a:spcAft>
              <a:buFont typeface="Wingdings 2"/>
              <a:buChar char=""/>
              <a:defRPr/>
            </a:pPr>
            <a:endParaRPr lang="en-US" dirty="0"/>
          </a:p>
        </p:txBody>
      </p:sp>
    </p:spTree>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457200" y="320675"/>
            <a:ext cx="7239000" cy="1143000"/>
          </a:xfrm>
        </p:spPr>
        <p:txBody>
          <a:bodyPr/>
          <a:lstStyle/>
          <a:p>
            <a:pPr marL="274320" indent="-274320" eaLnBrk="1" fontAlgn="auto" hangingPunct="1">
              <a:spcAft>
                <a:spcPts val="0"/>
              </a:spcAft>
              <a:defRPr/>
            </a:pPr>
            <a:r>
              <a:rPr lang="en-US" sz="4000" b="1" dirty="0" smtClean="0"/>
              <a:t>Levers of change</a:t>
            </a:r>
            <a:r>
              <a:rPr lang="en-US" dirty="0" smtClean="0"/>
              <a:t/>
            </a:r>
            <a:br>
              <a:rPr lang="en-US" dirty="0" smtClean="0"/>
            </a:br>
            <a:endParaRPr lang="en-US" sz="3600" dirty="0" smtClean="0"/>
          </a:p>
        </p:txBody>
      </p:sp>
      <p:sp>
        <p:nvSpPr>
          <p:cNvPr id="3" name="Content Placeholder 2"/>
          <p:cNvSpPr>
            <a:spLocks noGrp="1"/>
          </p:cNvSpPr>
          <p:nvPr>
            <p:ph idx="1"/>
          </p:nvPr>
        </p:nvSpPr>
        <p:spPr>
          <a:xfrm>
            <a:off x="0" y="838200"/>
            <a:ext cx="9144000" cy="6019800"/>
          </a:xfrm>
        </p:spPr>
        <p:style>
          <a:lnRef idx="1">
            <a:schemeClr val="accent2"/>
          </a:lnRef>
          <a:fillRef idx="2">
            <a:schemeClr val="accent2"/>
          </a:fillRef>
          <a:effectRef idx="1">
            <a:schemeClr val="accent2"/>
          </a:effectRef>
          <a:fontRef idx="minor">
            <a:schemeClr val="dk1"/>
          </a:fontRef>
        </p:style>
        <p:txBody>
          <a:bodyPr>
            <a:normAutofit/>
          </a:bodyPr>
          <a:lstStyle/>
          <a:p>
            <a:endParaRPr lang="en-US" dirty="0" smtClean="0"/>
          </a:p>
          <a:p>
            <a:pPr>
              <a:buNone/>
            </a:pPr>
            <a:r>
              <a:rPr lang="en-US" dirty="0" err="1" smtClean="0"/>
              <a:t>i</a:t>
            </a:r>
            <a:r>
              <a:rPr lang="en-US" dirty="0" smtClean="0"/>
              <a:t>. 	The need and desired result for change should be understood clearly.</a:t>
            </a:r>
          </a:p>
          <a:p>
            <a:pPr>
              <a:buNone/>
            </a:pPr>
            <a:r>
              <a:rPr lang="en-US" dirty="0" smtClean="0"/>
              <a:t>ii. There should be commitment of the leadership of the entity.</a:t>
            </a:r>
          </a:p>
          <a:p>
            <a:pPr>
              <a:buNone/>
            </a:pPr>
            <a:r>
              <a:rPr lang="en-US" dirty="0" smtClean="0"/>
              <a:t>iii. There should be two-way communication. Management should establish effective communication with everyone affected by the change. Management should listen to change </a:t>
            </a:r>
            <a:r>
              <a:rPr lang="en-US" dirty="0" err="1" smtClean="0"/>
              <a:t>affectees</a:t>
            </a:r>
            <a:r>
              <a:rPr lang="en-US" dirty="0" smtClean="0"/>
              <a:t> and explain the need for change.</a:t>
            </a:r>
          </a:p>
          <a:p>
            <a:pPr>
              <a:buNone/>
            </a:pPr>
            <a:r>
              <a:rPr lang="en-US" dirty="0" smtClean="0"/>
              <a:t>iv. Management should have the qualities and skills to implement change successfully. </a:t>
            </a:r>
          </a:p>
          <a:p>
            <a:pPr>
              <a:buNone/>
            </a:pPr>
            <a:r>
              <a:rPr lang="en-US" dirty="0" smtClean="0"/>
              <a:t>v.	</a:t>
            </a:r>
            <a:endParaRPr lang="en-US" dirty="0"/>
          </a:p>
        </p:txBody>
      </p:sp>
    </p:spTree>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xfrm>
            <a:off x="457200" y="320675"/>
            <a:ext cx="7239000" cy="822325"/>
          </a:xfrm>
        </p:spPr>
        <p:txBody>
          <a:bodyPr>
            <a:normAutofit fontScale="90000"/>
          </a:bodyPr>
          <a:lstStyle/>
          <a:p>
            <a:pPr lvl="1" eaLnBrk="1" fontAlgn="auto" hangingPunct="1">
              <a:spcAft>
                <a:spcPts val="0"/>
              </a:spcAft>
              <a:defRPr/>
            </a:pPr>
            <a:r>
              <a:rPr lang="en-US" sz="4400" dirty="0" smtClean="0">
                <a:solidFill>
                  <a:schemeClr val="accent5">
                    <a:lumMod val="75000"/>
                  </a:schemeClr>
                </a:solidFill>
              </a:rPr>
              <a:t>CONT…</a:t>
            </a:r>
            <a:r>
              <a:rPr lang="en-US" sz="4400" dirty="0">
                <a:solidFill>
                  <a:schemeClr val="accent5">
                    <a:lumMod val="75000"/>
                  </a:schemeClr>
                </a:solidFill>
              </a:rPr>
              <a:t/>
            </a:r>
            <a:br>
              <a:rPr lang="en-US" sz="4400" dirty="0">
                <a:solidFill>
                  <a:schemeClr val="accent5">
                    <a:lumMod val="75000"/>
                  </a:schemeClr>
                </a:solidFill>
              </a:rPr>
            </a:br>
            <a:endParaRPr lang="en-US" sz="4400" dirty="0">
              <a:solidFill>
                <a:sysClr val="windowText" lastClr="000000"/>
              </a:solidFill>
            </a:endParaRPr>
          </a:p>
        </p:txBody>
      </p:sp>
      <p:sp>
        <p:nvSpPr>
          <p:cNvPr id="242691" name="Rectangle 3"/>
          <p:cNvSpPr>
            <a:spLocks noGrp="1" noChangeArrowheads="1"/>
          </p:cNvSpPr>
          <p:nvPr>
            <p:ph idx="1"/>
          </p:nvPr>
        </p:nvSpPr>
        <p:spPr>
          <a:xfrm>
            <a:off x="304800" y="914400"/>
            <a:ext cx="8382000" cy="5541963"/>
          </a:xfrm>
        </p:spPr>
        <p:style>
          <a:lnRef idx="1">
            <a:schemeClr val="accent4"/>
          </a:lnRef>
          <a:fillRef idx="2">
            <a:schemeClr val="accent4"/>
          </a:fillRef>
          <a:effectRef idx="1">
            <a:schemeClr val="accent4"/>
          </a:effectRef>
          <a:fontRef idx="minor">
            <a:schemeClr val="dk1"/>
          </a:fontRef>
        </p:style>
        <p:txBody>
          <a:bodyPr>
            <a:noAutofit/>
          </a:bodyPr>
          <a:lstStyle/>
          <a:p>
            <a:pPr>
              <a:buNone/>
            </a:pPr>
            <a:r>
              <a:rPr lang="en-US" dirty="0" smtClean="0"/>
              <a:t>The organization structure and relationships within the organization should be modified to </a:t>
            </a:r>
            <a:r>
              <a:rPr lang="en-US" dirty="0" err="1" smtClean="0"/>
              <a:t>fulfil</a:t>
            </a:r>
            <a:r>
              <a:rPr lang="en-US" dirty="0" smtClean="0"/>
              <a:t> the requirements of change.</a:t>
            </a:r>
          </a:p>
          <a:p>
            <a:pPr>
              <a:buNone/>
            </a:pPr>
            <a:r>
              <a:rPr lang="en-US" dirty="0" smtClean="0"/>
              <a:t>vi. Reward </a:t>
            </a:r>
            <a:r>
              <a:rPr lang="en-US" dirty="0" err="1" smtClean="0"/>
              <a:t>systems,including</a:t>
            </a:r>
            <a:r>
              <a:rPr lang="en-US" dirty="0" smtClean="0"/>
              <a:t> both financial and nonfinancial, should be adjusted, so that rewards are based on performance targets that are consistent with the requirements of the change.</a:t>
            </a:r>
          </a:p>
          <a:p>
            <a:pPr>
              <a:buNone/>
            </a:pPr>
            <a:r>
              <a:rPr lang="en-US" dirty="0" smtClean="0"/>
              <a:t>vii. Key performance indicators should be revised, so that they are consistent with the requirements of the change.</a:t>
            </a:r>
          </a:p>
          <a:p>
            <a:pPr>
              <a:buNone/>
            </a:pPr>
            <a:r>
              <a:rPr lang="en-US" dirty="0" smtClean="0"/>
              <a:t>viii. Employees should be educated and trained to meet the operational requirements of the change.</a:t>
            </a:r>
          </a:p>
        </p:txBody>
      </p:sp>
      <p:pic>
        <p:nvPicPr>
          <p:cNvPr id="102406" name="Picture 7" descr="j0090344"/>
          <p:cNvPicPr>
            <a:picLocks noChangeAspect="1" noChangeArrowheads="1"/>
          </p:cNvPicPr>
          <p:nvPr/>
        </p:nvPicPr>
        <p:blipFill>
          <a:blip r:embed="rId3" cstate="print"/>
          <a:srcRect/>
          <a:stretch>
            <a:fillRect/>
          </a:stretch>
        </p:blipFill>
        <p:spPr bwMode="auto">
          <a:xfrm>
            <a:off x="7772400" y="1752600"/>
            <a:ext cx="1143000" cy="914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2691">
                                            <p:txEl>
                                              <p:pRg st="0" end="0"/>
                                            </p:txEl>
                                          </p:spTgt>
                                        </p:tgtEl>
                                        <p:attrNameLst>
                                          <p:attrName>style.visibility</p:attrName>
                                        </p:attrNameLst>
                                      </p:cBhvr>
                                      <p:to>
                                        <p:strVal val="visible"/>
                                      </p:to>
                                    </p:set>
                                    <p:animEffect transition="in" filter="wipe(left)">
                                      <p:cBhvr>
                                        <p:cTn id="7" dur="500"/>
                                        <p:tgtEl>
                                          <p:spTgt spid="2426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2691">
                                            <p:txEl>
                                              <p:pRg st="1" end="1"/>
                                            </p:txEl>
                                          </p:spTgt>
                                        </p:tgtEl>
                                        <p:attrNameLst>
                                          <p:attrName>style.visibility</p:attrName>
                                        </p:attrNameLst>
                                      </p:cBhvr>
                                      <p:to>
                                        <p:strVal val="visible"/>
                                      </p:to>
                                    </p:set>
                                    <p:animEffect transition="in" filter="wipe(left)">
                                      <p:cBhvr>
                                        <p:cTn id="12" dur="500"/>
                                        <p:tgtEl>
                                          <p:spTgt spid="2426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2691">
                                            <p:txEl>
                                              <p:pRg st="2" end="2"/>
                                            </p:txEl>
                                          </p:spTgt>
                                        </p:tgtEl>
                                        <p:attrNameLst>
                                          <p:attrName>style.visibility</p:attrName>
                                        </p:attrNameLst>
                                      </p:cBhvr>
                                      <p:to>
                                        <p:strVal val="visible"/>
                                      </p:to>
                                    </p:set>
                                    <p:animEffect transition="in" filter="wipe(left)">
                                      <p:cBhvr>
                                        <p:cTn id="17" dur="500"/>
                                        <p:tgtEl>
                                          <p:spTgt spid="2426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2691">
                                            <p:txEl>
                                              <p:pRg st="3" end="3"/>
                                            </p:txEl>
                                          </p:spTgt>
                                        </p:tgtEl>
                                        <p:attrNameLst>
                                          <p:attrName>style.visibility</p:attrName>
                                        </p:attrNameLst>
                                      </p:cBhvr>
                                      <p:to>
                                        <p:strVal val="visible"/>
                                      </p:to>
                                    </p:set>
                                    <p:animEffect transition="in" filter="wipe(left)">
                                      <p:cBhvr>
                                        <p:cTn id="22" dur="500"/>
                                        <p:tgtEl>
                                          <p:spTgt spid="2426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457200" y="320675"/>
            <a:ext cx="7239000" cy="1050925"/>
          </a:xfrm>
        </p:spPr>
        <p:txBody>
          <a:bodyPr/>
          <a:lstStyle/>
          <a:p>
            <a:pPr lvl="1"/>
            <a:r>
              <a:rPr lang="en-US" sz="4000" b="1" dirty="0" smtClean="0"/>
              <a:t>Skills for change management</a:t>
            </a:r>
            <a:endParaRPr lang="en-US" sz="4000" dirty="0"/>
          </a:p>
        </p:txBody>
      </p:sp>
      <p:sp>
        <p:nvSpPr>
          <p:cNvPr id="3" name="Content Placeholder 2"/>
          <p:cNvSpPr>
            <a:spLocks noGrp="1"/>
          </p:cNvSpPr>
          <p:nvPr>
            <p:ph idx="1"/>
          </p:nvPr>
        </p:nvSpPr>
        <p:spPr/>
        <p:txBody>
          <a:bodyPr>
            <a:normAutofit/>
          </a:bodyPr>
          <a:lstStyle/>
          <a:p>
            <a:pPr marL="274320" indent="-274320" eaLnBrk="1" fontAlgn="auto" hangingPunct="1">
              <a:spcAft>
                <a:spcPts val="0"/>
              </a:spcAft>
              <a:buFont typeface="Wingdings 2"/>
              <a:buChar char=""/>
              <a:defRPr/>
            </a:pPr>
            <a:r>
              <a:rPr lang="en-US" b="1" dirty="0" smtClean="0"/>
              <a:t>Tuning in to the environment</a:t>
            </a:r>
            <a:endParaRPr lang="en-US" dirty="0" smtClean="0"/>
          </a:p>
          <a:p>
            <a:pPr marL="274320" indent="-274320" eaLnBrk="1" fontAlgn="auto" hangingPunct="1">
              <a:spcAft>
                <a:spcPts val="0"/>
              </a:spcAft>
              <a:buFont typeface="Wingdings 2"/>
              <a:buChar char=""/>
              <a:defRPr/>
            </a:pPr>
            <a:r>
              <a:rPr lang="en-US" b="1" dirty="0" smtClean="0"/>
              <a:t>Challenging the prevailing </a:t>
            </a:r>
            <a:r>
              <a:rPr lang="en-US" b="1" dirty="0" err="1" smtClean="0"/>
              <a:t>organisational</a:t>
            </a:r>
            <a:r>
              <a:rPr lang="en-US" b="1" dirty="0" smtClean="0"/>
              <a:t> wisdom</a:t>
            </a:r>
            <a:r>
              <a:rPr lang="en-US" dirty="0" smtClean="0"/>
              <a:t>. </a:t>
            </a:r>
          </a:p>
          <a:p>
            <a:pPr marL="274320" indent="-274320" eaLnBrk="1" fontAlgn="auto" hangingPunct="1">
              <a:spcAft>
                <a:spcPts val="0"/>
              </a:spcAft>
              <a:buFont typeface="Wingdings 2"/>
              <a:buChar char=""/>
              <a:defRPr/>
            </a:pPr>
            <a:r>
              <a:rPr lang="en-US" b="1" dirty="0" smtClean="0"/>
              <a:t>Communicating a compelling aspiration</a:t>
            </a:r>
            <a:r>
              <a:rPr lang="en-US" dirty="0" smtClean="0"/>
              <a:t>. </a:t>
            </a:r>
          </a:p>
          <a:p>
            <a:pPr marL="274320" indent="-274320" eaLnBrk="1" fontAlgn="auto" hangingPunct="1">
              <a:spcAft>
                <a:spcPts val="0"/>
              </a:spcAft>
              <a:buFont typeface="Wingdings 2"/>
              <a:buChar char=""/>
              <a:defRPr/>
            </a:pPr>
            <a:r>
              <a:rPr lang="en-US" b="1" dirty="0" smtClean="0"/>
              <a:t>Building coalitions</a:t>
            </a:r>
            <a:r>
              <a:rPr lang="en-US" dirty="0" smtClean="0"/>
              <a:t>. </a:t>
            </a:r>
          </a:p>
          <a:p>
            <a:pPr marL="274320" indent="-274320" eaLnBrk="1" fontAlgn="auto" hangingPunct="1">
              <a:spcAft>
                <a:spcPts val="0"/>
              </a:spcAft>
              <a:buFont typeface="Wingdings 2"/>
              <a:buChar char=""/>
              <a:defRPr/>
            </a:pPr>
            <a:r>
              <a:rPr lang="en-US" b="1" dirty="0" smtClean="0"/>
              <a:t>Learning to persevere</a:t>
            </a:r>
            <a:r>
              <a:rPr lang="en-US" dirty="0" smtClean="0"/>
              <a:t>. </a:t>
            </a:r>
          </a:p>
          <a:p>
            <a:pPr marL="274320" indent="-274320" eaLnBrk="1" fontAlgn="auto" hangingPunct="1">
              <a:spcAft>
                <a:spcPts val="0"/>
              </a:spcAft>
              <a:buFont typeface="Wingdings 2"/>
              <a:buChar char=""/>
              <a:defRPr/>
            </a:pPr>
            <a:r>
              <a:rPr lang="en-US" b="1" dirty="0" smtClean="0"/>
              <a:t>Making everyone a hero</a:t>
            </a:r>
            <a:r>
              <a:rPr lang="en-US" dirty="0" smtClean="0"/>
              <a:t>. </a:t>
            </a:r>
            <a:endParaRPr lang="en-US" dirty="0">
              <a:solidFill>
                <a:schemeClr val="bg2">
                  <a:lumMod val="50000"/>
                </a:schemeClr>
              </a:solidFill>
            </a:endParaRPr>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a:xfrm>
            <a:off x="457200" y="609599"/>
            <a:ext cx="7239000" cy="685801"/>
          </a:xfrm>
        </p:spPr>
        <p:txBody>
          <a:bodyPr>
            <a:normAutofit fontScale="90000"/>
          </a:bodyPr>
          <a:lstStyle/>
          <a:p>
            <a:pPr lvl="1" eaLnBrk="1" fontAlgn="auto" hangingPunct="1">
              <a:spcAft>
                <a:spcPts val="0"/>
              </a:spcAft>
              <a:defRPr/>
            </a:pPr>
            <a:r>
              <a:rPr lang="en-US" sz="2000" dirty="0" smtClean="0"/>
              <a:t/>
            </a:r>
            <a:br>
              <a:rPr lang="en-US" sz="2000" dirty="0" smtClean="0"/>
            </a:br>
            <a:r>
              <a:rPr lang="en-US" b="1" dirty="0" smtClean="0"/>
              <a:t>The Gemini 4Rs</a:t>
            </a:r>
            <a:endParaRPr lang="en-US" dirty="0">
              <a:solidFill>
                <a:srgbClr val="FF0000"/>
              </a:solidFill>
            </a:endParaRPr>
          </a:p>
        </p:txBody>
      </p:sp>
      <p:sp>
        <p:nvSpPr>
          <p:cNvPr id="36867" name="Rectangle 3"/>
          <p:cNvSpPr>
            <a:spLocks noGrp="1" noChangeArrowheads="1"/>
          </p:cNvSpPr>
          <p:nvPr>
            <p:ph idx="1"/>
          </p:nvPr>
        </p:nvSpPr>
        <p:spPr>
          <a:xfrm>
            <a:off x="228600" y="1295400"/>
            <a:ext cx="8534400" cy="5562600"/>
          </a:xfrm>
        </p:spPr>
        <p:txBody>
          <a:bodyPr>
            <a:noAutofit/>
          </a:bodyPr>
          <a:lstStyle/>
          <a:p>
            <a:pPr marL="514350" lvl="0" indent="-514350">
              <a:buFont typeface="+mj-lt"/>
              <a:buAutoNum type="arabicPeriod"/>
            </a:pPr>
            <a:r>
              <a:rPr lang="en-US" sz="2800" b="1" dirty="0" smtClean="0"/>
              <a:t>Re-frame </a:t>
            </a:r>
            <a:endParaRPr lang="en-US" sz="2400" dirty="0" smtClean="0"/>
          </a:p>
          <a:p>
            <a:pPr lvl="0"/>
            <a:r>
              <a:rPr lang="en-US" sz="2800" dirty="0" smtClean="0"/>
              <a:t>Create the desire for change.</a:t>
            </a:r>
            <a:endParaRPr lang="en-US" sz="2400" dirty="0" smtClean="0"/>
          </a:p>
          <a:p>
            <a:pPr lvl="0"/>
            <a:r>
              <a:rPr lang="en-US" sz="2800" dirty="0" smtClean="0"/>
              <a:t>Create a vision of what the entity is trying to achieve.</a:t>
            </a:r>
            <a:endParaRPr lang="en-US" sz="2400" dirty="0" smtClean="0"/>
          </a:p>
          <a:p>
            <a:pPr lvl="0"/>
            <a:r>
              <a:rPr lang="en-US" sz="2800" dirty="0" smtClean="0"/>
              <a:t>Create a measurement system to set targets for change and measure performance.</a:t>
            </a:r>
            <a:endParaRPr lang="en-US" sz="2400" dirty="0" smtClean="0"/>
          </a:p>
          <a:p>
            <a:pPr marL="514350" lvl="0" indent="-514350">
              <a:buNone/>
            </a:pPr>
            <a:r>
              <a:rPr lang="en-US" sz="2800" b="1" dirty="0" smtClean="0"/>
              <a:t>2. Re-structure </a:t>
            </a:r>
            <a:r>
              <a:rPr lang="en-US" sz="2800" dirty="0" smtClean="0"/>
              <a:t>Examine the organization structure, and create an economic model indicating:</a:t>
            </a:r>
            <a:endParaRPr lang="en-US" sz="2400" dirty="0" smtClean="0"/>
          </a:p>
          <a:p>
            <a:pPr lvl="1"/>
            <a:r>
              <a:rPr lang="en-US" dirty="0" smtClean="0"/>
              <a:t>how value is created by the entity</a:t>
            </a:r>
            <a:endParaRPr lang="en-US" sz="2000" dirty="0" smtClean="0"/>
          </a:p>
          <a:p>
            <a:pPr lvl="1"/>
            <a:r>
              <a:rPr lang="en-US" dirty="0" smtClean="0"/>
              <a:t>where resources should be used.</a:t>
            </a:r>
            <a:endParaRPr lang="en-US" sz="2000" dirty="0" smtClean="0"/>
          </a:p>
          <a:p>
            <a:pPr lvl="1"/>
            <a:r>
              <a:rPr lang="en-US" dirty="0" smtClean="0"/>
              <a:t>Re-design (change) the processes so that they work better to create more value.</a:t>
            </a:r>
            <a:endParaRPr lang="en-US" sz="2000" dirty="0" smtClean="0"/>
          </a:p>
          <a:p>
            <a:pPr marL="274320" indent="-274320" eaLnBrk="1" fontAlgn="auto" hangingPunct="1">
              <a:spcBef>
                <a:spcPct val="40000"/>
              </a:spcBef>
              <a:spcAft>
                <a:spcPts val="0"/>
              </a:spcAft>
              <a:buFont typeface="Wingdings 2"/>
              <a:buNone/>
              <a:defRPr/>
            </a:pPr>
            <a:endParaRPr lang="en-US" b="1" dirty="0" smtClean="0">
              <a:solidFill>
                <a:schemeClr val="bg2">
                  <a:lumMod val="50000"/>
                </a:schemeClr>
              </a:solidFill>
            </a:endParaRPr>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57200" y="320675"/>
            <a:ext cx="7239000" cy="517525"/>
          </a:xfrm>
        </p:spPr>
        <p:txBody>
          <a:bodyPr/>
          <a:lstStyle/>
          <a:p>
            <a:pPr eaLnBrk="1" hangingPunct="1"/>
            <a:r>
              <a:rPr lang="en-US" sz="3200" dirty="0" smtClean="0">
                <a:solidFill>
                  <a:srgbClr val="FF0000"/>
                </a:solidFill>
              </a:rPr>
              <a:t>C0NT…</a:t>
            </a:r>
          </a:p>
        </p:txBody>
      </p:sp>
      <p:sp>
        <p:nvSpPr>
          <p:cNvPr id="37891" name="Rectangle 3"/>
          <p:cNvSpPr>
            <a:spLocks noGrp="1" noChangeArrowheads="1"/>
          </p:cNvSpPr>
          <p:nvPr>
            <p:ph idx="1"/>
          </p:nvPr>
        </p:nvSpPr>
        <p:spPr>
          <a:xfrm>
            <a:off x="0" y="1066800"/>
            <a:ext cx="9144000" cy="5389563"/>
          </a:xfrm>
        </p:spPr>
        <p:style>
          <a:lnRef idx="1">
            <a:schemeClr val="accent3"/>
          </a:lnRef>
          <a:fillRef idx="2">
            <a:schemeClr val="accent3"/>
          </a:fillRef>
          <a:effectRef idx="1">
            <a:schemeClr val="accent3"/>
          </a:effectRef>
          <a:fontRef idx="minor">
            <a:schemeClr val="dk1"/>
          </a:fontRef>
        </p:style>
        <p:txBody>
          <a:bodyPr>
            <a:noAutofit/>
          </a:bodyPr>
          <a:lstStyle/>
          <a:p>
            <a:pPr lvl="0">
              <a:buNone/>
            </a:pPr>
            <a:r>
              <a:rPr lang="en-US" sz="2800" b="1" dirty="0" smtClean="0"/>
              <a:t>3. </a:t>
            </a:r>
            <a:r>
              <a:rPr lang="en-US" sz="2800" b="1" dirty="0" err="1" smtClean="0"/>
              <a:t>Revitalise</a:t>
            </a:r>
            <a:endParaRPr lang="en-US" sz="2400" dirty="0" smtClean="0"/>
          </a:p>
          <a:p>
            <a:pPr>
              <a:buNone/>
            </a:pPr>
            <a:r>
              <a:rPr lang="en-US" sz="2800" dirty="0" smtClean="0"/>
              <a:t>	Find new products and new markets that fit well with the entity’s environment. Invent new businesses. Change the rules of competition by making use of new technology.</a:t>
            </a:r>
            <a:endParaRPr lang="en-US" sz="2400" dirty="0" smtClean="0"/>
          </a:p>
          <a:p>
            <a:pPr lvl="0">
              <a:buNone/>
            </a:pPr>
            <a:r>
              <a:rPr lang="en-US" sz="2800" b="1" dirty="0" smtClean="0"/>
              <a:t>4. Renew </a:t>
            </a:r>
            <a:r>
              <a:rPr lang="en-US" sz="2800" dirty="0" smtClean="0"/>
              <a:t>Develop individuals within the 0rganization. Make sure that employees have the skills that are needed and that they support the change process. Create a reward system to motivate individuals to seek change. Develop individual learning and creativity within the entity.</a:t>
            </a:r>
            <a:endParaRPr lang="en-US" sz="2400" dirty="0"/>
          </a:p>
        </p:txBody>
      </p:sp>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
            <a:ext cx="8915400" cy="6477000"/>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en-US" sz="3200" b="1" dirty="0" smtClean="0"/>
              <a:t>The McKinsey 7S approach</a:t>
            </a:r>
            <a:endParaRPr lang="en-US" sz="3200" dirty="0" smtClean="0"/>
          </a:p>
          <a:p>
            <a:r>
              <a:rPr lang="en-US" sz="3200" b="1" u="sng" dirty="0" smtClean="0"/>
              <a:t>Hard factors</a:t>
            </a:r>
            <a:endParaRPr lang="en-US" sz="3200" u="sng" dirty="0" smtClean="0"/>
          </a:p>
          <a:p>
            <a:pPr>
              <a:buNone/>
            </a:pPr>
            <a:r>
              <a:rPr lang="en-US" sz="3200" b="1" dirty="0" err="1" smtClean="0"/>
              <a:t>i</a:t>
            </a:r>
            <a:r>
              <a:rPr lang="en-US" sz="3200" b="1" dirty="0" smtClean="0"/>
              <a:t>.	</a:t>
            </a:r>
            <a:r>
              <a:rPr lang="en-US" sz="3200" dirty="0" smtClean="0"/>
              <a:t>Strategy</a:t>
            </a:r>
          </a:p>
          <a:p>
            <a:pPr>
              <a:buNone/>
            </a:pPr>
            <a:r>
              <a:rPr lang="en-US" sz="3200" dirty="0" err="1" smtClean="0"/>
              <a:t>ii.Structure</a:t>
            </a:r>
            <a:endParaRPr lang="en-US" sz="3200" dirty="0" smtClean="0"/>
          </a:p>
          <a:p>
            <a:pPr>
              <a:buNone/>
            </a:pPr>
            <a:r>
              <a:rPr lang="en-US" sz="3200" dirty="0" err="1" smtClean="0"/>
              <a:t>iii.Systems</a:t>
            </a:r>
            <a:endParaRPr lang="en-US" sz="3200" dirty="0" smtClean="0"/>
          </a:p>
          <a:p>
            <a:r>
              <a:rPr lang="en-US" sz="3200" b="1" u="sng" dirty="0" smtClean="0"/>
              <a:t>Soft factors</a:t>
            </a:r>
            <a:endParaRPr lang="en-US" sz="3200" u="sng" dirty="0" smtClean="0"/>
          </a:p>
          <a:p>
            <a:pPr marL="571500" lvl="0" indent="-571500">
              <a:buFont typeface="+mj-lt"/>
              <a:buAutoNum type="romanLcPeriod"/>
            </a:pPr>
            <a:r>
              <a:rPr lang="en-US" sz="3200" dirty="0" smtClean="0"/>
              <a:t>Staff</a:t>
            </a:r>
          </a:p>
          <a:p>
            <a:pPr marL="571500" lvl="0" indent="-571500">
              <a:buFont typeface="+mj-lt"/>
              <a:buAutoNum type="romanLcPeriod"/>
            </a:pPr>
            <a:r>
              <a:rPr lang="en-US" sz="3200" dirty="0" smtClean="0"/>
              <a:t>Skills</a:t>
            </a:r>
          </a:p>
          <a:p>
            <a:pPr marL="571500" lvl="0" indent="-571500">
              <a:buFont typeface="+mj-lt"/>
              <a:buAutoNum type="romanLcPeriod"/>
            </a:pPr>
            <a:r>
              <a:rPr lang="en-US" sz="3200" dirty="0" smtClean="0"/>
              <a:t>Style</a:t>
            </a:r>
          </a:p>
          <a:p>
            <a:pPr marL="571500" indent="-571500">
              <a:buFont typeface="+mj-lt"/>
              <a:buAutoNum type="romanLcPeriod"/>
            </a:pPr>
            <a:r>
              <a:rPr lang="en-US" sz="3200" dirty="0" smtClean="0"/>
              <a:t>Shared values</a:t>
            </a:r>
            <a:endParaRPr lang="en-US" sz="3200" dirty="0"/>
          </a:p>
        </p:txBody>
      </p:sp>
    </p:spTree>
  </p:cSld>
  <p:clrMapOvr>
    <a:masterClrMapping/>
  </p:clrMapOvr>
  <p:transition>
    <p:dissolv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1524000" y="1828800"/>
            <a:ext cx="5943600" cy="2971800"/>
          </a:xfrm>
          <a:prstGeom prst="rect">
            <a:avLst/>
          </a:prstGeom>
          <a:noFill/>
          <a:ln w="9525">
            <a:noFill/>
            <a:miter lim="800000"/>
            <a:headEnd/>
            <a:tailEnd/>
          </a:ln>
        </p:spPr>
        <p:txBody>
          <a:bodyPr/>
          <a:lstStyle/>
          <a:p>
            <a:pPr marL="342900" indent="-342900" algn="ctr">
              <a:spcBef>
                <a:spcPct val="20000"/>
              </a:spcBef>
              <a:buClr>
                <a:schemeClr val="tx1"/>
              </a:buClr>
              <a:buFont typeface="Wingdings" pitchFamily="2" charset="2"/>
              <a:buNone/>
            </a:pPr>
            <a:endParaRPr lang="en-US" sz="4400">
              <a:solidFill>
                <a:srgbClr val="CC6600"/>
              </a:solidFill>
              <a:latin typeface="Trebuchet MS" pitchFamily="34" charset="0"/>
            </a:endParaRPr>
          </a:p>
        </p:txBody>
      </p:sp>
      <p:sp>
        <p:nvSpPr>
          <p:cNvPr id="3" name="Title 2"/>
          <p:cNvSpPr>
            <a:spLocks noGrp="1"/>
          </p:cNvSpPr>
          <p:nvPr>
            <p:ph type="ctrTitle"/>
          </p:nvPr>
        </p:nvSpPr>
        <p:spPr>
          <a:xfrm>
            <a:off x="3366868" y="533400"/>
            <a:ext cx="5105400" cy="4191000"/>
          </a:xfrm>
        </p:spPr>
        <p:txBody>
          <a:bodyPr/>
          <a:lstStyle/>
          <a:p>
            <a:pPr marL="342900" indent="-342900" eaLnBrk="1" fontAlgn="auto" hangingPunct="1">
              <a:spcBef>
                <a:spcPct val="20000"/>
              </a:spcBef>
              <a:spcAft>
                <a:spcPts val="0"/>
              </a:spcAft>
              <a:defRPr/>
            </a:pPr>
            <a:r>
              <a:rPr lang="en-US" sz="4400" dirty="0" smtClean="0">
                <a:solidFill>
                  <a:srgbClr val="FFFF00"/>
                </a:solidFill>
              </a:rPr>
              <a:t>Chapter #5</a:t>
            </a:r>
            <a:br>
              <a:rPr lang="en-US" sz="4400" dirty="0" smtClean="0">
                <a:solidFill>
                  <a:srgbClr val="FFFF00"/>
                </a:solidFill>
              </a:rPr>
            </a:br>
            <a:r>
              <a:rPr lang="en-US" sz="4400" dirty="0" smtClean="0">
                <a:solidFill>
                  <a:srgbClr val="FFFF00"/>
                </a:solidFill>
              </a:rPr>
              <a:t>CULTURE</a:t>
            </a:r>
            <a:r>
              <a:rPr lang="en-US" sz="4400" dirty="0" smtClean="0">
                <a:solidFill>
                  <a:srgbClr val="FF0000"/>
                </a:solidFill>
              </a:rPr>
              <a:t/>
            </a:r>
            <a:br>
              <a:rPr lang="en-US" sz="4400" dirty="0" smtClean="0">
                <a:solidFill>
                  <a:srgbClr val="FF0000"/>
                </a:solidFill>
              </a:rPr>
            </a:br>
            <a:endParaRPr lang="en-US"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33399"/>
            <a:ext cx="7239000" cy="930275"/>
          </a:xfrm>
        </p:spPr>
        <p:txBody>
          <a:bodyPr>
            <a:normAutofit fontScale="90000"/>
          </a:bodyPr>
          <a:lstStyle/>
          <a:p>
            <a:pPr eaLnBrk="1" fontAlgn="auto" hangingPunct="1">
              <a:spcAft>
                <a:spcPts val="0"/>
              </a:spcAft>
              <a:defRPr/>
            </a:pPr>
            <a:r>
              <a:rPr lang="en-US" sz="4000" dirty="0" smtClean="0">
                <a:solidFill>
                  <a:srgbClr val="CC6600"/>
                </a:solidFill>
              </a:rPr>
              <a:t/>
            </a:r>
            <a:br>
              <a:rPr lang="en-US" sz="4000" dirty="0" smtClean="0">
                <a:solidFill>
                  <a:srgbClr val="CC6600"/>
                </a:solidFill>
              </a:rPr>
            </a:br>
            <a:r>
              <a:rPr lang="en-US" sz="5400" b="1" dirty="0" smtClean="0"/>
              <a:t>DEFINITION</a:t>
            </a:r>
            <a:endParaRPr lang="en-US" dirty="0"/>
          </a:p>
        </p:txBody>
      </p:sp>
      <p:sp>
        <p:nvSpPr>
          <p:cNvPr id="110595" name="Content Placeholder 3"/>
          <p:cNvSpPr>
            <a:spLocks noGrp="1"/>
          </p:cNvSpPr>
          <p:nvPr>
            <p:ph idx="1"/>
          </p:nvPr>
        </p:nvSpPr>
        <p:spPr>
          <a:xfrm>
            <a:off x="457200" y="1447799"/>
            <a:ext cx="8229600" cy="4876801"/>
          </a:xfrm>
        </p:spPr>
        <p:txBody>
          <a:bodyPr/>
          <a:lstStyle/>
          <a:p>
            <a:pPr>
              <a:buNone/>
            </a:pPr>
            <a:r>
              <a:rPr lang="en-US" sz="3200" dirty="0" smtClean="0"/>
              <a:t>	Organizational Culture refers to a pattern of shared attitudes, beliefs, values and norms by the members of an organization which guide the </a:t>
            </a:r>
            <a:r>
              <a:rPr lang="en-US" sz="3200" dirty="0" err="1" smtClean="0"/>
              <a:t>behaviour</a:t>
            </a:r>
            <a:r>
              <a:rPr lang="en-US" sz="3200" dirty="0" smtClean="0"/>
              <a:t> of individuals and groups in the organization. It is widely believed that the organizational culture distinguishes and sets an organization apart from all other organizations. </a:t>
            </a:r>
          </a:p>
          <a:p>
            <a:pPr eaLnBrk="1" hangingPunct="1">
              <a:buFont typeface="Wingdings 2" pitchFamily="18" charset="2"/>
              <a:buNone/>
            </a:pPr>
            <a:endParaRPr lang="en-US" sz="3200" dirty="0" smtClean="0"/>
          </a:p>
          <a:p>
            <a:pPr eaLnBrk="1" hangingPunct="1">
              <a:buFont typeface="Wingdings 2" pitchFamily="18" charset="2"/>
              <a:buNone/>
            </a:pPr>
            <a:endParaRPr lang="en-US" sz="3200" dirty="0" smtClean="0"/>
          </a:p>
          <a:p>
            <a:pPr eaLnBrk="1" hangingPunct="1">
              <a:buFont typeface="Wingdings 2" pitchFamily="18" charset="2"/>
              <a:buNone/>
            </a:pPr>
            <a:endParaRPr lang="en-US" sz="2800" dirty="0" smtClean="0"/>
          </a:p>
          <a:p>
            <a:pPr eaLnBrk="1" hangingPunct="1"/>
            <a:endParaRPr lang="en-US" dirty="0" smtClean="0"/>
          </a:p>
        </p:txBody>
      </p:sp>
      <p:pic>
        <p:nvPicPr>
          <p:cNvPr id="110596" name="Picture 9"/>
          <p:cNvPicPr>
            <a:picLocks noChangeAspect="1" noChangeArrowheads="1"/>
          </p:cNvPicPr>
          <p:nvPr/>
        </p:nvPicPr>
        <p:blipFill>
          <a:blip r:embed="rId3" cstate="print"/>
          <a:srcRect/>
          <a:stretch>
            <a:fillRect/>
          </a:stretch>
        </p:blipFill>
        <p:spPr bwMode="auto">
          <a:xfrm>
            <a:off x="6324600" y="5029200"/>
            <a:ext cx="2514600" cy="1600200"/>
          </a:xfrm>
          <a:prstGeom prst="rect">
            <a:avLst/>
          </a:prstGeom>
          <a:noFill/>
          <a:ln w="9525">
            <a:noFill/>
            <a:miter lim="800000"/>
            <a:headEnd/>
            <a:tailEnd/>
          </a:ln>
        </p:spPr>
      </p:pic>
    </p:spTree>
  </p:cSld>
  <p:clrMapOvr>
    <a:masterClrMapping/>
  </p:clrMapOvr>
  <p:transition>
    <p:dissolv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8229600" cy="1143000"/>
          </a:xfrm>
        </p:spPr>
        <p:txBody>
          <a:bodyPr/>
          <a:lstStyle/>
          <a:p>
            <a:r>
              <a:rPr lang="en-US" sz="4000" b="1" dirty="0" smtClean="0"/>
              <a:t>Cultural Web by Johnson and </a:t>
            </a:r>
            <a:r>
              <a:rPr lang="en-US" sz="4000" b="1" dirty="0" err="1" smtClean="0"/>
              <a:t>Scholes</a:t>
            </a:r>
            <a:r>
              <a:rPr lang="en-US" sz="4000" b="1" dirty="0" smtClean="0"/>
              <a:t> </a:t>
            </a:r>
          </a:p>
        </p:txBody>
      </p:sp>
      <p:sp>
        <p:nvSpPr>
          <p:cNvPr id="3" name="Content Placeholder 2"/>
          <p:cNvSpPr>
            <a:spLocks noGrp="1"/>
          </p:cNvSpPr>
          <p:nvPr>
            <p:ph idx="1"/>
          </p:nvPr>
        </p:nvSpPr>
        <p:spPr>
          <a:xfrm>
            <a:off x="457200" y="1752600"/>
            <a:ext cx="8382000" cy="4703136"/>
          </a:xfrm>
        </p:spPr>
        <p:style>
          <a:lnRef idx="1">
            <a:schemeClr val="accent6"/>
          </a:lnRef>
          <a:fillRef idx="2">
            <a:schemeClr val="accent6"/>
          </a:fillRef>
          <a:effectRef idx="1">
            <a:schemeClr val="accent6"/>
          </a:effectRef>
          <a:fontRef idx="minor">
            <a:schemeClr val="dk1"/>
          </a:fontRef>
        </p:style>
        <p:txBody>
          <a:bodyPr>
            <a:normAutofit/>
          </a:bodyPr>
          <a:lstStyle/>
          <a:p>
            <a:pPr marL="571500" indent="-571500">
              <a:buFont typeface="+mj-lt"/>
              <a:buAutoNum type="romanLcPeriod"/>
            </a:pPr>
            <a:r>
              <a:rPr lang="en-US" sz="3200" dirty="0" err="1" smtClean="0"/>
              <a:t>Organisational</a:t>
            </a:r>
            <a:r>
              <a:rPr lang="en-US" sz="3200" dirty="0" smtClean="0"/>
              <a:t> structure</a:t>
            </a:r>
          </a:p>
          <a:p>
            <a:pPr marL="571500" indent="-571500">
              <a:buFont typeface="+mj-lt"/>
              <a:buAutoNum type="romanLcPeriod"/>
            </a:pPr>
            <a:r>
              <a:rPr lang="en-US" sz="3200" dirty="0" smtClean="0"/>
              <a:t>	Power structure</a:t>
            </a:r>
          </a:p>
          <a:p>
            <a:pPr marL="571500" indent="-571500">
              <a:buFont typeface="+mj-lt"/>
              <a:buAutoNum type="romanLcPeriod"/>
            </a:pPr>
            <a:r>
              <a:rPr lang="en-US" sz="3200" dirty="0" smtClean="0"/>
              <a:t>	Stories and myths </a:t>
            </a:r>
          </a:p>
          <a:p>
            <a:pPr marL="571500" indent="-571500" eaLnBrk="1" fontAlgn="auto" hangingPunct="1">
              <a:spcAft>
                <a:spcPts val="0"/>
              </a:spcAft>
              <a:buFont typeface="+mj-lt"/>
              <a:buAutoNum type="romanLcPeriod"/>
              <a:defRPr/>
            </a:pPr>
            <a:r>
              <a:rPr lang="en-US" sz="3200" dirty="0" smtClean="0"/>
              <a:t>Routines and rituals</a:t>
            </a:r>
          </a:p>
          <a:p>
            <a:pPr marL="571500" indent="-571500" eaLnBrk="1" fontAlgn="auto" hangingPunct="1">
              <a:spcAft>
                <a:spcPts val="0"/>
              </a:spcAft>
              <a:buFont typeface="+mj-lt"/>
              <a:buAutoNum type="romanLcPeriod"/>
              <a:defRPr/>
            </a:pPr>
            <a:r>
              <a:rPr lang="en-US" sz="3200" dirty="0" smtClean="0"/>
              <a:t>Symbols </a:t>
            </a:r>
          </a:p>
          <a:p>
            <a:pPr marL="571500" indent="-571500" eaLnBrk="1" fontAlgn="auto" hangingPunct="1">
              <a:spcAft>
                <a:spcPts val="0"/>
              </a:spcAft>
              <a:buFont typeface="+mj-lt"/>
              <a:buAutoNum type="romanLcPeriod"/>
              <a:defRPr/>
            </a:pPr>
            <a:r>
              <a:rPr lang="en-US" sz="3200" dirty="0" smtClean="0"/>
              <a:t>Control systems </a:t>
            </a:r>
            <a:endParaRPr lang="en-US" sz="3200"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704850"/>
            <a:ext cx="8229600" cy="361950"/>
          </a:xfrm>
          <a:solidFill>
            <a:srgbClr val="CDF9A5"/>
          </a:solidFill>
        </p:spPr>
        <p:txBody>
          <a:bodyPr/>
          <a:lstStyle/>
          <a:p>
            <a:r>
              <a:rPr lang="en-US" sz="4000" b="1" dirty="0" err="1" smtClean="0"/>
              <a:t>Fayol's</a:t>
            </a:r>
            <a:r>
              <a:rPr lang="en-US" sz="4000" b="1" dirty="0" smtClean="0"/>
              <a:t> Principles of Management</a:t>
            </a:r>
            <a:endParaRPr lang="en-US" sz="4000" dirty="0"/>
          </a:p>
        </p:txBody>
      </p:sp>
      <p:sp>
        <p:nvSpPr>
          <p:cNvPr id="3" name="Content Placeholder 2"/>
          <p:cNvSpPr>
            <a:spLocks noGrp="1"/>
          </p:cNvSpPr>
          <p:nvPr>
            <p:ph idx="1"/>
          </p:nvPr>
        </p:nvSpPr>
        <p:spPr>
          <a:xfrm>
            <a:off x="152400" y="1143000"/>
            <a:ext cx="8686800" cy="5715000"/>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marL="274320" indent="-274320" eaLnBrk="1" fontAlgn="auto" hangingPunct="1">
              <a:lnSpc>
                <a:spcPct val="90000"/>
              </a:lnSpc>
              <a:spcAft>
                <a:spcPts val="0"/>
              </a:spcAft>
              <a:buClr>
                <a:schemeClr val="accent3"/>
              </a:buClr>
              <a:buFont typeface="Wingdings 2"/>
              <a:buChar char=""/>
              <a:defRPr/>
            </a:pPr>
            <a:endParaRPr lang="en-US" sz="2400" dirty="0" smtClean="0">
              <a:solidFill>
                <a:srgbClr val="CC6600"/>
              </a:solidFill>
            </a:endParaRPr>
          </a:p>
          <a:p>
            <a:pPr>
              <a:buNone/>
            </a:pPr>
            <a:r>
              <a:rPr lang="en-US" sz="2800" dirty="0" smtClean="0"/>
              <a:t>1.</a:t>
            </a:r>
            <a:r>
              <a:rPr lang="en-US" sz="3300" dirty="0" smtClean="0"/>
              <a:t>	</a:t>
            </a:r>
            <a:r>
              <a:rPr lang="en-US" sz="3300" u="sng" dirty="0" smtClean="0"/>
              <a:t>Division of work</a:t>
            </a:r>
            <a:r>
              <a:rPr lang="en-US" sz="3300" dirty="0" smtClean="0"/>
              <a:t>.	Specialization increases output by making employees more efficient. </a:t>
            </a:r>
          </a:p>
          <a:p>
            <a:pPr>
              <a:buNone/>
            </a:pPr>
            <a:r>
              <a:rPr lang="en-US" sz="3300" dirty="0" smtClean="0"/>
              <a:t>2.	</a:t>
            </a:r>
            <a:r>
              <a:rPr lang="en-US" sz="3300" u="sng" dirty="0" smtClean="0"/>
              <a:t>Authority</a:t>
            </a:r>
            <a:r>
              <a:rPr lang="en-US" sz="3300" dirty="0" smtClean="0"/>
              <a:t>. Managers must be able to give orders. Authority gives them this right. Along with authority, however, goes responsibility. </a:t>
            </a:r>
          </a:p>
          <a:p>
            <a:pPr>
              <a:buNone/>
            </a:pPr>
            <a:r>
              <a:rPr lang="en-US" sz="3300" dirty="0" smtClean="0"/>
              <a:t>3.	</a:t>
            </a:r>
            <a:r>
              <a:rPr lang="en-US" sz="3300" u="sng" dirty="0" smtClean="0"/>
              <a:t>Discipline</a:t>
            </a:r>
            <a:r>
              <a:rPr lang="en-US" sz="3300" dirty="0" smtClean="0"/>
              <a:t>. Employees must obey and respect the rules that govern the organization. </a:t>
            </a:r>
          </a:p>
          <a:p>
            <a:pPr>
              <a:buNone/>
            </a:pPr>
            <a:r>
              <a:rPr lang="en-US" sz="3300" dirty="0" smtClean="0"/>
              <a:t>4.	</a:t>
            </a:r>
            <a:r>
              <a:rPr lang="en-US" sz="3300" u="sng" dirty="0" smtClean="0"/>
              <a:t>Unity of command</a:t>
            </a:r>
            <a:r>
              <a:rPr lang="en-US" sz="3300" dirty="0" smtClean="0"/>
              <a:t>. Every employee should receive orders from only one superior. </a:t>
            </a:r>
          </a:p>
          <a:p>
            <a:pPr>
              <a:buNone/>
            </a:pPr>
            <a:r>
              <a:rPr lang="en-US" sz="3300" dirty="0" smtClean="0"/>
              <a:t>5.	</a:t>
            </a:r>
            <a:r>
              <a:rPr lang="en-US" sz="3300" u="sng" dirty="0" smtClean="0"/>
              <a:t>Unity of direction</a:t>
            </a:r>
            <a:r>
              <a:rPr lang="en-US" sz="3300" dirty="0" smtClean="0"/>
              <a:t>. The organization should have a single plan of action to guide managers and workers. It ensures same objective, one manager and one plan to ensure coordination.</a:t>
            </a:r>
          </a:p>
          <a:p>
            <a:pPr>
              <a:buNone/>
            </a:pPr>
            <a:r>
              <a:rPr lang="en-US" sz="3300" dirty="0" smtClean="0"/>
              <a:t>6.	</a:t>
            </a:r>
            <a:r>
              <a:rPr lang="en-US" sz="3300" u="sng" dirty="0" smtClean="0"/>
              <a:t>Subordination of individual interests to the general interest</a:t>
            </a:r>
            <a:r>
              <a:rPr lang="en-US" sz="3300" dirty="0" smtClean="0"/>
              <a:t>. The interests of any one employee or group of employees should not take precedence over the interests of the organization as a whole. </a:t>
            </a:r>
          </a:p>
          <a:p>
            <a:pPr>
              <a:buNone/>
            </a:pPr>
            <a:r>
              <a:rPr lang="en-US" sz="3300" dirty="0" smtClean="0"/>
              <a:t>7.	</a:t>
            </a:r>
            <a:r>
              <a:rPr lang="en-US" sz="3300" u="sng" dirty="0" smtClean="0"/>
              <a:t>Remuneration</a:t>
            </a:r>
            <a:r>
              <a:rPr lang="en-US" sz="3300" dirty="0" smtClean="0"/>
              <a:t>. Workers must be paid a fair wage for their services (both financial and non financial rewards). </a:t>
            </a:r>
          </a:p>
          <a:p>
            <a:pPr>
              <a:buNone/>
            </a:pPr>
            <a:endParaRPr lang="en-US" sz="3300" dirty="0" smtClean="0"/>
          </a:p>
          <a:p>
            <a:pPr marL="514350" indent="-514350" eaLnBrk="1" fontAlgn="auto" hangingPunct="1">
              <a:spcAft>
                <a:spcPts val="0"/>
              </a:spcAft>
              <a:buClr>
                <a:schemeClr val="accent3"/>
              </a:buClr>
              <a:buFont typeface="+mj-lt"/>
              <a:buAutoNum type="arabicPeriod"/>
              <a:defRPr/>
            </a:pPr>
            <a:endParaRPr lang="en-US" sz="3300" dirty="0" smtClean="0"/>
          </a:p>
          <a:p>
            <a:pPr marL="514350" indent="-514350" eaLnBrk="1" fontAlgn="auto" hangingPunct="1">
              <a:spcAft>
                <a:spcPts val="0"/>
              </a:spcAft>
              <a:buClr>
                <a:schemeClr val="accent3"/>
              </a:buClr>
              <a:buFont typeface="+mj-lt"/>
              <a:buAutoNum type="arabicPeriod"/>
              <a:defRPr/>
            </a:pPr>
            <a:endParaRPr lang="en-US" sz="2800" dirty="0"/>
          </a:p>
        </p:txBody>
      </p:sp>
      <p:pic>
        <p:nvPicPr>
          <p:cNvPr id="36870" name="Picture 9" descr="BD20208_"/>
          <p:cNvPicPr>
            <a:picLocks noChangeAspect="1" noChangeArrowheads="1"/>
          </p:cNvPicPr>
          <p:nvPr/>
        </p:nvPicPr>
        <p:blipFill>
          <a:blip r:embed="rId3" cstate="print"/>
          <a:srcRect/>
          <a:stretch>
            <a:fillRect/>
          </a:stretch>
        </p:blipFill>
        <p:spPr bwMode="auto">
          <a:xfrm>
            <a:off x="7543800" y="228600"/>
            <a:ext cx="1600200" cy="12827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599"/>
            <a:ext cx="8153400" cy="854075"/>
          </a:xfrm>
        </p:spPr>
        <p:txBody>
          <a:bodyPr/>
          <a:lstStyle/>
          <a:p>
            <a:pPr eaLnBrk="1" fontAlgn="auto" hangingPunct="1">
              <a:spcAft>
                <a:spcPts val="0"/>
              </a:spcAft>
              <a:defRPr/>
            </a:pPr>
            <a:r>
              <a:rPr lang="en-US" sz="5400" dirty="0" smtClean="0"/>
              <a:t/>
            </a:r>
            <a:br>
              <a:rPr lang="en-US" sz="5400" dirty="0" smtClean="0"/>
            </a:br>
            <a:r>
              <a:rPr lang="en-US" sz="4400" b="1" dirty="0" smtClean="0"/>
              <a:t>Dysfunctional Aspects of Culture</a:t>
            </a:r>
            <a:endParaRPr lang="en-US" sz="4400" dirty="0">
              <a:solidFill>
                <a:schemeClr val="accent1">
                  <a:lumMod val="75000"/>
                </a:schemeClr>
              </a:solidFill>
            </a:endParaRPr>
          </a:p>
        </p:txBody>
      </p:sp>
      <p:sp>
        <p:nvSpPr>
          <p:cNvPr id="3" name="Content Placeholder 2"/>
          <p:cNvSpPr>
            <a:spLocks noGrp="1"/>
          </p:cNvSpPr>
          <p:nvPr>
            <p:ph idx="1"/>
          </p:nvPr>
        </p:nvSpPr>
        <p:spPr>
          <a:xfrm>
            <a:off x="304800" y="1981200"/>
            <a:ext cx="8534400" cy="4572000"/>
          </a:xfrm>
        </p:spPr>
        <p:style>
          <a:lnRef idx="1">
            <a:schemeClr val="accent6"/>
          </a:lnRef>
          <a:fillRef idx="2">
            <a:schemeClr val="accent6"/>
          </a:fillRef>
          <a:effectRef idx="1">
            <a:schemeClr val="accent6"/>
          </a:effectRef>
          <a:fontRef idx="minor">
            <a:schemeClr val="dk1"/>
          </a:fontRef>
        </p:style>
        <p:txBody>
          <a:bodyPr>
            <a:normAutofit/>
          </a:bodyPr>
          <a:lstStyle/>
          <a:p>
            <a:pPr marL="514350" lvl="0" indent="-514350">
              <a:buFont typeface="+mj-lt"/>
              <a:buAutoNum type="arabicPeriod"/>
            </a:pPr>
            <a:r>
              <a:rPr lang="en-US" sz="3200" dirty="0" smtClean="0"/>
              <a:t>Barrier to change</a:t>
            </a:r>
          </a:p>
          <a:p>
            <a:pPr marL="514350" lvl="0" indent="-514350">
              <a:buFont typeface="+mj-lt"/>
              <a:buAutoNum type="arabicPeriod"/>
            </a:pPr>
            <a:r>
              <a:rPr lang="en-US" sz="3200" dirty="0" smtClean="0"/>
              <a:t>Barrier to diversity</a:t>
            </a:r>
          </a:p>
          <a:p>
            <a:pPr marL="514350" lvl="0" indent="-514350">
              <a:buFont typeface="+mj-lt"/>
              <a:buAutoNum type="arabicPeriod"/>
            </a:pPr>
            <a:r>
              <a:rPr lang="en-US" sz="3200" dirty="0" smtClean="0"/>
              <a:t>Barrier to acquisitions and mergers</a:t>
            </a:r>
          </a:p>
          <a:p>
            <a:pPr marL="274320" indent="-274320" eaLnBrk="1" fontAlgn="auto" hangingPunct="1">
              <a:spcAft>
                <a:spcPts val="0"/>
              </a:spcAft>
              <a:buNone/>
              <a:defRPr/>
            </a:pPr>
            <a:endParaRPr lang="en-US" sz="3200" dirty="0">
              <a:solidFill>
                <a:schemeClr val="tx1"/>
              </a:solidFill>
            </a:endParaRPr>
          </a:p>
        </p:txBody>
      </p:sp>
    </p:spTree>
  </p:cSld>
  <p:clrMapOvr>
    <a:masterClrMapping/>
  </p:clrMapOvr>
  <p:transition>
    <p:dissolv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838200"/>
            <a:ext cx="7467600" cy="838200"/>
          </a:xfrm>
        </p:spPr>
        <p:txBody>
          <a:bodyPr>
            <a:normAutofit fontScale="90000"/>
          </a:bodyPr>
          <a:lstStyle/>
          <a:p>
            <a:pPr eaLnBrk="1" fontAlgn="auto" hangingPunct="1">
              <a:spcAft>
                <a:spcPts val="0"/>
              </a:spcAft>
              <a:defRPr/>
            </a:pPr>
            <a:r>
              <a:rPr lang="en-US" dirty="0" smtClean="0">
                <a:solidFill>
                  <a:srgbClr val="C00000"/>
                </a:solidFill>
              </a:rPr>
              <a:t/>
            </a:r>
            <a:br>
              <a:rPr lang="en-US" dirty="0" smtClean="0">
                <a:solidFill>
                  <a:srgbClr val="C00000"/>
                </a:solidFill>
              </a:rPr>
            </a:br>
            <a:r>
              <a:rPr lang="en-US" dirty="0" smtClean="0">
                <a:solidFill>
                  <a:srgbClr val="C00000"/>
                </a:solidFill>
              </a:rPr>
              <a:t>Goals of Organizational Change </a:t>
            </a:r>
            <a:endParaRPr lang="en-US" dirty="0"/>
          </a:p>
        </p:txBody>
      </p:sp>
      <p:sp>
        <p:nvSpPr>
          <p:cNvPr id="6" name="Content Placeholder 5"/>
          <p:cNvSpPr>
            <a:spLocks noGrp="1"/>
          </p:cNvSpPr>
          <p:nvPr>
            <p:ph idx="1"/>
          </p:nvPr>
        </p:nvSpPr>
        <p:spPr>
          <a:xfrm>
            <a:off x="457200" y="2514600"/>
            <a:ext cx="7696200" cy="3492691"/>
          </a:xfrm>
        </p:spPr>
        <p:style>
          <a:lnRef idx="1">
            <a:schemeClr val="accent2"/>
          </a:lnRef>
          <a:fillRef idx="2">
            <a:schemeClr val="accent2"/>
          </a:fillRef>
          <a:effectRef idx="1">
            <a:schemeClr val="accent2"/>
          </a:effectRef>
          <a:fontRef idx="minor">
            <a:schemeClr val="dk1"/>
          </a:fontRef>
        </p:style>
        <p:txBody>
          <a:bodyPr>
            <a:normAutofit/>
          </a:bodyPr>
          <a:lstStyle/>
          <a:p>
            <a:pPr lvl="0"/>
            <a:r>
              <a:rPr lang="en-US" b="1" dirty="0" smtClean="0"/>
              <a:t>Artifacts and </a:t>
            </a:r>
            <a:r>
              <a:rPr lang="en-US" b="1" dirty="0" err="1" smtClean="0"/>
              <a:t>behaviours</a:t>
            </a:r>
            <a:r>
              <a:rPr lang="en-US" b="1" dirty="0" smtClean="0"/>
              <a:t> (outer skin)</a:t>
            </a:r>
            <a:endParaRPr lang="en-US" dirty="0" smtClean="0"/>
          </a:p>
          <a:p>
            <a:pPr lvl="0"/>
            <a:r>
              <a:rPr lang="en-US" b="1" dirty="0" smtClean="0"/>
              <a:t>Espoused values or the inner layer</a:t>
            </a:r>
            <a:endParaRPr lang="en-US" dirty="0" smtClean="0"/>
          </a:p>
          <a:p>
            <a:pPr lvl="0"/>
            <a:r>
              <a:rPr lang="en-US" b="1" dirty="0" smtClean="0"/>
              <a:t>Assumptions or the paradigm</a:t>
            </a:r>
            <a:endParaRPr lang="en-US" dirty="0" smtClean="0"/>
          </a:p>
          <a:p>
            <a:pPr marL="274320" indent="-274320" eaLnBrk="1" fontAlgn="auto" hangingPunct="1">
              <a:spcAft>
                <a:spcPts val="0"/>
              </a:spcAft>
              <a:buNone/>
              <a:defRPr/>
            </a:pPr>
            <a:endParaRPr lang="en-US" dirty="0">
              <a:solidFill>
                <a:schemeClr val="tx1"/>
              </a:solidFill>
            </a:endParaRPr>
          </a:p>
        </p:txBody>
      </p:sp>
    </p:spTree>
  </p:cSld>
  <p:clrMapOvr>
    <a:masterClrMapping/>
  </p:clrMapOvr>
  <p:transition>
    <p:dissolv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a:xfrm>
            <a:off x="457200" y="320675"/>
            <a:ext cx="7239000" cy="1143000"/>
          </a:xfrm>
        </p:spPr>
        <p:txBody>
          <a:bodyPr/>
          <a:lstStyle/>
          <a:p>
            <a:pPr eaLnBrk="1" fontAlgn="auto" hangingPunct="1">
              <a:spcAft>
                <a:spcPts val="0"/>
              </a:spcAft>
              <a:defRPr/>
            </a:pPr>
            <a:r>
              <a:rPr lang="en-US" sz="4800" b="1" dirty="0" err="1" smtClean="0"/>
              <a:t>Handy’s</a:t>
            </a:r>
            <a:r>
              <a:rPr lang="en-US" sz="4800" b="1" dirty="0" smtClean="0"/>
              <a:t> Four Types of Corporate Cultures</a:t>
            </a:r>
            <a:endParaRPr lang="en-US" dirty="0">
              <a:solidFill>
                <a:schemeClr val="accent1">
                  <a:lumMod val="75000"/>
                </a:schemeClr>
              </a:solidFill>
            </a:endParaRPr>
          </a:p>
        </p:txBody>
      </p:sp>
      <p:sp>
        <p:nvSpPr>
          <p:cNvPr id="369667" name="Rectangle 3"/>
          <p:cNvSpPr>
            <a:spLocks noGrp="1" noChangeArrowheads="1"/>
          </p:cNvSpPr>
          <p:nvPr>
            <p:ph idx="1"/>
          </p:nvPr>
        </p:nvSpPr>
        <p:spPr>
          <a:xfrm>
            <a:off x="0" y="1524000"/>
            <a:ext cx="8763000" cy="4953000"/>
          </a:xfrm>
        </p:spPr>
        <p:style>
          <a:lnRef idx="1">
            <a:schemeClr val="accent4"/>
          </a:lnRef>
          <a:fillRef idx="2">
            <a:schemeClr val="accent4"/>
          </a:fillRef>
          <a:effectRef idx="1">
            <a:schemeClr val="accent4"/>
          </a:effectRef>
          <a:fontRef idx="minor">
            <a:schemeClr val="dk1"/>
          </a:fontRef>
        </p:style>
        <p:txBody>
          <a:bodyPr>
            <a:normAutofit/>
          </a:bodyPr>
          <a:lstStyle/>
          <a:p>
            <a:pPr marL="514350" lvl="0" indent="-514350">
              <a:buFont typeface="+mj-lt"/>
              <a:buAutoNum type="arabicPeriod"/>
            </a:pPr>
            <a:r>
              <a:rPr lang="en-US" sz="3200" dirty="0" smtClean="0"/>
              <a:t>Power culture: Power is concentrated in one hand (Autocracy)</a:t>
            </a:r>
          </a:p>
          <a:p>
            <a:pPr marL="514350" lvl="0" indent="-514350">
              <a:buFont typeface="+mj-lt"/>
              <a:buAutoNum type="arabicPeriod"/>
            </a:pPr>
            <a:r>
              <a:rPr lang="en-US" sz="3200" dirty="0" smtClean="0"/>
              <a:t>Role culture: Rules and regulations culture, (bureaucracy)</a:t>
            </a:r>
          </a:p>
          <a:p>
            <a:pPr marL="514350" lvl="0" indent="-514350">
              <a:buFont typeface="+mj-lt"/>
              <a:buAutoNum type="arabicPeriod"/>
            </a:pPr>
            <a:r>
              <a:rPr lang="en-US" sz="3200" dirty="0" smtClean="0"/>
              <a:t>Task culture: Output focus culture(project organization)</a:t>
            </a:r>
          </a:p>
          <a:p>
            <a:pPr marL="514350" lvl="0" indent="-514350">
              <a:buFont typeface="+mj-lt"/>
              <a:buAutoNum type="arabicPeriod"/>
            </a:pPr>
            <a:r>
              <a:rPr lang="en-US" sz="3200" dirty="0" smtClean="0"/>
              <a:t>Person culture: based on individual interest (Employees’ Oriented Structure)</a:t>
            </a:r>
            <a:endParaRPr lang="en-US" sz="3200" dirty="0"/>
          </a:p>
        </p:txBody>
      </p:sp>
      <p:pic>
        <p:nvPicPr>
          <p:cNvPr id="116742" name="Picture 4" descr="j0155723"/>
          <p:cNvPicPr>
            <a:picLocks noChangeAspect="1" noChangeArrowheads="1"/>
          </p:cNvPicPr>
          <p:nvPr/>
        </p:nvPicPr>
        <p:blipFill>
          <a:blip r:embed="rId3" cstate="print"/>
          <a:srcRect/>
          <a:stretch>
            <a:fillRect/>
          </a:stretch>
        </p:blipFill>
        <p:spPr bwMode="auto">
          <a:xfrm>
            <a:off x="5900737" y="5160963"/>
            <a:ext cx="3243263" cy="16970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457200" y="704088"/>
            <a:ext cx="8382000" cy="1200912"/>
          </a:xfrm>
        </p:spPr>
        <p:txBody>
          <a:bodyPr>
            <a:normAutofit fontScale="90000"/>
          </a:bodyPr>
          <a:lstStyle/>
          <a:p>
            <a:pPr eaLnBrk="1" fontAlgn="auto" hangingPunct="1">
              <a:spcAft>
                <a:spcPts val="0"/>
              </a:spcAft>
              <a:defRPr/>
            </a:pP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dirty="0" smtClean="0"/>
              <a:t/>
            </a:r>
            <a:br>
              <a:rPr lang="en-US" sz="3600" dirty="0" smtClean="0"/>
            </a:br>
            <a:r>
              <a:rPr lang="en-US" sz="3600" b="1" dirty="0" smtClean="0"/>
              <a:t>Five Dimensions of </a:t>
            </a:r>
            <a:r>
              <a:rPr lang="en-US" sz="3600" b="1" dirty="0" err="1" smtClean="0"/>
              <a:t>Hofstedes</a:t>
            </a:r>
            <a:r>
              <a:rPr lang="en-US" sz="3600" b="1" dirty="0" smtClean="0"/>
              <a:t>’ Framework(Influence of national culture on organizational culture)</a:t>
            </a:r>
            <a:endParaRPr lang="en-US" sz="3600" dirty="0">
              <a:solidFill>
                <a:schemeClr val="accent1">
                  <a:lumMod val="75000"/>
                </a:schemeClr>
              </a:solidFill>
            </a:endParaRPr>
          </a:p>
        </p:txBody>
      </p:sp>
      <p:sp>
        <p:nvSpPr>
          <p:cNvPr id="372739" name="Text Box 3"/>
          <p:cNvSpPr txBox="1">
            <a:spLocks noChangeArrowheads="1"/>
          </p:cNvSpPr>
          <p:nvPr/>
        </p:nvSpPr>
        <p:spPr bwMode="blackWhite">
          <a:xfrm>
            <a:off x="152400" y="2209800"/>
            <a:ext cx="8610600" cy="4648200"/>
          </a:xfrm>
          <a:prstGeom prst="rect">
            <a:avLst/>
          </a:prstGeom>
          <a:solidFill>
            <a:schemeClr val="bg2">
              <a:lumMod val="90000"/>
            </a:schemeClr>
          </a:solidFill>
          <a:ln w="12700">
            <a:solidFill>
              <a:schemeClr val="tx1"/>
            </a:solidFill>
            <a:miter lim="800000"/>
            <a:headEnd/>
            <a:tailEnd/>
          </a:ln>
          <a:effectLst>
            <a:outerShdw dist="135003" dir="2471156" algn="ctr" rotWithShape="0">
              <a:srgbClr val="DDDDDD"/>
            </a:outerShdw>
          </a:effectLst>
        </p:spPr>
        <p:txBody>
          <a:bodyPr lIns="182880" rIns="182880" anchor="ctr" anchorCtr="1"/>
          <a:lstStyle/>
          <a:p>
            <a:pPr marL="514350" lvl="0" indent="-514350">
              <a:buFont typeface="+mj-lt"/>
              <a:buAutoNum type="arabicPeriod"/>
            </a:pPr>
            <a:r>
              <a:rPr lang="en-US" sz="2800" dirty="0" smtClean="0"/>
              <a:t>Power Distance</a:t>
            </a:r>
          </a:p>
          <a:p>
            <a:pPr marL="514350" lvl="0" indent="-514350">
              <a:buFont typeface="+mj-lt"/>
              <a:buAutoNum type="arabicPeriod"/>
            </a:pPr>
            <a:r>
              <a:rPr lang="en-US" sz="2800" dirty="0" smtClean="0"/>
              <a:t>Individualism vs. Collectivism</a:t>
            </a:r>
          </a:p>
          <a:p>
            <a:pPr marL="514350" lvl="0" indent="-514350">
              <a:buFont typeface="+mj-lt"/>
              <a:buAutoNum type="arabicPeriod"/>
            </a:pPr>
            <a:r>
              <a:rPr lang="en-US" sz="2800" dirty="0" smtClean="0"/>
              <a:t>Masculinity vs. Femininity</a:t>
            </a:r>
          </a:p>
          <a:p>
            <a:pPr marL="514350" lvl="0" indent="-514350">
              <a:buFont typeface="+mj-lt"/>
              <a:buAutoNum type="arabicPeriod"/>
            </a:pPr>
            <a:r>
              <a:rPr lang="en-US" sz="2800" dirty="0" smtClean="0"/>
              <a:t>Uncertainty Avoidance</a:t>
            </a:r>
          </a:p>
          <a:p>
            <a:pPr marL="514350" lvl="0" indent="-514350">
              <a:buFont typeface="+mj-lt"/>
              <a:buAutoNum type="arabicPeriod"/>
            </a:pPr>
            <a:r>
              <a:rPr lang="en-US" sz="2800" dirty="0" smtClean="0"/>
              <a:t>Long-term orientation versus short-term orientation</a:t>
            </a:r>
            <a:endParaRPr lang="en-US" sz="2800" dirty="0"/>
          </a:p>
        </p:txBody>
      </p:sp>
      <p:pic>
        <p:nvPicPr>
          <p:cNvPr id="119812" name="Picture 8" descr="BS01307_"/>
          <p:cNvPicPr>
            <a:picLocks noChangeAspect="1" noChangeArrowheads="1"/>
          </p:cNvPicPr>
          <p:nvPr/>
        </p:nvPicPr>
        <p:blipFill>
          <a:blip r:embed="rId3" cstate="print"/>
          <a:srcRect/>
          <a:stretch>
            <a:fillRect/>
          </a:stretch>
        </p:blipFill>
        <p:spPr bwMode="auto">
          <a:xfrm>
            <a:off x="6629400" y="1981200"/>
            <a:ext cx="2133600" cy="1828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72739"/>
                                        </p:tgtEl>
                                        <p:attrNameLst>
                                          <p:attrName>style.visibility</p:attrName>
                                        </p:attrNameLst>
                                      </p:cBhvr>
                                      <p:to>
                                        <p:strVal val="visible"/>
                                      </p:to>
                                    </p:set>
                                    <p:animEffect transition="in" filter="box(in)">
                                      <p:cBhvr>
                                        <p:cTn id="7" dur="500"/>
                                        <p:tgtEl>
                                          <p:spTgt spid="372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39" grpId="0" animBg="1"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1295400"/>
            <a:ext cx="7772400" cy="2819400"/>
          </a:xfrm>
        </p:spPr>
        <p:style>
          <a:lnRef idx="1">
            <a:schemeClr val="accent2"/>
          </a:lnRef>
          <a:fillRef idx="2">
            <a:schemeClr val="accent2"/>
          </a:fillRef>
          <a:effectRef idx="1">
            <a:schemeClr val="accent2"/>
          </a:effectRef>
          <a:fontRef idx="minor">
            <a:schemeClr val="dk1"/>
          </a:fontRef>
        </p:style>
        <p:txBody>
          <a:bodyPr>
            <a:normAutofit/>
          </a:bodyPr>
          <a:lstStyle/>
          <a:p>
            <a:pPr eaLnBrk="1" fontAlgn="auto" hangingPunct="1">
              <a:spcAft>
                <a:spcPts val="0"/>
              </a:spcAft>
              <a:defRPr/>
            </a:pPr>
            <a:r>
              <a:rPr lang="en-US" b="1" dirty="0" smtClean="0"/>
              <a:t>Chapter# 6</a:t>
            </a:r>
            <a:br>
              <a:rPr lang="en-US" b="1" dirty="0" smtClean="0"/>
            </a:br>
            <a:r>
              <a:rPr lang="en-US" b="1" dirty="0" smtClean="0"/>
              <a:t>Employees Behavior</a:t>
            </a:r>
            <a:br>
              <a:rPr lang="en-US" b="1" dirty="0" smtClean="0"/>
            </a:br>
            <a:endParaRPr lang="en-US" b="1" dirty="0"/>
          </a:p>
        </p:txBody>
      </p:sp>
    </p:spTree>
  </p:cSld>
  <p:clrMapOvr>
    <a:masterClrMapping/>
  </p:clrMapOvr>
  <p:transition>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20675"/>
            <a:ext cx="7239000" cy="1143000"/>
          </a:xfrm>
        </p:spPr>
        <p:txBody>
          <a:bodyPr>
            <a:noAutofit/>
          </a:bodyPr>
          <a:lstStyle/>
          <a:p>
            <a:r>
              <a:rPr lang="en-US" sz="4400" b="1" dirty="0" smtClean="0"/>
              <a:t>PERCEPTION</a:t>
            </a:r>
            <a:endParaRPr lang="en-US" sz="4400" dirty="0" smtClean="0"/>
          </a:p>
        </p:txBody>
      </p:sp>
      <p:sp>
        <p:nvSpPr>
          <p:cNvPr id="6" name="Content Placeholder 5"/>
          <p:cNvSpPr>
            <a:spLocks noGrp="1"/>
          </p:cNvSpPr>
          <p:nvPr>
            <p:ph idx="1"/>
          </p:nvPr>
        </p:nvSpPr>
        <p:spPr>
          <a:xfrm>
            <a:off x="457200" y="1524000"/>
            <a:ext cx="8077200" cy="4931736"/>
          </a:xfrm>
        </p:spPr>
        <p:style>
          <a:lnRef idx="1">
            <a:schemeClr val="accent3"/>
          </a:lnRef>
          <a:fillRef idx="2">
            <a:schemeClr val="accent3"/>
          </a:fillRef>
          <a:effectRef idx="1">
            <a:schemeClr val="accent3"/>
          </a:effectRef>
          <a:fontRef idx="minor">
            <a:schemeClr val="dk1"/>
          </a:fontRef>
        </p:style>
        <p:txBody>
          <a:bodyPr>
            <a:normAutofit/>
          </a:bodyPr>
          <a:lstStyle/>
          <a:p>
            <a:pPr>
              <a:buNone/>
            </a:pPr>
            <a:r>
              <a:rPr lang="en-US" sz="3200" b="1" dirty="0" smtClean="0"/>
              <a:t>	Definition:</a:t>
            </a:r>
          </a:p>
          <a:p>
            <a:pPr>
              <a:buNone/>
            </a:pPr>
            <a:endParaRPr lang="en-US" sz="3200" dirty="0" smtClean="0"/>
          </a:p>
          <a:p>
            <a:pPr>
              <a:buNone/>
            </a:pPr>
            <a:r>
              <a:rPr lang="en-US" sz="3200" dirty="0" smtClean="0"/>
              <a:t>   A process by which individuals select, organize and interpret their sensory impressions in order to give meaning to their environment. People’s </a:t>
            </a:r>
            <a:r>
              <a:rPr lang="en-US" sz="3200" dirty="0" err="1" smtClean="0"/>
              <a:t>behaviour</a:t>
            </a:r>
            <a:r>
              <a:rPr lang="en-US" sz="3200" dirty="0" smtClean="0"/>
              <a:t> is based on their perception of what reality is, not on reality itself.</a:t>
            </a:r>
            <a:endParaRPr lang="en-US" sz="3200" dirty="0"/>
          </a:p>
        </p:txBody>
      </p:sp>
    </p:spTree>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458200" cy="1447800"/>
          </a:xfrm>
        </p:spPr>
        <p:txBody>
          <a:bodyPr/>
          <a:lstStyle/>
          <a:p>
            <a:pPr eaLnBrk="1" fontAlgn="auto" hangingPunct="1">
              <a:spcAft>
                <a:spcPts val="0"/>
              </a:spcAft>
              <a:defRPr/>
            </a:pPr>
            <a:r>
              <a:rPr lang="en-US" sz="4400" b="1" dirty="0" smtClean="0"/>
              <a:t>Internal Factors Influencing Perception</a:t>
            </a:r>
            <a:r>
              <a:rPr lang="en-US" dirty="0" smtClean="0"/>
              <a:t/>
            </a:r>
            <a:br>
              <a:rPr lang="en-US" dirty="0" smtClean="0"/>
            </a:br>
            <a:endParaRPr lang="en-US" dirty="0"/>
          </a:p>
        </p:txBody>
      </p:sp>
      <p:sp>
        <p:nvSpPr>
          <p:cNvPr id="3" name="Content Placeholder 2"/>
          <p:cNvSpPr>
            <a:spLocks noGrp="1"/>
          </p:cNvSpPr>
          <p:nvPr>
            <p:ph idx="1"/>
          </p:nvPr>
        </p:nvSpPr>
        <p:spPr>
          <a:xfrm>
            <a:off x="457200" y="1600200"/>
            <a:ext cx="7543800" cy="4953000"/>
          </a:xfrm>
        </p:spPr>
        <p:style>
          <a:lnRef idx="1">
            <a:schemeClr val="accent2"/>
          </a:lnRef>
          <a:fillRef idx="2">
            <a:schemeClr val="accent2"/>
          </a:fillRef>
          <a:effectRef idx="1">
            <a:schemeClr val="accent2"/>
          </a:effectRef>
          <a:fontRef idx="minor">
            <a:schemeClr val="dk1"/>
          </a:fontRef>
        </p:style>
        <p:txBody>
          <a:bodyPr>
            <a:noAutofit/>
          </a:bodyPr>
          <a:lstStyle/>
          <a:p>
            <a:pPr>
              <a:buNone/>
            </a:pPr>
            <a:r>
              <a:rPr lang="en-GB" sz="2400" dirty="0" smtClean="0"/>
              <a:t> </a:t>
            </a:r>
            <a:endParaRPr lang="en-US" sz="2400" dirty="0" smtClean="0"/>
          </a:p>
          <a:p>
            <a:pPr marL="457200" lvl="0" indent="-457200">
              <a:buFont typeface="+mj-lt"/>
              <a:buAutoNum type="arabicPeriod"/>
            </a:pPr>
            <a:r>
              <a:rPr lang="en-US" sz="2400" dirty="0" smtClean="0"/>
              <a:t>Attitudes</a:t>
            </a:r>
          </a:p>
          <a:p>
            <a:pPr marL="457200" lvl="0" indent="-457200">
              <a:buFont typeface="+mj-lt"/>
              <a:buAutoNum type="arabicPeriod"/>
            </a:pPr>
            <a:r>
              <a:rPr lang="en-US" sz="2400" dirty="0" smtClean="0"/>
              <a:t>Motives</a:t>
            </a:r>
          </a:p>
          <a:p>
            <a:pPr marL="457200" lvl="0" indent="-457200">
              <a:buFont typeface="+mj-lt"/>
              <a:buAutoNum type="arabicPeriod"/>
            </a:pPr>
            <a:r>
              <a:rPr lang="en-US" sz="2400" dirty="0" smtClean="0"/>
              <a:t>Interests</a:t>
            </a:r>
          </a:p>
          <a:p>
            <a:pPr marL="457200" lvl="0" indent="-457200">
              <a:buFont typeface="+mj-lt"/>
              <a:buAutoNum type="arabicPeriod"/>
            </a:pPr>
            <a:r>
              <a:rPr lang="en-US" sz="2400" dirty="0" smtClean="0"/>
              <a:t>Experience</a:t>
            </a:r>
          </a:p>
          <a:p>
            <a:pPr marL="457200" lvl="0" indent="-457200">
              <a:buFont typeface="+mj-lt"/>
              <a:buAutoNum type="arabicPeriod"/>
            </a:pPr>
            <a:r>
              <a:rPr lang="en-US" sz="2400" dirty="0" smtClean="0"/>
              <a:t>Expectations</a:t>
            </a:r>
          </a:p>
          <a:p>
            <a:pPr marL="457200" lvl="0" indent="-457200">
              <a:buFont typeface="+mj-lt"/>
              <a:buAutoNum type="arabicPeriod"/>
            </a:pPr>
            <a:r>
              <a:rPr lang="en-US" sz="2400" dirty="0" smtClean="0"/>
              <a:t>Beliefs</a:t>
            </a:r>
          </a:p>
          <a:p>
            <a:pPr marL="457200" lvl="0" indent="-457200">
              <a:buFont typeface="+mj-lt"/>
              <a:buAutoNum type="arabicPeriod"/>
            </a:pPr>
            <a:r>
              <a:rPr lang="en-US" sz="2400" dirty="0" smtClean="0"/>
              <a:t>Values</a:t>
            </a:r>
          </a:p>
          <a:p>
            <a:pPr marL="457200" lvl="0" indent="-457200">
              <a:buFont typeface="+mj-lt"/>
              <a:buAutoNum type="arabicPeriod"/>
            </a:pPr>
            <a:r>
              <a:rPr lang="en-US" sz="2400" dirty="0" smtClean="0"/>
              <a:t>Needs </a:t>
            </a:r>
          </a:p>
          <a:p>
            <a:pPr marL="457200" lvl="0" indent="-457200">
              <a:buFont typeface="+mj-lt"/>
              <a:buAutoNum type="arabicPeriod"/>
            </a:pPr>
            <a:r>
              <a:rPr lang="en-US" sz="2400" dirty="0" smtClean="0"/>
              <a:t>Habit</a:t>
            </a:r>
          </a:p>
          <a:p>
            <a:pPr marL="457200" indent="-457200">
              <a:buFont typeface="+mj-lt"/>
              <a:buAutoNum type="arabicPeriod"/>
            </a:pPr>
            <a:r>
              <a:rPr lang="en-US" sz="2400" dirty="0" smtClean="0"/>
              <a:t>Personality</a:t>
            </a:r>
            <a:endParaRPr lang="en-US" sz="3200" dirty="0"/>
          </a:p>
        </p:txBody>
      </p:sp>
    </p:spTree>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1143000"/>
          </a:xfrm>
        </p:spPr>
        <p:txBody>
          <a:bodyPr/>
          <a:lstStyle/>
          <a:p>
            <a:r>
              <a:rPr lang="en-US" sz="4000" b="1" dirty="0" smtClean="0"/>
              <a:t>Perceptual selectivity</a:t>
            </a:r>
            <a:endParaRPr lang="en-US" sz="4000" dirty="0" smtClean="0"/>
          </a:p>
        </p:txBody>
      </p:sp>
      <p:sp>
        <p:nvSpPr>
          <p:cNvPr id="3" name="Content Placeholder 2"/>
          <p:cNvSpPr>
            <a:spLocks noGrp="1"/>
          </p:cNvSpPr>
          <p:nvPr>
            <p:ph idx="1"/>
          </p:nvPr>
        </p:nvSpPr>
        <p:spPr>
          <a:xfrm>
            <a:off x="457200" y="1609416"/>
            <a:ext cx="7848600" cy="4846320"/>
          </a:xfrm>
        </p:spPr>
        <p:style>
          <a:lnRef idx="1">
            <a:schemeClr val="accent2"/>
          </a:lnRef>
          <a:fillRef idx="2">
            <a:schemeClr val="accent2"/>
          </a:fillRef>
          <a:effectRef idx="1">
            <a:schemeClr val="accent2"/>
          </a:effectRef>
          <a:fontRef idx="minor">
            <a:schemeClr val="dk1"/>
          </a:fontRef>
        </p:style>
        <p:txBody>
          <a:bodyPr>
            <a:noAutofit/>
          </a:bodyPr>
          <a:lstStyle/>
          <a:p>
            <a:pPr>
              <a:buNone/>
            </a:pPr>
            <a:endParaRPr lang="en-US" sz="3200" dirty="0" smtClean="0"/>
          </a:p>
          <a:p>
            <a:r>
              <a:rPr lang="en-US" sz="3200" dirty="0" smtClean="0"/>
              <a:t>Perceptual selectivity seeks to explain how, and why, people select only a few stimuli out of the many stimuli they come across. Perceptual selectivity is affected by various internal and external factors which can also be thought of as characteristics of the perceiver and the perceived</a:t>
            </a:r>
          </a:p>
        </p:txBody>
      </p:sp>
    </p:spTree>
  </p:cSld>
  <p:clrMapOvr>
    <a:masterClrMapping/>
  </p:clrMapOvr>
  <p:transition>
    <p:dissolv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Characteristics of the </a:t>
            </a:r>
            <a:r>
              <a:rPr lang="en-US" sz="4000" b="1" dirty="0" smtClean="0"/>
              <a:t>perceiver (internal </a:t>
            </a:r>
            <a:r>
              <a:rPr lang="en-US" sz="4000" b="1" dirty="0" smtClean="0"/>
              <a:t>factors)</a:t>
            </a:r>
            <a:endParaRPr lang="en-US" sz="4000" dirty="0"/>
          </a:p>
        </p:txBody>
      </p:sp>
      <p:sp>
        <p:nvSpPr>
          <p:cNvPr id="3" name="Content Placeholder 2"/>
          <p:cNvSpPr>
            <a:spLocks noGrp="1"/>
          </p:cNvSpPr>
          <p:nvPr>
            <p:ph idx="1"/>
          </p:nvPr>
        </p:nvSpPr>
        <p:spPr/>
        <p:txBody>
          <a:bodyPr/>
          <a:lstStyle/>
          <a:p>
            <a:pPr lvl="0"/>
            <a:r>
              <a:rPr lang="en-US" b="1" dirty="0" smtClean="0"/>
              <a:t>Personality</a:t>
            </a:r>
            <a:endParaRPr lang="en-US" dirty="0" smtClean="0"/>
          </a:p>
          <a:p>
            <a:r>
              <a:rPr lang="en-US" b="1" dirty="0" smtClean="0"/>
              <a:t>Motivation and interest</a:t>
            </a:r>
            <a:endParaRPr lang="en-US" dirty="0" smtClean="0"/>
          </a:p>
          <a:p>
            <a:r>
              <a:rPr lang="en-US" b="1" dirty="0" smtClean="0"/>
              <a:t>Economic and social background</a:t>
            </a:r>
            <a:endParaRPr lang="en-US" dirty="0" smtClean="0"/>
          </a:p>
          <a:p>
            <a:r>
              <a:rPr lang="en-US" b="1" dirty="0" smtClean="0"/>
              <a:t>Habit </a:t>
            </a:r>
            <a:endParaRPr lang="en-US" b="1" dirty="0" smtClean="0"/>
          </a:p>
          <a:p>
            <a:r>
              <a:rPr lang="en-US" b="1" dirty="0" smtClean="0"/>
              <a:t>Learning </a:t>
            </a:r>
            <a:endParaRPr lang="en-US" b="1" dirty="0" smtClean="0"/>
          </a:p>
          <a:p>
            <a:pPr lvl="0"/>
            <a:r>
              <a:rPr lang="en-US" b="1" smtClean="0"/>
              <a:t>Organizational role and specialization</a:t>
            </a:r>
            <a:endParaRPr lang="en-US" smtClean="0"/>
          </a:p>
          <a:p>
            <a:pPr>
              <a:buNone/>
            </a:pPr>
            <a:r>
              <a:rPr lang="en-US" b="1" smtClean="0"/>
              <a:t> </a:t>
            </a:r>
            <a:endParaRPr lang="en-US" smtClean="0"/>
          </a:p>
          <a:p>
            <a:endParaRPr lang="en-US" dirty="0"/>
          </a:p>
        </p:txBody>
      </p:sp>
    </p:spTree>
  </p:cSld>
  <p:clrMapOvr>
    <a:masterClrMapping/>
  </p:clrMapOvr>
  <p:transition>
    <p:dissolv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r>
              <a:rPr lang="en-US" dirty="0" smtClean="0"/>
              <a:t/>
            </a:r>
            <a:br>
              <a:rPr lang="en-US" dirty="0" smtClean="0"/>
            </a:br>
            <a:r>
              <a:rPr lang="en-US" sz="3600" b="1" dirty="0" smtClean="0"/>
              <a:t>Characteristics of the </a:t>
            </a:r>
            <a:r>
              <a:rPr lang="en-US" sz="3600" b="1" dirty="0" smtClean="0"/>
              <a:t>perceived (external </a:t>
            </a:r>
            <a:r>
              <a:rPr lang="en-US" sz="3600" b="1" dirty="0" smtClean="0"/>
              <a:t>factors)</a:t>
            </a:r>
            <a:endParaRPr lang="en-US" sz="3600" dirty="0" smtClean="0"/>
          </a:p>
        </p:txBody>
      </p:sp>
      <p:sp>
        <p:nvSpPr>
          <p:cNvPr id="129027" name="Content Placeholder 2"/>
          <p:cNvSpPr>
            <a:spLocks noGrp="1"/>
          </p:cNvSpPr>
          <p:nvPr>
            <p:ph idx="1"/>
          </p:nvPr>
        </p:nvSpPr>
        <p:spPr/>
        <p:txBody>
          <a:bodyPr/>
          <a:lstStyle/>
          <a:p>
            <a:pPr>
              <a:buNone/>
            </a:pPr>
            <a:endParaRPr lang="en-US" dirty="0" smtClean="0"/>
          </a:p>
          <a:p>
            <a:pPr marL="514350" lvl="0" indent="-514350">
              <a:buFont typeface="+mj-lt"/>
              <a:buAutoNum type="arabicPeriod"/>
            </a:pPr>
            <a:r>
              <a:rPr lang="en-US" b="1" dirty="0" smtClean="0"/>
              <a:t>Contrast</a:t>
            </a:r>
            <a:endParaRPr lang="en-US" dirty="0" smtClean="0"/>
          </a:p>
          <a:p>
            <a:pPr marL="514350" lvl="0" indent="-514350">
              <a:buFont typeface="+mj-lt"/>
              <a:buAutoNum type="arabicPeriod"/>
            </a:pPr>
            <a:r>
              <a:rPr lang="en-US" b="1" dirty="0" smtClean="0"/>
              <a:t>Novelty and familiarity</a:t>
            </a:r>
            <a:endParaRPr lang="en-US" dirty="0" smtClean="0"/>
          </a:p>
          <a:p>
            <a:pPr marL="514350" lvl="0" indent="-514350">
              <a:buFont typeface="+mj-lt"/>
              <a:buAutoNum type="arabicPeriod"/>
            </a:pPr>
            <a:r>
              <a:rPr lang="en-US" b="1" dirty="0" smtClean="0"/>
              <a:t>Repetition </a:t>
            </a:r>
            <a:r>
              <a:rPr lang="en-US" dirty="0" smtClean="0"/>
              <a:t> </a:t>
            </a:r>
          </a:p>
          <a:p>
            <a:pPr marL="514350" lvl="0" indent="-514350">
              <a:buFont typeface="+mj-lt"/>
              <a:buAutoNum type="arabicPeriod"/>
            </a:pPr>
            <a:r>
              <a:rPr lang="en-US" b="1" dirty="0" smtClean="0"/>
              <a:t>Size </a:t>
            </a:r>
            <a:endParaRPr lang="en-US" dirty="0" smtClean="0"/>
          </a:p>
          <a:p>
            <a:pPr marL="514350" lvl="0" indent="-514350">
              <a:buFont typeface="+mj-lt"/>
              <a:buAutoNum type="arabicPeriod"/>
            </a:pPr>
            <a:r>
              <a:rPr lang="en-US" b="1" dirty="0" smtClean="0"/>
              <a:t>Intensity</a:t>
            </a:r>
            <a:r>
              <a:rPr lang="en-US" dirty="0" smtClean="0"/>
              <a:t> </a:t>
            </a:r>
          </a:p>
          <a:p>
            <a:pPr marL="514350" lvl="0" indent="-514350">
              <a:buFont typeface="+mj-lt"/>
              <a:buAutoNum type="arabicPeriod"/>
            </a:pPr>
            <a:r>
              <a:rPr lang="en-US" b="1" dirty="0" smtClean="0"/>
              <a:t>Motion</a:t>
            </a:r>
            <a:r>
              <a:rPr lang="en-US" dirty="0" smtClean="0"/>
              <a:t> </a:t>
            </a: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143000"/>
            <a:ext cx="8915400" cy="5486400"/>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en-US" sz="2000" u="sng" dirty="0" smtClean="0"/>
              <a:t>8.Centralization</a:t>
            </a:r>
            <a:r>
              <a:rPr lang="en-US" sz="2000" dirty="0" smtClean="0"/>
              <a:t>. This term refers to the degree to which subordinates are involved in decision making. The subordinates have appropriate opportunity to participate in decision making. </a:t>
            </a:r>
          </a:p>
          <a:p>
            <a:pPr>
              <a:buNone/>
            </a:pPr>
            <a:r>
              <a:rPr lang="en-US" sz="2000" dirty="0" smtClean="0"/>
              <a:t>9.	</a:t>
            </a:r>
            <a:r>
              <a:rPr lang="en-US" sz="2000" u="sng" dirty="0" smtClean="0"/>
              <a:t>Scalar chain</a:t>
            </a:r>
            <a:r>
              <a:rPr lang="en-US" sz="2000" dirty="0" smtClean="0"/>
              <a:t>. The line of authority from top management to the lowest ranks is the scalar chain. </a:t>
            </a:r>
          </a:p>
          <a:p>
            <a:pPr>
              <a:buNone/>
            </a:pPr>
            <a:r>
              <a:rPr lang="en-US" sz="2000" dirty="0" smtClean="0"/>
              <a:t>10.	</a:t>
            </a:r>
            <a:r>
              <a:rPr lang="en-US" sz="2000" u="sng" dirty="0" smtClean="0"/>
              <a:t>Order</a:t>
            </a:r>
            <a:r>
              <a:rPr lang="en-US" sz="2000" dirty="0" smtClean="0"/>
              <a:t>. People and materials should be in the right place at the right time. Work place should be clean, tidy and safe. </a:t>
            </a:r>
          </a:p>
          <a:p>
            <a:pPr>
              <a:buNone/>
            </a:pPr>
            <a:r>
              <a:rPr lang="en-US" sz="2000" dirty="0" smtClean="0"/>
              <a:t>11.	</a:t>
            </a:r>
            <a:r>
              <a:rPr lang="en-US" sz="2000" u="sng" dirty="0" smtClean="0"/>
              <a:t>Equity</a:t>
            </a:r>
            <a:r>
              <a:rPr lang="en-US" sz="2000" dirty="0" smtClean="0"/>
              <a:t>. Managers should be kind and fair to their subordinates. </a:t>
            </a:r>
          </a:p>
          <a:p>
            <a:pPr>
              <a:buNone/>
            </a:pPr>
            <a:r>
              <a:rPr lang="en-US" sz="2000" dirty="0" smtClean="0"/>
              <a:t>12.	</a:t>
            </a:r>
            <a:r>
              <a:rPr lang="en-US" sz="2000" u="sng" dirty="0" smtClean="0"/>
              <a:t>Stability of tenure of personnel</a:t>
            </a:r>
            <a:r>
              <a:rPr lang="en-US" sz="2000" dirty="0" smtClean="0"/>
              <a:t>. Management should provide orderly personnel planning and ensure that replacements are available to fill vacancies. </a:t>
            </a:r>
          </a:p>
          <a:p>
            <a:pPr>
              <a:buNone/>
            </a:pPr>
            <a:r>
              <a:rPr lang="en-US" sz="2000" dirty="0" smtClean="0"/>
              <a:t>13.	</a:t>
            </a:r>
            <a:r>
              <a:rPr lang="en-US" sz="2000" u="sng" dirty="0" smtClean="0"/>
              <a:t>Initiative.</a:t>
            </a:r>
            <a:r>
              <a:rPr lang="en-US" sz="2000" dirty="0" smtClean="0"/>
              <a:t> Employees, who are allowed to originate and carry out plans freely will exert high levels of effort. </a:t>
            </a:r>
          </a:p>
          <a:p>
            <a:pPr>
              <a:buNone/>
            </a:pPr>
            <a:r>
              <a:rPr lang="en-US" sz="2000" dirty="0" smtClean="0"/>
              <a:t>14.	</a:t>
            </a:r>
            <a:r>
              <a:rPr lang="en-US" sz="2000" u="sng" dirty="0" smtClean="0"/>
              <a:t>Esprit de corps</a:t>
            </a:r>
            <a:r>
              <a:rPr lang="en-US" sz="2000" dirty="0" smtClean="0"/>
              <a:t>. Promoting team spirit will build harmony and unity within the organization.</a:t>
            </a:r>
            <a:endParaRPr lang="en-US" sz="2000" dirty="0"/>
          </a:p>
        </p:txBody>
      </p:sp>
    </p:spTree>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675"/>
            <a:ext cx="7239000" cy="1143000"/>
          </a:xfrm>
        </p:spPr>
        <p:txBody>
          <a:bodyPr/>
          <a:lstStyle/>
          <a:p>
            <a:r>
              <a:rPr lang="en-US" sz="3600" b="1" dirty="0" smtClean="0"/>
              <a:t>Perceptual problems and distortions when dealing with people</a:t>
            </a:r>
            <a:endParaRPr lang="en-US" sz="3600" dirty="0"/>
          </a:p>
        </p:txBody>
      </p:sp>
      <p:sp>
        <p:nvSpPr>
          <p:cNvPr id="3" name="Content Placeholder 2"/>
          <p:cNvSpPr>
            <a:spLocks noGrp="1"/>
          </p:cNvSpPr>
          <p:nvPr>
            <p:ph idx="1"/>
          </p:nvPr>
        </p:nvSpPr>
        <p:spPr>
          <a:xfrm>
            <a:off x="457200" y="2362200"/>
            <a:ext cx="7239000" cy="3788736"/>
          </a:xfrm>
        </p:spPr>
        <p:style>
          <a:lnRef idx="1">
            <a:schemeClr val="accent5"/>
          </a:lnRef>
          <a:fillRef idx="2">
            <a:schemeClr val="accent5"/>
          </a:fillRef>
          <a:effectRef idx="1">
            <a:schemeClr val="accent5"/>
          </a:effectRef>
          <a:fontRef idx="minor">
            <a:schemeClr val="dk1"/>
          </a:fontRef>
        </p:style>
        <p:txBody>
          <a:bodyPr>
            <a:normAutofit/>
          </a:bodyPr>
          <a:lstStyle/>
          <a:p>
            <a:pPr marL="514350" indent="-514350" eaLnBrk="1" fontAlgn="auto" hangingPunct="1">
              <a:spcAft>
                <a:spcPts val="0"/>
              </a:spcAft>
              <a:buFont typeface="+mj-lt"/>
              <a:buAutoNum type="arabicPeriod"/>
              <a:defRPr/>
            </a:pPr>
            <a:r>
              <a:rPr lang="en-US" sz="2800" dirty="0" smtClean="0"/>
              <a:t>Halo Effect</a:t>
            </a:r>
          </a:p>
          <a:p>
            <a:pPr marL="514350" indent="-514350" eaLnBrk="1" fontAlgn="auto" hangingPunct="1">
              <a:spcAft>
                <a:spcPts val="0"/>
              </a:spcAft>
              <a:buFont typeface="+mj-lt"/>
              <a:buAutoNum type="arabicPeriod"/>
              <a:defRPr/>
            </a:pPr>
            <a:r>
              <a:rPr lang="en-US" sz="2800" dirty="0" smtClean="0"/>
              <a:t>Contrast Effects</a:t>
            </a:r>
          </a:p>
          <a:p>
            <a:pPr marL="514350" indent="-514350" eaLnBrk="1" fontAlgn="auto" hangingPunct="1">
              <a:spcAft>
                <a:spcPts val="0"/>
              </a:spcAft>
              <a:buFont typeface="+mj-lt"/>
              <a:buAutoNum type="arabicPeriod"/>
              <a:defRPr/>
            </a:pPr>
            <a:r>
              <a:rPr lang="en-US" sz="2800" dirty="0" smtClean="0"/>
              <a:t>Projection</a:t>
            </a:r>
          </a:p>
          <a:p>
            <a:pPr marL="514350" indent="-514350" eaLnBrk="1" fontAlgn="auto" hangingPunct="1">
              <a:spcAft>
                <a:spcPts val="0"/>
              </a:spcAft>
              <a:buFont typeface="+mj-lt"/>
              <a:buAutoNum type="arabicPeriod"/>
              <a:defRPr/>
            </a:pPr>
            <a:r>
              <a:rPr lang="en-US" sz="2800" dirty="0" smtClean="0"/>
              <a:t>Stereotyping</a:t>
            </a:r>
          </a:p>
          <a:p>
            <a:pPr marL="514350" indent="-514350" eaLnBrk="1" fontAlgn="auto" hangingPunct="1">
              <a:spcAft>
                <a:spcPts val="0"/>
              </a:spcAft>
              <a:buFont typeface="+mj-lt"/>
              <a:buAutoNum type="arabicPeriod"/>
              <a:defRPr/>
            </a:pPr>
            <a:r>
              <a:rPr lang="en-US" sz="2800" dirty="0" smtClean="0"/>
              <a:t>Selective Perception </a:t>
            </a:r>
            <a:endParaRPr lang="en-US" sz="2800" dirty="0"/>
          </a:p>
        </p:txBody>
      </p:sp>
    </p:spTree>
  </p:cSld>
  <p:clrMapOvr>
    <a:masterClrMapping/>
  </p:clrMapOvr>
  <p:transition>
    <p:dissolv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r>
              <a:rPr lang="en-US" sz="5400" dirty="0" smtClean="0"/>
              <a:t/>
            </a:r>
            <a:br>
              <a:rPr lang="en-US" sz="5400" dirty="0" smtClean="0"/>
            </a:br>
            <a:r>
              <a:rPr lang="en-US" sz="3600" b="1" dirty="0" smtClean="0"/>
              <a:t> ATTITUDE</a:t>
            </a:r>
            <a:endParaRPr lang="en-US" sz="3600" dirty="0" smtClean="0"/>
          </a:p>
        </p:txBody>
      </p:sp>
      <p:sp>
        <p:nvSpPr>
          <p:cNvPr id="131075" name="Content Placeholder 2"/>
          <p:cNvSpPr>
            <a:spLocks noGrp="1"/>
          </p:cNvSpPr>
          <p:nvPr>
            <p:ph idx="1"/>
          </p:nvPr>
        </p:nvSpPr>
        <p:spPr/>
        <p:txBody>
          <a:bodyPr/>
          <a:lstStyle/>
          <a:p>
            <a:pPr>
              <a:buNone/>
            </a:pPr>
            <a:r>
              <a:rPr lang="en-US" b="1" dirty="0" smtClean="0"/>
              <a:t>Definition</a:t>
            </a:r>
            <a:endParaRPr lang="en-US" dirty="0" smtClean="0"/>
          </a:p>
          <a:p>
            <a:pPr>
              <a:buNone/>
            </a:pPr>
            <a:r>
              <a:rPr lang="en-US" dirty="0" smtClean="0"/>
              <a:t>Attitude means a tendency in an individual to persistently feel and behave in a particular manner towards any object or situation with which it is related. Attitudes are subjective i.e. dependent on perception, personal experience and information and influence of other people; attitudes are not necessarily wholly objective.</a:t>
            </a:r>
          </a:p>
          <a:p>
            <a:pPr>
              <a:buFont typeface="Wingdings 2" pitchFamily="18" charset="2"/>
              <a:buNone/>
            </a:pPr>
            <a:r>
              <a:rPr lang="en-US" dirty="0" smtClean="0"/>
              <a:t> </a:t>
            </a:r>
          </a:p>
        </p:txBody>
      </p:sp>
    </p:spTree>
  </p:cSld>
  <p:clrMapOvr>
    <a:masterClrMapping/>
  </p:clrMapOvr>
  <p:transition>
    <p:dissolv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a:xfrm>
            <a:off x="457200" y="685800"/>
            <a:ext cx="8229600" cy="1143000"/>
          </a:xfrm>
        </p:spPr>
        <p:txBody>
          <a:bodyPr/>
          <a:lstStyle/>
          <a:p>
            <a:r>
              <a:rPr lang="en-US" sz="5400" dirty="0" smtClean="0"/>
              <a:t/>
            </a:r>
            <a:br>
              <a:rPr lang="en-US" sz="5400" dirty="0" smtClean="0"/>
            </a:br>
            <a:r>
              <a:rPr lang="en-US" sz="5400" b="1" dirty="0" smtClean="0"/>
              <a:t> </a:t>
            </a:r>
            <a:r>
              <a:rPr lang="en-US" sz="3600" b="1" dirty="0" smtClean="0"/>
              <a:t>Components of Attitude</a:t>
            </a:r>
            <a:endParaRPr lang="en-US" sz="3600" dirty="0" smtClean="0"/>
          </a:p>
        </p:txBody>
      </p:sp>
      <p:sp>
        <p:nvSpPr>
          <p:cNvPr id="132099" name="Content Placeholder 2"/>
          <p:cNvSpPr>
            <a:spLocks noGrp="1"/>
          </p:cNvSpPr>
          <p:nvPr>
            <p:ph idx="1"/>
          </p:nvPr>
        </p:nvSpPr>
        <p:spPr/>
        <p:txBody>
          <a:bodyPr/>
          <a:lstStyle/>
          <a:p>
            <a:endParaRPr lang="en-US" dirty="0" smtClean="0"/>
          </a:p>
          <a:p>
            <a:pPr marL="514350" indent="-514350">
              <a:buFont typeface="+mj-lt"/>
              <a:buAutoNum type="arabicPeriod"/>
            </a:pPr>
            <a:r>
              <a:rPr lang="en-US" dirty="0" smtClean="0"/>
              <a:t>Knowledge or Informational/Cognitive Component</a:t>
            </a:r>
          </a:p>
          <a:p>
            <a:pPr marL="514350" indent="-514350">
              <a:buFont typeface="+mj-lt"/>
              <a:buAutoNum type="arabicPeriod"/>
            </a:pPr>
            <a:r>
              <a:rPr lang="en-US" dirty="0" smtClean="0"/>
              <a:t>Feelings or Emotional/Affective Component</a:t>
            </a:r>
          </a:p>
          <a:p>
            <a:pPr marL="514350" indent="-514350">
              <a:buFont typeface="+mj-lt"/>
              <a:buAutoNum type="arabicPeriod"/>
            </a:pPr>
            <a:r>
              <a:rPr lang="en-US" dirty="0" err="1" smtClean="0"/>
              <a:t>Behavioural</a:t>
            </a:r>
            <a:r>
              <a:rPr lang="en-US" dirty="0" smtClean="0"/>
              <a:t>  Component</a:t>
            </a:r>
          </a:p>
        </p:txBody>
      </p:sp>
    </p:spTree>
  </p:cSld>
  <p:clrMapOvr>
    <a:masterClrMapping/>
  </p:clrMapOvr>
  <p:transition>
    <p:dissolv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a:xfrm>
            <a:off x="457200" y="762000"/>
            <a:ext cx="8229600" cy="685800"/>
          </a:xfrm>
        </p:spPr>
        <p:txBody>
          <a:bodyPr/>
          <a:lstStyle/>
          <a:p>
            <a:r>
              <a:rPr lang="en-US" sz="5400" dirty="0" smtClean="0"/>
              <a:t/>
            </a:r>
            <a:br>
              <a:rPr lang="en-US" sz="5400" dirty="0" smtClean="0"/>
            </a:br>
            <a:r>
              <a:rPr lang="en-US" sz="3600" dirty="0" smtClean="0"/>
              <a:t/>
            </a:r>
            <a:br>
              <a:rPr lang="en-US" sz="3600" dirty="0" smtClean="0"/>
            </a:br>
            <a:r>
              <a:rPr lang="en-US" sz="3600" b="1" dirty="0" smtClean="0"/>
              <a:t>Implicit and explicit attitudes</a:t>
            </a:r>
            <a:endParaRPr lang="en-US" sz="3600" dirty="0" smtClean="0"/>
          </a:p>
        </p:txBody>
      </p:sp>
      <p:sp>
        <p:nvSpPr>
          <p:cNvPr id="133123" name="Content Placeholder 2"/>
          <p:cNvSpPr>
            <a:spLocks noGrp="1"/>
          </p:cNvSpPr>
          <p:nvPr>
            <p:ph idx="1"/>
          </p:nvPr>
        </p:nvSpPr>
        <p:spPr>
          <a:xfrm>
            <a:off x="228600" y="1447800"/>
            <a:ext cx="8763000" cy="4876801"/>
          </a:xfrm>
        </p:spPr>
        <p:txBody>
          <a:bodyPr/>
          <a:lstStyle/>
          <a:p>
            <a:pPr lvl="0">
              <a:buNone/>
            </a:pPr>
            <a:r>
              <a:rPr lang="en-US" b="1" dirty="0" smtClean="0"/>
              <a:t>Explicit attitudes</a:t>
            </a:r>
            <a:endParaRPr lang="en-US" dirty="0" smtClean="0"/>
          </a:p>
          <a:p>
            <a:pPr>
              <a:buNone/>
            </a:pPr>
            <a:r>
              <a:rPr lang="en-US" dirty="0" smtClean="0"/>
              <a:t>These are attitudes that individuals are consciously aware of. They can be measured easily through self-testing and observing behavior. These bipolar behaviors can be observed directly such as: Highly </a:t>
            </a:r>
            <a:r>
              <a:rPr lang="en-US" dirty="0" err="1" smtClean="0"/>
              <a:t>favourable</a:t>
            </a:r>
            <a:r>
              <a:rPr lang="en-US" dirty="0" smtClean="0"/>
              <a:t> to highly </a:t>
            </a:r>
            <a:r>
              <a:rPr lang="en-US" dirty="0" err="1" smtClean="0"/>
              <a:t>unfavourable</a:t>
            </a:r>
            <a:r>
              <a:rPr lang="en-US" dirty="0" smtClean="0"/>
              <a:t> </a:t>
            </a:r>
          </a:p>
          <a:p>
            <a:pPr lvl="0">
              <a:buNone/>
            </a:pPr>
            <a:r>
              <a:rPr lang="en-US" b="1" dirty="0" smtClean="0"/>
              <a:t>Implicit attitudes</a:t>
            </a:r>
            <a:endParaRPr lang="en-US" dirty="0" smtClean="0"/>
          </a:p>
          <a:p>
            <a:r>
              <a:rPr lang="en-US" dirty="0" smtClean="0"/>
              <a:t>Implicit attitudes are determined by the subconscious mind. They are not largely acknowledged although they strongly indicate the fundamentals morals, beliefs and values of a person.</a:t>
            </a:r>
          </a:p>
          <a:p>
            <a:r>
              <a:rPr lang="en-US" dirty="0" smtClean="0"/>
              <a:t>In practice a person can control their explicit attitude but he is unable to control his implicit attitude.</a:t>
            </a:r>
          </a:p>
          <a:p>
            <a:endParaRPr lang="en-US" dirty="0" smtClean="0"/>
          </a:p>
        </p:txBody>
      </p:sp>
    </p:spTree>
  </p:cSld>
  <p:clrMapOvr>
    <a:masterClrMapping/>
  </p:clrMapOvr>
  <p:transition>
    <p:dissolv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047750"/>
          </a:xfrm>
        </p:spPr>
        <p:txBody>
          <a:bodyPr>
            <a:normAutofit fontScale="90000"/>
          </a:bodyPr>
          <a:lstStyle/>
          <a:p>
            <a:pPr eaLnBrk="1" fontAlgn="auto" hangingPunct="1">
              <a:spcAft>
                <a:spcPts val="0"/>
              </a:spcAft>
              <a:defRPr/>
            </a:pP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endParaRPr lang="en-US" sz="4900" dirty="0"/>
          </a:p>
        </p:txBody>
      </p:sp>
      <p:sp>
        <p:nvSpPr>
          <p:cNvPr id="137219" name="Content Placeholder 2"/>
          <p:cNvSpPr>
            <a:spLocks noGrp="1"/>
          </p:cNvSpPr>
          <p:nvPr>
            <p:ph idx="1"/>
          </p:nvPr>
        </p:nvSpPr>
        <p:spPr>
          <a:xfrm>
            <a:off x="457200" y="685800"/>
            <a:ext cx="8229600" cy="5638800"/>
          </a:xfrm>
        </p:spPr>
        <p:txBody>
          <a:bodyPr/>
          <a:lstStyle/>
          <a:p>
            <a:pPr lvl="1" eaLnBrk="1" hangingPunct="1">
              <a:spcBef>
                <a:spcPct val="50000"/>
              </a:spcBef>
              <a:buNone/>
            </a:pPr>
            <a:r>
              <a:rPr lang="en-US" sz="3200" b="1" dirty="0" smtClean="0"/>
              <a:t>Job Satisfaction </a:t>
            </a:r>
            <a:r>
              <a:rPr lang="en-US" sz="2000" dirty="0" smtClean="0"/>
              <a:t/>
            </a:r>
            <a:br>
              <a:rPr lang="en-US" sz="2000" dirty="0" smtClean="0"/>
            </a:br>
            <a:endParaRPr lang="en-US" dirty="0" smtClean="0"/>
          </a:p>
          <a:p>
            <a:pPr>
              <a:buNone/>
            </a:pPr>
            <a:r>
              <a:rPr lang="en-US" sz="2800" b="1" dirty="0" smtClean="0"/>
              <a:t>Definition </a:t>
            </a:r>
            <a:endParaRPr lang="en-US" sz="2400" dirty="0" smtClean="0"/>
          </a:p>
          <a:p>
            <a:pPr>
              <a:buNone/>
            </a:pPr>
            <a:r>
              <a:rPr lang="en-US" sz="2800" dirty="0" smtClean="0"/>
              <a:t>Job satisfaction refers to the attitudes and feelings that individuals have in relation to their jobs. The extent of positive and </a:t>
            </a:r>
            <a:r>
              <a:rPr lang="en-US" sz="2800" dirty="0" err="1" smtClean="0"/>
              <a:t>favourable</a:t>
            </a:r>
            <a:r>
              <a:rPr lang="en-US" sz="2800" dirty="0" smtClean="0"/>
              <a:t> attitudes towards the job indicates the level of job satisfaction.</a:t>
            </a:r>
            <a:endParaRPr lang="en-US" sz="2400" dirty="0" smtClean="0"/>
          </a:p>
          <a:p>
            <a:pPr eaLnBrk="1" hangingPunct="1"/>
            <a:endParaRPr lang="en-US" dirty="0" smtClean="0"/>
          </a:p>
        </p:txBody>
      </p:sp>
      <p:pic>
        <p:nvPicPr>
          <p:cNvPr id="4" name="Picture 7"/>
          <p:cNvPicPr>
            <a:picLocks noChangeAspect="1" noChangeArrowheads="1"/>
          </p:cNvPicPr>
          <p:nvPr/>
        </p:nvPicPr>
        <p:blipFill>
          <a:blip r:embed="rId3" cstate="print"/>
          <a:srcRect/>
          <a:stretch>
            <a:fillRect/>
          </a:stretch>
        </p:blipFill>
        <p:spPr bwMode="auto">
          <a:xfrm>
            <a:off x="5356225" y="4343400"/>
            <a:ext cx="3787775" cy="2514600"/>
          </a:xfrm>
          <a:prstGeom prst="rect">
            <a:avLst/>
          </a:prstGeom>
          <a:solidFill>
            <a:schemeClr val="accent4">
              <a:lumMod val="60000"/>
              <a:lumOff val="40000"/>
            </a:schemeClr>
          </a:solid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xfrm>
            <a:off x="457200" y="704850"/>
            <a:ext cx="8229600" cy="819150"/>
          </a:xfrm>
        </p:spPr>
        <p:txBody>
          <a:bodyPr>
            <a:normAutofit fontScale="90000"/>
          </a:bodyPr>
          <a:lstStyle/>
          <a:p>
            <a:pPr eaLnBrk="1" fontAlgn="auto" hangingPunct="1">
              <a:spcAft>
                <a:spcPts val="0"/>
              </a:spcAft>
              <a:defRPr/>
            </a:pPr>
            <a:r>
              <a:rPr lang="en-US" sz="4800" b="1" dirty="0" smtClean="0"/>
              <a:t>Ways/measures to enhance job satisfaction</a:t>
            </a:r>
            <a:endParaRPr lang="en-US" sz="4800" dirty="0" smtClean="0">
              <a:solidFill>
                <a:schemeClr val="accent2">
                  <a:lumMod val="75000"/>
                </a:schemeClr>
              </a:solidFill>
            </a:endParaRPr>
          </a:p>
        </p:txBody>
      </p:sp>
      <p:sp>
        <p:nvSpPr>
          <p:cNvPr id="11269" name="Rectangle 3"/>
          <p:cNvSpPr>
            <a:spLocks noGrp="1" noChangeArrowheads="1"/>
          </p:cNvSpPr>
          <p:nvPr>
            <p:ph idx="1"/>
          </p:nvPr>
        </p:nvSpPr>
        <p:spPr>
          <a:xfrm>
            <a:off x="457200" y="1524000"/>
            <a:ext cx="8229600" cy="5029200"/>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marL="514350" lvl="0" indent="-514350">
              <a:buFont typeface="+mj-lt"/>
              <a:buAutoNum type="arabicPeriod"/>
            </a:pPr>
            <a:r>
              <a:rPr lang="en-US" sz="3200" dirty="0" smtClean="0"/>
              <a:t>Management should spend time in evaluating job satisfaction. This might be done informally through conversation.</a:t>
            </a:r>
          </a:p>
          <a:p>
            <a:pPr marL="514350" lvl="0" indent="-514350">
              <a:buFont typeface="+mj-lt"/>
              <a:buAutoNum type="arabicPeriod"/>
            </a:pPr>
            <a:r>
              <a:rPr lang="en-US" sz="3200" dirty="0" smtClean="0"/>
              <a:t>Employees should participate in opportunities provided by the organization such as training and employee benefit </a:t>
            </a:r>
            <a:r>
              <a:rPr lang="en-US" sz="3200" dirty="0" err="1" smtClean="0"/>
              <a:t>programmes</a:t>
            </a:r>
            <a:r>
              <a:rPr lang="en-US" sz="3200" dirty="0" smtClean="0"/>
              <a:t>.</a:t>
            </a:r>
          </a:p>
          <a:p>
            <a:pPr marL="514350" lvl="0" indent="-514350">
              <a:buFont typeface="+mj-lt"/>
              <a:buAutoNum type="arabicPeriod"/>
            </a:pPr>
            <a:r>
              <a:rPr lang="en-US" sz="3200" dirty="0" smtClean="0"/>
              <a:t>Employees should coordinate their work and set daily goals.</a:t>
            </a:r>
          </a:p>
          <a:p>
            <a:pPr marL="514350" lvl="0" indent="-514350">
              <a:buFont typeface="+mj-lt"/>
              <a:buAutoNum type="arabicPeriod"/>
            </a:pPr>
            <a:r>
              <a:rPr lang="en-US" sz="3200" dirty="0" smtClean="0"/>
              <a:t>Employees should set medium term goals and take steps to achieve them.</a:t>
            </a:r>
          </a:p>
          <a:p>
            <a:pPr marL="514350" lvl="0" indent="-514350">
              <a:buFont typeface="+mj-lt"/>
              <a:buAutoNum type="arabicPeriod"/>
            </a:pPr>
            <a:r>
              <a:rPr lang="en-US" sz="3200" dirty="0" smtClean="0"/>
              <a:t>Employees should spend time to relax through physical activities.</a:t>
            </a:r>
          </a:p>
          <a:p>
            <a:pPr marL="514350" indent="-514350" eaLnBrk="1" fontAlgn="auto" hangingPunct="1">
              <a:spcBef>
                <a:spcPct val="40000"/>
              </a:spcBef>
              <a:spcAft>
                <a:spcPts val="0"/>
              </a:spcAft>
              <a:buClr>
                <a:schemeClr val="accent3"/>
              </a:buClr>
              <a:buFont typeface="+mj-lt"/>
              <a:buAutoNum type="arabicPeriod"/>
              <a:defRPr/>
            </a:pPr>
            <a:endParaRPr lang="en-US" sz="3200" dirty="0" smtClean="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xfrm>
            <a:off x="457200" y="704088"/>
            <a:ext cx="8305800" cy="362712"/>
          </a:xfrm>
        </p:spPr>
        <p:txBody>
          <a:bodyPr>
            <a:normAutofit fontScale="90000"/>
          </a:bodyPr>
          <a:lstStyle/>
          <a:p>
            <a:pPr eaLnBrk="1" fontAlgn="auto" hangingPunct="1">
              <a:spcAft>
                <a:spcPts val="0"/>
              </a:spcAft>
              <a:defRPr/>
            </a:pPr>
            <a:r>
              <a:rPr lang="en-US" dirty="0" smtClean="0"/>
              <a:t>Cont…</a:t>
            </a:r>
            <a:endParaRPr lang="en-US" dirty="0"/>
          </a:p>
        </p:txBody>
      </p:sp>
      <p:sp>
        <p:nvSpPr>
          <p:cNvPr id="374787" name="Text Box 3"/>
          <p:cNvSpPr txBox="1">
            <a:spLocks noChangeArrowheads="1"/>
          </p:cNvSpPr>
          <p:nvPr/>
        </p:nvSpPr>
        <p:spPr bwMode="blackWhite">
          <a:xfrm>
            <a:off x="381000" y="1447800"/>
            <a:ext cx="8763000" cy="5105400"/>
          </a:xfrm>
          <a:prstGeom prst="rect">
            <a:avLst/>
          </a:prstGeom>
          <a:solidFill>
            <a:schemeClr val="accent2">
              <a:lumMod val="20000"/>
              <a:lumOff val="80000"/>
            </a:schemeClr>
          </a:solidFill>
          <a:ln w="12700">
            <a:solidFill>
              <a:schemeClr val="tx1"/>
            </a:solidFill>
            <a:miter lim="800000"/>
            <a:headEnd/>
            <a:tailEnd/>
          </a:ln>
          <a:effectLst>
            <a:outerShdw dist="135003" dir="2471156" algn="ctr" rotWithShape="0">
              <a:srgbClr val="DDDDDD"/>
            </a:outerShdw>
          </a:effectLst>
        </p:spPr>
        <p:txBody>
          <a:bodyPr lIns="182880" rIns="182880" anchor="ctr" anchorCtr="1"/>
          <a:lstStyle/>
          <a:p>
            <a:pPr marL="571500" lvl="0" indent="-571500">
              <a:buFont typeface="+mj-lt"/>
              <a:buAutoNum type="arabicPeriod" startAt="6"/>
            </a:pPr>
            <a:r>
              <a:rPr lang="en-US" sz="2800" dirty="0" smtClean="0"/>
              <a:t>Management should spend time in evaluating job satisfaction. This might be done informally through conversation.</a:t>
            </a:r>
          </a:p>
          <a:p>
            <a:pPr marL="571500" lvl="0" indent="-571500">
              <a:buFont typeface="+mj-lt"/>
              <a:buAutoNum type="arabicPeriod" startAt="6"/>
            </a:pPr>
            <a:r>
              <a:rPr lang="en-US" sz="2800" dirty="0" smtClean="0"/>
              <a:t>Employees should participate in opportunities provided by the organization such as training and employee benefit </a:t>
            </a:r>
            <a:r>
              <a:rPr lang="en-US" sz="2800" dirty="0" err="1" smtClean="0"/>
              <a:t>programmes</a:t>
            </a:r>
            <a:r>
              <a:rPr lang="en-US" sz="2800" dirty="0" smtClean="0"/>
              <a:t>.</a:t>
            </a:r>
          </a:p>
          <a:p>
            <a:pPr marL="571500" lvl="0" indent="-571500">
              <a:buFont typeface="+mj-lt"/>
              <a:buAutoNum type="arabicPeriod" startAt="6"/>
            </a:pPr>
            <a:r>
              <a:rPr lang="en-US" sz="2800" dirty="0" smtClean="0"/>
              <a:t>Employees should coordinate their work and set daily goals.</a:t>
            </a:r>
          </a:p>
          <a:p>
            <a:pPr marL="571500" lvl="0" indent="-571500">
              <a:buFont typeface="+mj-lt"/>
              <a:buAutoNum type="arabicPeriod" startAt="6"/>
            </a:pPr>
            <a:r>
              <a:rPr lang="en-US" sz="2800" dirty="0" smtClean="0"/>
              <a:t>Employees should set medium term goals and take steps to achieve them.</a:t>
            </a:r>
          </a:p>
          <a:p>
            <a:pPr marL="571500" lvl="0" indent="-571500">
              <a:buFont typeface="+mj-lt"/>
              <a:buAutoNum type="arabicPeriod" startAt="6"/>
            </a:pPr>
            <a:r>
              <a:rPr lang="en-US" sz="2800" dirty="0" smtClean="0"/>
              <a:t>Employees should spend time to relax through physical activities.</a:t>
            </a:r>
            <a:endParaRPr lang="en-US"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74787"/>
                                        </p:tgtEl>
                                        <p:attrNameLst>
                                          <p:attrName>style.visibility</p:attrName>
                                        </p:attrNameLst>
                                      </p:cBhvr>
                                      <p:to>
                                        <p:strVal val="visible"/>
                                      </p:to>
                                    </p:set>
                                    <p:animEffect transition="in" filter="box(in)">
                                      <p:cBhvr>
                                        <p:cTn id="7" dur="500"/>
                                        <p:tgtEl>
                                          <p:spTgt spid="374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87" grpId="0" animBg="1"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81915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txBody>
          <a:bodyPr>
            <a:normAutofit fontScale="90000"/>
          </a:bodyPr>
          <a:lstStyle/>
          <a:p>
            <a:pPr eaLnBrk="1" fontAlgn="auto" hangingPunct="1">
              <a:spcAft>
                <a:spcPts val="0"/>
              </a:spcAft>
              <a:defRPr/>
            </a:pPr>
            <a:r>
              <a:rPr lang="en-US" sz="4400" b="1" dirty="0" smtClean="0"/>
              <a:t/>
            </a:r>
            <a:br>
              <a:rPr lang="en-US" sz="4400" b="1" dirty="0" smtClean="0"/>
            </a:br>
            <a:r>
              <a:rPr lang="en-US" sz="4400" dirty="0" smtClean="0"/>
              <a:t/>
            </a:r>
            <a:br>
              <a:rPr lang="en-US" sz="4400" dirty="0" smtClean="0"/>
            </a:br>
            <a:r>
              <a:rPr lang="en-US" sz="4400" dirty="0" smtClean="0"/>
              <a:t>   </a:t>
            </a:r>
            <a:r>
              <a:rPr lang="en-US" sz="4400" b="1" dirty="0" smtClean="0"/>
              <a:t>JOB STRESS</a:t>
            </a:r>
            <a:endParaRPr lang="en-US" sz="4400" dirty="0">
              <a:solidFill>
                <a:schemeClr val="accent2">
                  <a:lumMod val="75000"/>
                </a:schemeClr>
              </a:solidFill>
            </a:endParaRPr>
          </a:p>
        </p:txBody>
      </p:sp>
      <p:sp>
        <p:nvSpPr>
          <p:cNvPr id="3" name="Content Placeholder 2"/>
          <p:cNvSpPr>
            <a:spLocks noGrp="1"/>
          </p:cNvSpPr>
          <p:nvPr>
            <p:ph idx="1"/>
          </p:nvPr>
        </p:nvSpPr>
        <p:spPr>
          <a:xfrm>
            <a:off x="457200" y="1600200"/>
            <a:ext cx="8458200" cy="5257800"/>
          </a:xfrm>
        </p:spPr>
        <p:style>
          <a:lnRef idx="1">
            <a:schemeClr val="accent3"/>
          </a:lnRef>
          <a:fillRef idx="2">
            <a:schemeClr val="accent3"/>
          </a:fillRef>
          <a:effectRef idx="1">
            <a:schemeClr val="accent3"/>
          </a:effectRef>
          <a:fontRef idx="minor">
            <a:schemeClr val="dk1"/>
          </a:fontRef>
        </p:style>
        <p:txBody>
          <a:bodyPr>
            <a:normAutofit/>
          </a:bodyPr>
          <a:lstStyle/>
          <a:p>
            <a:r>
              <a:rPr lang="en-US" sz="3200" dirty="0" smtClean="0"/>
              <a:t>	Job stress is a harmful physical and emotional condition arising from interaction of individuals with their jobs.</a:t>
            </a:r>
          </a:p>
          <a:p>
            <a:r>
              <a:rPr lang="en-US" sz="3200" dirty="0" smtClean="0"/>
              <a:t>	Job stress manifests by changes within the individuals which force them to deviate or behave differently from their normal </a:t>
            </a:r>
            <a:r>
              <a:rPr lang="en-US" sz="3200" dirty="0" err="1" smtClean="0"/>
              <a:t>behaviour</a:t>
            </a:r>
            <a:r>
              <a:rPr lang="en-US" sz="3200" dirty="0" smtClean="0"/>
              <a:t> and performance patterns.</a:t>
            </a:r>
          </a:p>
          <a:p>
            <a:pPr>
              <a:buNone/>
            </a:pPr>
            <a:r>
              <a:rPr lang="en-US" sz="3200" dirty="0" smtClean="0"/>
              <a:t> </a:t>
            </a:r>
            <a:endParaRPr lang="en-US" sz="3200" dirty="0"/>
          </a:p>
        </p:txBody>
      </p:sp>
    </p:spTree>
  </p:cSld>
  <p:clrMapOvr>
    <a:masterClrMapping/>
  </p:clrMapOvr>
  <p:transition>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a:xfrm>
            <a:off x="457200" y="704850"/>
            <a:ext cx="8229600" cy="742950"/>
          </a:xfrm>
        </p:spPr>
        <p:txBody>
          <a:bodyPr>
            <a:normAutofit fontScale="90000"/>
          </a:bodyPr>
          <a:lstStyle/>
          <a:p>
            <a:pPr eaLnBrk="1" fontAlgn="auto" hangingPunct="1">
              <a:spcAft>
                <a:spcPts val="0"/>
              </a:spcAft>
              <a:defRPr/>
            </a:pPr>
            <a:r>
              <a:rPr lang="en-US" b="1" dirty="0" smtClean="0"/>
              <a:t>Behavioral Symptoms of Stress</a:t>
            </a:r>
            <a:endParaRPr lang="en-US" dirty="0" smtClean="0"/>
          </a:p>
        </p:txBody>
      </p:sp>
      <p:sp>
        <p:nvSpPr>
          <p:cNvPr id="10245" name="Rectangle 3"/>
          <p:cNvSpPr>
            <a:spLocks noGrp="1" noChangeArrowheads="1"/>
          </p:cNvSpPr>
          <p:nvPr>
            <p:ph idx="1"/>
          </p:nvPr>
        </p:nvSpPr>
        <p:spPr>
          <a:xfrm>
            <a:off x="457200" y="1371600"/>
            <a:ext cx="8305800" cy="5257800"/>
          </a:xfrm>
        </p:spPr>
        <p:txBody>
          <a:bodyPr>
            <a:normAutofit/>
          </a:bodyPr>
          <a:lstStyle/>
          <a:p>
            <a:pPr marL="514350" lvl="0" indent="-514350">
              <a:buFont typeface="+mj-lt"/>
              <a:buAutoNum type="arabicPeriod"/>
            </a:pPr>
            <a:r>
              <a:rPr lang="en-US" dirty="0" smtClean="0"/>
              <a:t>Nervous tension</a:t>
            </a:r>
          </a:p>
          <a:p>
            <a:pPr marL="514350" lvl="0" indent="-514350">
              <a:buFont typeface="+mj-lt"/>
              <a:buAutoNum type="arabicPeriod"/>
            </a:pPr>
            <a:r>
              <a:rPr lang="en-US" dirty="0" smtClean="0"/>
              <a:t>Withdrawal (Avoidance of work or duty)</a:t>
            </a:r>
          </a:p>
          <a:p>
            <a:pPr marL="514350" lvl="0" indent="-514350">
              <a:buFont typeface="+mj-lt"/>
              <a:buAutoNum type="arabicPeriod"/>
            </a:pPr>
            <a:r>
              <a:rPr lang="en-US" dirty="0" smtClean="0"/>
              <a:t>Low morale</a:t>
            </a:r>
          </a:p>
          <a:p>
            <a:pPr marL="514350" lvl="0" indent="-514350">
              <a:buFont typeface="+mj-lt"/>
              <a:buAutoNum type="arabicPeriod"/>
            </a:pPr>
            <a:r>
              <a:rPr lang="en-US" dirty="0" smtClean="0"/>
              <a:t>Low confidence</a:t>
            </a:r>
          </a:p>
          <a:p>
            <a:pPr marL="514350" lvl="0" indent="-514350">
              <a:buFont typeface="+mj-lt"/>
              <a:buAutoNum type="arabicPeriod"/>
            </a:pPr>
            <a:r>
              <a:rPr lang="en-US" dirty="0" smtClean="0"/>
              <a:t>Dissatisfaction</a:t>
            </a:r>
          </a:p>
          <a:p>
            <a:pPr marL="514350" lvl="0" indent="-514350">
              <a:buFont typeface="+mj-lt"/>
              <a:buAutoNum type="arabicPeriod"/>
            </a:pPr>
            <a:r>
              <a:rPr lang="en-US" dirty="0" smtClean="0"/>
              <a:t>Expression of Frustration</a:t>
            </a:r>
          </a:p>
          <a:p>
            <a:pPr marL="514350" lvl="0" indent="-514350">
              <a:buFont typeface="+mj-lt"/>
              <a:buAutoNum type="arabicPeriod"/>
            </a:pPr>
            <a:r>
              <a:rPr lang="en-US" dirty="0" smtClean="0"/>
              <a:t>Hopelessness</a:t>
            </a:r>
          </a:p>
          <a:p>
            <a:pPr marL="514350" lvl="0" indent="-514350">
              <a:buFont typeface="+mj-lt"/>
              <a:buAutoNum type="arabicPeriod"/>
            </a:pPr>
            <a:r>
              <a:rPr lang="en-US" dirty="0" smtClean="0"/>
              <a:t>Repression of problem</a:t>
            </a:r>
          </a:p>
          <a:p>
            <a:pPr marL="514350" lvl="0" indent="-514350">
              <a:buFont typeface="+mj-lt"/>
              <a:buAutoNum type="arabicPeriod"/>
            </a:pPr>
            <a:r>
              <a:rPr lang="en-US" dirty="0" smtClean="0"/>
              <a:t>Drug abuse</a:t>
            </a:r>
          </a:p>
          <a:p>
            <a:pPr marL="514350" lvl="0" indent="-514350">
              <a:buFont typeface="+mj-lt"/>
              <a:buAutoNum type="arabicPeriod"/>
            </a:pPr>
            <a:r>
              <a:rPr lang="en-US" dirty="0" smtClean="0"/>
              <a:t>Tardiness</a:t>
            </a:r>
          </a:p>
          <a:p>
            <a:pPr marL="274320" indent="-274320" eaLnBrk="1" fontAlgn="auto" hangingPunct="1">
              <a:spcBef>
                <a:spcPct val="25000"/>
              </a:spcBef>
              <a:spcAft>
                <a:spcPts val="0"/>
              </a:spcAft>
              <a:buClr>
                <a:schemeClr val="accent3"/>
              </a:buClr>
              <a:buFont typeface="Wingdings 2"/>
              <a:buChar char=""/>
              <a:defRPr/>
            </a:pPr>
            <a:endParaRPr lang="en-US" dirty="0" smtClean="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a:xfrm>
            <a:off x="457200" y="704850"/>
            <a:ext cx="8229600" cy="1200150"/>
          </a:xfrm>
        </p:spPr>
        <p:txBody>
          <a:bodyPr>
            <a:normAutofit fontScale="90000"/>
          </a:bodyPr>
          <a:lstStyle/>
          <a:p>
            <a:pPr eaLnBrk="1" fontAlgn="auto" hangingPunct="1">
              <a:spcAft>
                <a:spcPts val="0"/>
              </a:spcAft>
              <a:defRPr/>
            </a:pPr>
            <a:r>
              <a:rPr lang="en-US" sz="3600" dirty="0" smtClean="0"/>
              <a:t/>
            </a:r>
            <a:br>
              <a:rPr lang="en-US" sz="3600" dirty="0" smtClean="0"/>
            </a:br>
            <a:r>
              <a:rPr lang="en-US" sz="4000" dirty="0" smtClean="0"/>
              <a:t/>
            </a:r>
            <a:br>
              <a:rPr lang="en-US" sz="4000" dirty="0" smtClean="0"/>
            </a:br>
            <a:r>
              <a:rPr lang="en-US" sz="4000" b="1" dirty="0" smtClean="0"/>
              <a:t>Job stress - triggers</a:t>
            </a:r>
            <a:endParaRPr lang="en-US" sz="4000" dirty="0" smtClean="0"/>
          </a:p>
        </p:txBody>
      </p:sp>
      <p:sp>
        <p:nvSpPr>
          <p:cNvPr id="20485" name="Rectangle 3"/>
          <p:cNvSpPr>
            <a:spLocks noGrp="1" noChangeArrowheads="1"/>
          </p:cNvSpPr>
          <p:nvPr>
            <p:ph idx="1"/>
          </p:nvPr>
        </p:nvSpPr>
        <p:spPr>
          <a:xfrm>
            <a:off x="457200" y="1981200"/>
            <a:ext cx="8229600" cy="4648200"/>
          </a:xfrm>
        </p:spPr>
        <p:style>
          <a:lnRef idx="1">
            <a:schemeClr val="accent2"/>
          </a:lnRef>
          <a:fillRef idx="2">
            <a:schemeClr val="accent2"/>
          </a:fillRef>
          <a:effectRef idx="1">
            <a:schemeClr val="accent2"/>
          </a:effectRef>
          <a:fontRef idx="minor">
            <a:schemeClr val="dk1"/>
          </a:fontRef>
        </p:style>
        <p:txBody>
          <a:bodyPr>
            <a:normAutofit/>
          </a:bodyPr>
          <a:lstStyle/>
          <a:p>
            <a:pPr>
              <a:buNone/>
            </a:pPr>
            <a:r>
              <a:rPr lang="en-US" sz="2800" b="1" dirty="0" smtClean="0"/>
              <a:t>	Environmental factors</a:t>
            </a:r>
          </a:p>
          <a:p>
            <a:r>
              <a:rPr lang="en-US" sz="2400" dirty="0" smtClean="0"/>
              <a:t>High rate of inflation</a:t>
            </a:r>
          </a:p>
          <a:p>
            <a:r>
              <a:rPr lang="en-US" sz="2400" dirty="0" smtClean="0"/>
              <a:t>Shrinking economy and job uncertainty – potentially leading to budget cuts and redundancies</a:t>
            </a:r>
          </a:p>
          <a:p>
            <a:r>
              <a:rPr lang="en-US" sz="2400" dirty="0" smtClean="0"/>
              <a:t>Shortages of essential commodities</a:t>
            </a:r>
          </a:p>
          <a:p>
            <a:r>
              <a:rPr lang="en-US" sz="2400" dirty="0" smtClean="0"/>
              <a:t>Threats of political changes</a:t>
            </a:r>
          </a:p>
          <a:p>
            <a:r>
              <a:rPr lang="en-US" sz="2400" dirty="0" smtClean="0"/>
              <a:t>Law and order problems</a:t>
            </a:r>
          </a:p>
          <a:p>
            <a:r>
              <a:rPr lang="en-US" sz="2400" dirty="0" smtClean="0"/>
              <a:t>Technological changes</a:t>
            </a:r>
          </a:p>
          <a:p>
            <a:r>
              <a:rPr lang="en-US" sz="2400" dirty="0" smtClean="0"/>
              <a:t>Pollution and environmental hazards</a:t>
            </a:r>
          </a:p>
          <a:p>
            <a:pPr>
              <a:buNone/>
            </a:pPr>
            <a:endParaRPr lang="en-US" sz="2400"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04800" y="381000"/>
            <a:ext cx="8153400" cy="838200"/>
          </a:xfrm>
        </p:spPr>
        <p:style>
          <a:lnRef idx="1">
            <a:schemeClr val="accent2"/>
          </a:lnRef>
          <a:fillRef idx="2">
            <a:schemeClr val="accent2"/>
          </a:fillRef>
          <a:effectRef idx="1">
            <a:schemeClr val="accent2"/>
          </a:effectRef>
          <a:fontRef idx="minor">
            <a:schemeClr val="dk1"/>
          </a:fontRef>
        </p:style>
        <p:txBody>
          <a:bodyPr>
            <a:normAutofit/>
          </a:bodyPr>
          <a:lstStyle/>
          <a:p>
            <a:pPr eaLnBrk="1" fontAlgn="auto" hangingPunct="1">
              <a:spcAft>
                <a:spcPts val="0"/>
              </a:spcAft>
              <a:defRPr/>
            </a:pPr>
            <a:r>
              <a:rPr lang="en-US" sz="3200" b="1" dirty="0" err="1" smtClean="0"/>
              <a:t>Lyndall</a:t>
            </a:r>
            <a:r>
              <a:rPr lang="en-US" sz="3200" b="1" dirty="0" smtClean="0"/>
              <a:t> </a:t>
            </a:r>
            <a:r>
              <a:rPr lang="en-US" sz="3200" b="1" dirty="0" err="1" smtClean="0"/>
              <a:t>Urwick</a:t>
            </a:r>
            <a:r>
              <a:rPr lang="en-US" sz="3200" b="1" dirty="0" smtClean="0"/>
              <a:t> (1943)</a:t>
            </a:r>
            <a:endParaRPr lang="en-US" sz="3200" dirty="0"/>
          </a:p>
        </p:txBody>
      </p:sp>
      <p:sp>
        <p:nvSpPr>
          <p:cNvPr id="16387" name="Rectangle 3"/>
          <p:cNvSpPr>
            <a:spLocks noGrp="1" noChangeArrowheads="1"/>
          </p:cNvSpPr>
          <p:nvPr>
            <p:ph idx="1"/>
          </p:nvPr>
        </p:nvSpPr>
        <p:spPr>
          <a:xfrm>
            <a:off x="304800" y="1676400"/>
            <a:ext cx="8458200" cy="4876800"/>
          </a:xfrm>
        </p:spPr>
        <p:style>
          <a:lnRef idx="1">
            <a:schemeClr val="accent3"/>
          </a:lnRef>
          <a:fillRef idx="2">
            <a:schemeClr val="accent3"/>
          </a:fillRef>
          <a:effectRef idx="1">
            <a:schemeClr val="accent3"/>
          </a:effectRef>
          <a:fontRef idx="minor">
            <a:schemeClr val="dk1"/>
          </a:fontRef>
        </p:style>
        <p:txBody>
          <a:bodyPr>
            <a:noAutofit/>
          </a:bodyPr>
          <a:lstStyle/>
          <a:p>
            <a:pPr>
              <a:buNone/>
            </a:pPr>
            <a:r>
              <a:rPr lang="en-US" sz="2400" dirty="0" smtClean="0"/>
              <a:t>1.	Objective –every organization and every part of the organization must be an expression of its purpose. The overall purpose of an organization is its reason for existence. </a:t>
            </a:r>
          </a:p>
          <a:p>
            <a:pPr>
              <a:buNone/>
            </a:pPr>
            <a:r>
              <a:rPr lang="en-US" sz="2400" dirty="0" smtClean="0"/>
              <a:t>2.	Specialization – the or activities individuals belonging to one group should perform only one function. </a:t>
            </a:r>
          </a:p>
          <a:p>
            <a:pPr>
              <a:buNone/>
            </a:pPr>
            <a:r>
              <a:rPr lang="en-US" sz="2400" dirty="0" smtClean="0"/>
              <a:t>3.	Coordination – the purpose of organizing is to facilitate coordination or unity of effort. </a:t>
            </a:r>
          </a:p>
          <a:p>
            <a:pPr>
              <a:buNone/>
            </a:pPr>
            <a:r>
              <a:rPr lang="en-US" sz="2400" dirty="0" smtClean="0"/>
              <a:t>4.	Authority – in every organized group, supreme authority must be located somewhere, and there should be a clear line of authority to every member of the group. </a:t>
            </a:r>
          </a:p>
          <a:p>
            <a:pPr>
              <a:buNone/>
            </a:pPr>
            <a:r>
              <a:rPr lang="en-US" sz="2400" dirty="0" smtClean="0"/>
              <a:t>5.	Responsibility – a superior may be held accountable for the actions of subordinates. </a:t>
            </a:r>
          </a:p>
          <a:p>
            <a:pPr marL="609600" indent="-609600" eaLnBrk="1" fontAlgn="auto" hangingPunct="1">
              <a:spcBef>
                <a:spcPct val="50000"/>
              </a:spcBef>
              <a:spcAft>
                <a:spcPts val="0"/>
              </a:spcAft>
              <a:buClr>
                <a:srgbClr val="336699"/>
              </a:buClr>
              <a:buFont typeface="Wingdings" pitchFamily="2" charset="2"/>
              <a:buAutoNum type="arabicPeriod"/>
              <a:defRPr/>
            </a:pPr>
            <a:endParaRPr lang="en-US" sz="3200" dirty="0"/>
          </a:p>
        </p:txBody>
      </p:sp>
    </p:spTree>
  </p:cSld>
  <p:clrMapOvr>
    <a:masterClrMapping/>
  </p:clrMapOvr>
  <p:transition>
    <p:dissolv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457200" y="704850"/>
            <a:ext cx="8229600" cy="666750"/>
          </a:xfrm>
        </p:spPr>
        <p:txBody>
          <a:bodyPr/>
          <a:lstStyle/>
          <a:p>
            <a:r>
              <a:rPr lang="en-US" dirty="0" smtClean="0"/>
              <a:t/>
            </a:r>
            <a:br>
              <a:rPr lang="en-US" dirty="0" smtClean="0"/>
            </a:br>
            <a:r>
              <a:rPr lang="en-US" b="1" dirty="0" smtClean="0"/>
              <a:t>Organizational factors</a:t>
            </a:r>
            <a:endParaRPr lang="en-US" dirty="0" smtClean="0"/>
          </a:p>
        </p:txBody>
      </p:sp>
      <p:sp>
        <p:nvSpPr>
          <p:cNvPr id="154627" name="Content Placeholder 2"/>
          <p:cNvSpPr>
            <a:spLocks noGrp="1"/>
          </p:cNvSpPr>
          <p:nvPr>
            <p:ph idx="1"/>
          </p:nvPr>
        </p:nvSpPr>
        <p:spPr/>
        <p:txBody>
          <a:bodyPr/>
          <a:lstStyle/>
          <a:p>
            <a:pPr marL="514350" indent="-514350">
              <a:buFont typeface="+mj-lt"/>
              <a:buAutoNum type="arabicPeriod"/>
            </a:pPr>
            <a:r>
              <a:rPr lang="en-US" dirty="0" smtClean="0"/>
              <a:t>Unhealthy working conditions</a:t>
            </a:r>
          </a:p>
          <a:p>
            <a:pPr marL="514350" indent="-514350">
              <a:buFont typeface="+mj-lt"/>
              <a:buAutoNum type="arabicPeriod"/>
            </a:pPr>
            <a:r>
              <a:rPr lang="en-US" dirty="0" smtClean="0"/>
              <a:t>Work-related hazards – particularly dangerous working conditions</a:t>
            </a:r>
          </a:p>
          <a:p>
            <a:pPr marL="514350" indent="-514350">
              <a:buFont typeface="+mj-lt"/>
              <a:buAutoNum type="arabicPeriod"/>
            </a:pPr>
            <a:r>
              <a:rPr lang="en-US" dirty="0" smtClean="0"/>
              <a:t>Excessive noise</a:t>
            </a:r>
          </a:p>
          <a:p>
            <a:pPr marL="514350" indent="-514350">
              <a:buFont typeface="+mj-lt"/>
              <a:buAutoNum type="arabicPeriod"/>
            </a:pPr>
            <a:r>
              <a:rPr lang="en-US" dirty="0" smtClean="0"/>
              <a:t>Extreme pressure to perform</a:t>
            </a:r>
          </a:p>
          <a:p>
            <a:pPr marL="514350" indent="-514350">
              <a:buFont typeface="+mj-lt"/>
              <a:buAutoNum type="arabicPeriod"/>
            </a:pPr>
            <a:r>
              <a:rPr lang="en-US" dirty="0" smtClean="0"/>
              <a:t>Role conflicts – jobs that create multiple and conflicting demands on individuals</a:t>
            </a:r>
          </a:p>
          <a:p>
            <a:pPr marL="514350" indent="-514350">
              <a:buFont typeface="+mj-lt"/>
              <a:buAutoNum type="arabicPeriod"/>
            </a:pPr>
            <a:r>
              <a:rPr lang="en-US" dirty="0" smtClean="0"/>
              <a:t>Role ambiguities – jobs where there is ambiguity or confusion regarding the individual’s role in terms of duties, authority and responsibilities</a:t>
            </a:r>
          </a:p>
          <a:p>
            <a:pPr>
              <a:buNone/>
            </a:pPr>
            <a:r>
              <a:rPr lang="en-US" dirty="0" smtClean="0"/>
              <a:t>			</a:t>
            </a:r>
          </a:p>
        </p:txBody>
      </p:sp>
    </p:spTree>
  </p:cSld>
  <p:clrMapOvr>
    <a:masterClrMapping/>
  </p:clrMapOvr>
  <p:transition>
    <p:dissolv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457200" y="704850"/>
            <a:ext cx="8229600" cy="666750"/>
          </a:xfrm>
        </p:spPr>
        <p:txBody>
          <a:bodyPr/>
          <a:lstStyle/>
          <a:p>
            <a:r>
              <a:rPr lang="en-US" dirty="0" smtClean="0"/>
              <a:t/>
            </a:r>
            <a:br>
              <a:rPr lang="en-US" dirty="0" smtClean="0"/>
            </a:br>
            <a:r>
              <a:rPr lang="en-US" b="1" dirty="0" smtClean="0"/>
              <a:t>Organizational factors</a:t>
            </a:r>
            <a:endParaRPr lang="en-US" dirty="0" smtClean="0"/>
          </a:p>
        </p:txBody>
      </p:sp>
      <p:sp>
        <p:nvSpPr>
          <p:cNvPr id="154627" name="Content Placeholder 2"/>
          <p:cNvSpPr>
            <a:spLocks noGrp="1"/>
          </p:cNvSpPr>
          <p:nvPr>
            <p:ph idx="1"/>
          </p:nvPr>
        </p:nvSpPr>
        <p:spPr/>
        <p:txBody>
          <a:bodyPr/>
          <a:lstStyle/>
          <a:p>
            <a:pPr marL="514350" indent="-514350">
              <a:buFont typeface="+mj-lt"/>
              <a:buAutoNum type="arabicPeriod" startAt="7"/>
            </a:pPr>
            <a:r>
              <a:rPr lang="en-US" dirty="0" smtClean="0"/>
              <a:t>Unsatisfactory interpersonal or hostile relations with supervisors, colleagues and subordinates </a:t>
            </a:r>
          </a:p>
          <a:p>
            <a:pPr marL="514350" indent="-514350">
              <a:buFont typeface="+mj-lt"/>
              <a:buAutoNum type="arabicPeriod" startAt="7"/>
            </a:pPr>
            <a:r>
              <a:rPr lang="en-US" dirty="0" smtClean="0"/>
              <a:t>Jobs that do not offer much variety in their performance and are of a highly repetitive nature</a:t>
            </a:r>
          </a:p>
          <a:p>
            <a:pPr marL="514350" indent="-514350">
              <a:buFont typeface="+mj-lt"/>
              <a:buAutoNum type="arabicPeriod" startAt="7"/>
            </a:pPr>
            <a:r>
              <a:rPr lang="en-US" dirty="0" smtClean="0"/>
              <a:t>Jobs that require adherence to stringent working conditions, lack autonomy and have low opportunities for career growth.</a:t>
            </a:r>
          </a:p>
          <a:p>
            <a:pPr marL="514350" indent="-514350">
              <a:buFont typeface="+mj-lt"/>
              <a:buAutoNum type="arabicPeriod" startAt="7"/>
            </a:pPr>
            <a:r>
              <a:rPr lang="en-US" dirty="0" smtClean="0"/>
              <a:t>Jobs perceived to be of menial nature and considered to be of low value by society			</a:t>
            </a:r>
          </a:p>
        </p:txBody>
      </p:sp>
    </p:spTree>
  </p:cSld>
  <p:clrMapOvr>
    <a:masterClrMapping/>
  </p:clrMapOvr>
  <p:transition>
    <p:dissolv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Personal factors</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Personal factors that might trigger job stress include:</a:t>
            </a:r>
          </a:p>
          <a:p>
            <a:r>
              <a:rPr lang="en-US" dirty="0" smtClean="0"/>
              <a:t>Poor health</a:t>
            </a:r>
          </a:p>
          <a:p>
            <a:r>
              <a:rPr lang="en-US" dirty="0" smtClean="0"/>
              <a:t>Marital problems</a:t>
            </a:r>
          </a:p>
          <a:p>
            <a:r>
              <a:rPr lang="en-US" dirty="0" smtClean="0"/>
              <a:t>Undisciplined children</a:t>
            </a:r>
          </a:p>
          <a:p>
            <a:r>
              <a:rPr lang="en-US" dirty="0" smtClean="0"/>
              <a:t>Death of a close relative or friend</a:t>
            </a:r>
          </a:p>
          <a:p>
            <a:r>
              <a:rPr lang="en-US" dirty="0" smtClean="0"/>
              <a:t>Inadequate income to meet unavoidable expenses – often arising from jobs offering low remuneration resulting in difficult financial circumstances</a:t>
            </a:r>
          </a:p>
          <a:p>
            <a:r>
              <a:rPr lang="en-US" dirty="0" smtClean="0"/>
              <a:t>Personal legal disputes</a:t>
            </a:r>
          </a:p>
          <a:p>
            <a:endParaRPr lang="en-US" dirty="0"/>
          </a:p>
        </p:txBody>
      </p:sp>
    </p:spTree>
  </p:cSld>
  <p:clrMapOvr>
    <a:masterClrMapping/>
  </p:clrMapOvr>
  <p:transition>
    <p:dissolv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628650"/>
          </a:xfrm>
        </p:spPr>
        <p:txBody>
          <a:bodyPr/>
          <a:lstStyle/>
          <a:p>
            <a:r>
              <a:rPr lang="en-US" dirty="0" smtClean="0"/>
              <a:t/>
            </a:r>
            <a:br>
              <a:rPr lang="en-US" dirty="0" smtClean="0"/>
            </a:br>
            <a:r>
              <a:rPr lang="en-US" b="1" dirty="0" smtClean="0"/>
              <a:t>Strategies to cope with stress</a:t>
            </a:r>
            <a:endParaRPr lang="en-US" dirty="0"/>
          </a:p>
        </p:txBody>
      </p:sp>
      <p:sp>
        <p:nvSpPr>
          <p:cNvPr id="3" name="Content Placeholder 2"/>
          <p:cNvSpPr>
            <a:spLocks noGrp="1"/>
          </p:cNvSpPr>
          <p:nvPr>
            <p:ph idx="1"/>
          </p:nvPr>
        </p:nvSpPr>
        <p:spPr>
          <a:xfrm>
            <a:off x="457200" y="2209800"/>
            <a:ext cx="8229600" cy="4114800"/>
          </a:xfrm>
        </p:spPr>
        <p:txBody>
          <a:bodyPr/>
          <a:lstStyle/>
          <a:p>
            <a:pPr>
              <a:buNone/>
            </a:pPr>
            <a:r>
              <a:rPr lang="en-US" dirty="0" smtClean="0"/>
              <a:t>		1. 	Improving communication skills</a:t>
            </a:r>
          </a:p>
          <a:p>
            <a:pPr>
              <a:buNone/>
            </a:pPr>
            <a:r>
              <a:rPr lang="en-US" dirty="0" smtClean="0"/>
              <a:t>		2. 	Tracing easily predictable reactions</a:t>
            </a:r>
          </a:p>
          <a:p>
            <a:pPr>
              <a:buNone/>
            </a:pPr>
            <a:r>
              <a:rPr lang="en-US" dirty="0" smtClean="0"/>
              <a:t>		3.	Taking responsibility for improving</a:t>
            </a:r>
          </a:p>
          <a:p>
            <a:pPr>
              <a:buNone/>
            </a:pPr>
            <a:r>
              <a:rPr lang="en-US" dirty="0" smtClean="0"/>
              <a:t>                       physical and emotional well-being</a:t>
            </a:r>
            <a:endParaRPr lang="en-US" dirty="0"/>
          </a:p>
        </p:txBody>
      </p:sp>
    </p:spTree>
  </p:cSld>
  <p:clrMapOvr>
    <a:masterClrMapping/>
  </p:clrMapOvr>
  <p:transition>
    <p:dissolv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4000" b="1" dirty="0" smtClean="0"/>
              <a:t>Specific tactics for managing stress</a:t>
            </a:r>
            <a:endParaRPr lang="en-US" sz="4000" dirty="0"/>
          </a:p>
        </p:txBody>
      </p:sp>
      <p:sp>
        <p:nvSpPr>
          <p:cNvPr id="3" name="Content Placeholder 2"/>
          <p:cNvSpPr>
            <a:spLocks noGrp="1"/>
          </p:cNvSpPr>
          <p:nvPr>
            <p:ph idx="1"/>
          </p:nvPr>
        </p:nvSpPr>
        <p:spPr>
          <a:xfrm>
            <a:off x="457200" y="1752601"/>
            <a:ext cx="8229600" cy="4572000"/>
          </a:xfrm>
        </p:spPr>
        <p:txBody>
          <a:bodyPr/>
          <a:lstStyle/>
          <a:p>
            <a:pPr marL="514350" indent="-514350">
              <a:buNone/>
            </a:pPr>
            <a:r>
              <a:rPr lang="en-US" dirty="0" smtClean="0"/>
              <a:t>The above strategies can be implemented through a number of specific tactics such as:</a:t>
            </a:r>
          </a:p>
          <a:p>
            <a:pPr marL="514350" lvl="0" indent="-514350">
              <a:buFont typeface="+mj-lt"/>
              <a:buAutoNum type="arabicPeriod"/>
            </a:pPr>
            <a:r>
              <a:rPr lang="en-US" dirty="0" smtClean="0"/>
              <a:t>Break bad habits and eliminate self-defeating </a:t>
            </a:r>
            <a:r>
              <a:rPr lang="en-US" dirty="0" err="1" smtClean="0"/>
              <a:t>behaviours</a:t>
            </a:r>
            <a:endParaRPr lang="en-US" dirty="0" smtClean="0"/>
          </a:p>
          <a:p>
            <a:pPr marL="514350" lvl="0" indent="-514350">
              <a:buFont typeface="+mj-lt"/>
              <a:buAutoNum type="arabicPeriod"/>
            </a:pPr>
            <a:r>
              <a:rPr lang="en-US" dirty="0" smtClean="0"/>
              <a:t>Dispel stress</a:t>
            </a:r>
          </a:p>
          <a:p>
            <a:pPr marL="514350" lvl="0" indent="-514350">
              <a:buFont typeface="+mj-lt"/>
              <a:buAutoNum type="arabicPeriod"/>
            </a:pPr>
            <a:r>
              <a:rPr lang="en-US" dirty="0" smtClean="0"/>
              <a:t>Improve your emotional intelligence (EI) </a:t>
            </a:r>
          </a:p>
          <a:p>
            <a:pPr marL="514350" indent="-514350">
              <a:buFont typeface="+mj-lt"/>
              <a:buAutoNum type="arabicPeriod"/>
            </a:pPr>
            <a:r>
              <a:rPr lang="en-US" dirty="0" smtClean="0"/>
              <a:t>Time &amp; Task management</a:t>
            </a:r>
          </a:p>
          <a:p>
            <a:pPr marL="514350" indent="-514350">
              <a:buFont typeface="+mj-lt"/>
              <a:buAutoNum type="arabicPeriod"/>
            </a:pPr>
            <a:r>
              <a:rPr lang="en-US" dirty="0" smtClean="0"/>
              <a:t>Take care of yourself</a:t>
            </a:r>
          </a:p>
          <a:p>
            <a:pPr marL="514350" indent="-514350">
              <a:buFont typeface="+mj-lt"/>
              <a:buAutoNum type="arabicPeriod"/>
            </a:pPr>
            <a:r>
              <a:rPr lang="en-US" dirty="0" smtClean="0"/>
              <a:t>Recognize warning signs</a:t>
            </a:r>
          </a:p>
          <a:p>
            <a:pPr marL="514350" lvl="0" indent="-514350">
              <a:buFont typeface="+mj-lt"/>
              <a:buAutoNum type="arabicPeriod"/>
            </a:pPr>
            <a:r>
              <a:rPr lang="en-US" dirty="0" smtClean="0"/>
              <a:t>Improved management skills</a:t>
            </a:r>
          </a:p>
          <a:p>
            <a:pPr marL="514350" indent="-514350">
              <a:buFont typeface="+mj-lt"/>
              <a:buAutoNum type="arabicPeriod"/>
            </a:pPr>
            <a:endParaRPr lang="en-US" dirty="0" smtClean="0"/>
          </a:p>
          <a:p>
            <a:pPr marL="514350" lvl="0" indent="-514350">
              <a:buFont typeface="+mj-lt"/>
              <a:buAutoNum type="arabicPeriod"/>
            </a:pPr>
            <a:endParaRPr lang="en-US" dirty="0" smtClean="0"/>
          </a:p>
          <a:p>
            <a:endParaRPr lang="en-US" dirty="0"/>
          </a:p>
        </p:txBody>
      </p:sp>
    </p:spTree>
  </p:cSld>
  <p:clrMapOvr>
    <a:masterClrMapping/>
  </p:clrMapOvr>
  <p:transition>
    <p:dissolv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449762"/>
          </a:xfrm>
        </p:spPr>
        <p:txBody>
          <a:bodyPr/>
          <a:lstStyle/>
          <a:p>
            <a:pPr eaLnBrk="1" fontAlgn="auto" hangingPunct="1">
              <a:spcAft>
                <a:spcPts val="0"/>
              </a:spcAft>
              <a:defRPr/>
            </a:pPr>
            <a:r>
              <a:rPr lang="en-US" sz="5400" b="1" dirty="0" smtClean="0">
                <a:solidFill>
                  <a:srgbClr val="CC6600"/>
                </a:solidFill>
              </a:rPr>
              <a:t>Chapter#7</a:t>
            </a:r>
            <a:br>
              <a:rPr lang="en-US" sz="5400" b="1" dirty="0" smtClean="0">
                <a:solidFill>
                  <a:srgbClr val="CC6600"/>
                </a:solidFill>
              </a:rPr>
            </a:br>
            <a:r>
              <a:rPr lang="en-US" sz="5400" b="1" dirty="0" smtClean="0"/>
              <a:t> MOTIVATION</a:t>
            </a:r>
            <a:r>
              <a:rPr lang="en-US" sz="5400" dirty="0" smtClean="0"/>
              <a:t/>
            </a:r>
            <a:br>
              <a:rPr lang="en-US" sz="5400" dirty="0" smtClean="0"/>
            </a:br>
            <a:r>
              <a:rPr lang="en-US" sz="5400" b="1" dirty="0" smtClean="0">
                <a:solidFill>
                  <a:srgbClr val="006699"/>
                </a:solidFill>
              </a:rPr>
              <a:t/>
            </a:r>
            <a:br>
              <a:rPr lang="en-US" sz="5400" b="1" dirty="0" smtClean="0">
                <a:solidFill>
                  <a:srgbClr val="006699"/>
                </a:solidFill>
              </a:rPr>
            </a:br>
            <a:endParaRPr lang="en-US" sz="5400" b="1" dirty="0"/>
          </a:p>
        </p:txBody>
      </p:sp>
      <p:sp>
        <p:nvSpPr>
          <p:cNvPr id="3" name="Isosceles Triangle 2"/>
          <p:cNvSpPr/>
          <p:nvPr/>
        </p:nvSpPr>
        <p:spPr>
          <a:xfrm>
            <a:off x="6172200" y="2286000"/>
            <a:ext cx="2971800" cy="4572000"/>
          </a:xfrm>
          <a:prstGeom prst="triangle">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Right Arrow 4"/>
          <p:cNvSpPr/>
          <p:nvPr/>
        </p:nvSpPr>
        <p:spPr>
          <a:xfrm>
            <a:off x="5943600" y="5334000"/>
            <a:ext cx="1219200" cy="381000"/>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n-US"/>
          </a:p>
        </p:txBody>
      </p:sp>
    </p:spTree>
  </p:cSld>
  <p:clrMapOvr>
    <a:masterClrMapping/>
  </p:clrMapOvr>
  <p:transition>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1143000"/>
          </a:xfrm>
        </p:spPr>
        <p:txBody>
          <a:bodyPr/>
          <a:lstStyle/>
          <a:p>
            <a:r>
              <a:rPr lang="en-US" b="1" dirty="0" smtClean="0"/>
              <a:t>MOTIVATION</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Motivation describes the factors which affect the actions and </a:t>
            </a:r>
            <a:r>
              <a:rPr lang="en-US" dirty="0" err="1" smtClean="0"/>
              <a:t>behaviour</a:t>
            </a:r>
            <a:r>
              <a:rPr lang="en-US" dirty="0" smtClean="0"/>
              <a:t> of individuals to perform in a particular manner towards achievement of certain objectives.</a:t>
            </a:r>
          </a:p>
          <a:p>
            <a:endParaRPr lang="en-US" dirty="0"/>
          </a:p>
        </p:txBody>
      </p:sp>
    </p:spTree>
  </p:cSld>
  <p:clrMapOvr>
    <a:masterClrMapping/>
  </p:clrMapOvr>
  <p:transition>
    <p:dissolv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THEORIES OF MOTIVATION</a:t>
            </a:r>
            <a:endParaRPr lang="en-US" dirty="0"/>
          </a:p>
        </p:txBody>
      </p:sp>
      <p:sp>
        <p:nvSpPr>
          <p:cNvPr id="3" name="Content Placeholder 2"/>
          <p:cNvSpPr>
            <a:spLocks noGrp="1"/>
          </p:cNvSpPr>
          <p:nvPr>
            <p:ph idx="1"/>
          </p:nvPr>
        </p:nvSpPr>
        <p:spPr/>
        <p:txBody>
          <a:bodyPr/>
          <a:lstStyle/>
          <a:p>
            <a:pPr>
              <a:buNone/>
            </a:pPr>
            <a:r>
              <a:rPr lang="en-US" b="1" dirty="0" smtClean="0"/>
              <a:t>Content theories and process theories of motivation</a:t>
            </a:r>
            <a:endParaRPr lang="en-US" dirty="0" smtClean="0"/>
          </a:p>
          <a:p>
            <a:pPr>
              <a:buNone/>
            </a:pPr>
            <a:r>
              <a:rPr lang="en-US" dirty="0" smtClean="0"/>
              <a:t>There are numerous theories of motivation which may be categorized into the following categories: </a:t>
            </a:r>
          </a:p>
          <a:p>
            <a:pPr marL="514350" lvl="0" indent="-514350">
              <a:buFont typeface="+mj-lt"/>
              <a:buAutoNum type="arabicPeriod"/>
            </a:pPr>
            <a:r>
              <a:rPr lang="en-US" dirty="0" smtClean="0"/>
              <a:t>content theories of motivation</a:t>
            </a:r>
          </a:p>
          <a:p>
            <a:pPr marL="514350" lvl="0" indent="-514350">
              <a:buFont typeface="+mj-lt"/>
              <a:buAutoNum type="arabicPeriod"/>
            </a:pPr>
            <a:r>
              <a:rPr lang="en-US" dirty="0" smtClean="0"/>
              <a:t>process theories of motivation.</a:t>
            </a:r>
          </a:p>
          <a:p>
            <a:endParaRPr lang="en-US" dirty="0"/>
          </a:p>
        </p:txBody>
      </p:sp>
    </p:spTree>
  </p:cSld>
  <p:clrMapOvr>
    <a:masterClrMapping/>
  </p:clrMapOvr>
  <p:transition>
    <p:dissolv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r>
              <a:rPr lang="en-US" sz="3600" dirty="0" smtClean="0"/>
              <a:t/>
            </a:r>
            <a:br>
              <a:rPr lang="en-US" sz="3600" dirty="0" smtClean="0"/>
            </a:br>
            <a:r>
              <a:rPr lang="en-US" sz="3600" b="1" dirty="0" smtClean="0"/>
              <a:t>Content theories of motivation</a:t>
            </a:r>
            <a:endParaRPr lang="en-US" sz="3600" dirty="0"/>
          </a:p>
        </p:txBody>
      </p:sp>
      <p:sp>
        <p:nvSpPr>
          <p:cNvPr id="3" name="Content Placeholder 2"/>
          <p:cNvSpPr>
            <a:spLocks noGrp="1"/>
          </p:cNvSpPr>
          <p:nvPr>
            <p:ph idx="1"/>
          </p:nvPr>
        </p:nvSpPr>
        <p:spPr/>
        <p:txBody>
          <a:bodyPr/>
          <a:lstStyle/>
          <a:p>
            <a:r>
              <a:rPr lang="en-US" sz="2800" dirty="0" smtClean="0"/>
              <a:t>Content theories focus on </a:t>
            </a:r>
            <a:r>
              <a:rPr lang="en-US" sz="2800" b="1" dirty="0" smtClean="0"/>
              <a:t>what </a:t>
            </a:r>
            <a:r>
              <a:rPr lang="en-US" sz="2800" dirty="0" smtClean="0"/>
              <a:t>motivates individuals in their work. It is assumed that the same things motivate all employees. Rewards (financial and non-financial) will fulfill a need and employees will be motivated to attain those rewards.</a:t>
            </a:r>
          </a:p>
          <a:p>
            <a:r>
              <a:rPr lang="en-US" sz="2400" b="1" dirty="0" smtClean="0"/>
              <a:t>Content theories include:</a:t>
            </a:r>
            <a:endParaRPr lang="en-US" sz="2400" dirty="0" smtClean="0"/>
          </a:p>
          <a:p>
            <a:pPr lvl="0"/>
            <a:r>
              <a:rPr lang="en-US" sz="2400" dirty="0" smtClean="0"/>
              <a:t>Maslow’s hierarchy of needs</a:t>
            </a:r>
          </a:p>
          <a:p>
            <a:pPr lvl="0"/>
            <a:r>
              <a:rPr lang="en-US" sz="2400" dirty="0" smtClean="0"/>
              <a:t>Herzberg’s hygiene and motivator factors</a:t>
            </a:r>
          </a:p>
          <a:p>
            <a:pPr lvl="0"/>
            <a:r>
              <a:rPr lang="en-US" sz="2400" dirty="0" smtClean="0"/>
              <a:t>McClelland’s motivational needs theory.</a:t>
            </a:r>
          </a:p>
          <a:p>
            <a:endParaRPr lang="en-US" sz="2400" dirty="0" smtClean="0"/>
          </a:p>
          <a:p>
            <a:endParaRPr lang="en-US" dirty="0"/>
          </a:p>
        </p:txBody>
      </p:sp>
    </p:spTree>
  </p:cSld>
  <p:clrMapOvr>
    <a:masterClrMapping/>
  </p:clrMapOvr>
  <p:transition>
    <p:dissolv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Process theories</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Process theories of motivation focus on the process by which individuals are motivated, and the strength of that motivation. The key question is: ‘</a:t>
            </a:r>
            <a:r>
              <a:rPr lang="en-US" b="1" dirty="0" smtClean="0"/>
              <a:t>how</a:t>
            </a:r>
            <a:r>
              <a:rPr lang="en-US" dirty="0" smtClean="0"/>
              <a:t> are employees motivated?’</a:t>
            </a:r>
          </a:p>
          <a:p>
            <a:r>
              <a:rPr lang="en-US" dirty="0" smtClean="0"/>
              <a:t>It is observed that employees are motivated differently because the factors which motivate them depend upon their perception, and the strength of their motivation depends on a variety of factors, such as:</a:t>
            </a:r>
          </a:p>
          <a:p>
            <a:pPr lvl="0"/>
            <a:r>
              <a:rPr lang="en-US" dirty="0" smtClean="0"/>
              <a:t>needs</a:t>
            </a:r>
          </a:p>
          <a:p>
            <a:pPr lvl="0"/>
            <a:r>
              <a:rPr lang="en-US" dirty="0" smtClean="0"/>
              <a:t>personality</a:t>
            </a:r>
          </a:p>
          <a:p>
            <a:endParaRPr lang="en-US" dirty="0"/>
          </a:p>
        </p:txBody>
      </p:sp>
    </p:spTree>
  </p:cSld>
  <p:clrMapOvr>
    <a:masterClrMapping/>
  </p:clrMapOvr>
  <p:transition>
    <p:dissolv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themeOverride>
</file>

<file path=ppt/theme/themeOverride2.xml><?xml version="1.0" encoding="utf-8"?>
<a:themeOverride xmlns:a="http://schemas.openxmlformats.org/drawingml/2006/main">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themeOverride>
</file>

<file path=docProps/app.xml><?xml version="1.0" encoding="utf-8"?>
<Properties xmlns="http://schemas.openxmlformats.org/officeDocument/2006/extended-properties" xmlns:vt="http://schemas.openxmlformats.org/officeDocument/2006/docPropsVTypes">
  <Template>Flow</Template>
  <TotalTime>2287</TotalTime>
  <Words>5684</Words>
  <Application>Microsoft Office PowerPoint</Application>
  <PresentationFormat>On-screen Show (4:3)</PresentationFormat>
  <Paragraphs>1126</Paragraphs>
  <Slides>188</Slides>
  <Notes>128</Notes>
  <HiddenSlides>0</HiddenSlides>
  <MMClips>0</MMClips>
  <ScaleCrop>false</ScaleCrop>
  <HeadingPairs>
    <vt:vector size="4" baseType="variant">
      <vt:variant>
        <vt:lpstr>Theme</vt:lpstr>
      </vt:variant>
      <vt:variant>
        <vt:i4>1</vt:i4>
      </vt:variant>
      <vt:variant>
        <vt:lpstr>Slide Titles</vt:lpstr>
      </vt:variant>
      <vt:variant>
        <vt:i4>188</vt:i4>
      </vt:variant>
    </vt:vector>
  </HeadingPairs>
  <TitlesOfParts>
    <vt:vector size="189" baseType="lpstr">
      <vt:lpstr>Flow</vt:lpstr>
      <vt:lpstr>Chapter# 1 Management Concept </vt:lpstr>
      <vt:lpstr>DEFINITION OF LEADERSHIP, MANAGEMENT &amp; SUPERVISION </vt:lpstr>
      <vt:lpstr>Slide 3</vt:lpstr>
      <vt:lpstr>                 </vt:lpstr>
      <vt:lpstr>CLASSICAL THEORIES OF MANAGEMENT </vt:lpstr>
      <vt:lpstr>Main Tasks of Management by Fayol </vt:lpstr>
      <vt:lpstr>Fayol's Principles of Management</vt:lpstr>
      <vt:lpstr>Slide 8</vt:lpstr>
      <vt:lpstr>Lyndall Urwick (1943)</vt:lpstr>
      <vt:lpstr>Cont… </vt:lpstr>
      <vt:lpstr>Characteristics of Weber’s Bureaucracy </vt:lpstr>
      <vt:lpstr>Weber’s types of legitimate authority</vt:lpstr>
      <vt:lpstr>Rosemary Stewart on Bureaucracy</vt:lpstr>
      <vt:lpstr>Factors responsible for popularity of Bureaucracy ( according to Stewart)</vt:lpstr>
      <vt:lpstr> Four principles of scientific management</vt:lpstr>
      <vt:lpstr>The Human Relations Approach to Management (The Hawthorn study by Mayo)</vt:lpstr>
      <vt:lpstr>Drucker suggested five types of management responsibilities</vt:lpstr>
      <vt:lpstr>Cont..</vt:lpstr>
      <vt:lpstr>Kanter’s criticism on Bureaucracy </vt:lpstr>
      <vt:lpstr>Kanter’s principles of management  </vt:lpstr>
      <vt:lpstr>MINTZBERG’S MANAGERIAL ROLES</vt:lpstr>
      <vt:lpstr>Slide 22</vt:lpstr>
      <vt:lpstr>Slide 23</vt:lpstr>
      <vt:lpstr> William Ouchi: Theory Z</vt:lpstr>
      <vt:lpstr>McGregor theory X and theory Y </vt:lpstr>
      <vt:lpstr>Theory Y Employees:</vt:lpstr>
      <vt:lpstr>The Contingency Approach</vt:lpstr>
      <vt:lpstr>Time management techniques</vt:lpstr>
      <vt:lpstr>Barriers to effective time management  </vt:lpstr>
      <vt:lpstr>   Chapter#  2   THE BUSINESS ENVIRONMENT </vt:lpstr>
      <vt:lpstr>Technological Factors</vt:lpstr>
      <vt:lpstr>      Benefits of outsourcing</vt:lpstr>
      <vt:lpstr>       Problems of Outsourcing</vt:lpstr>
      <vt:lpstr>Virtual company</vt:lpstr>
      <vt:lpstr>Slide 35</vt:lpstr>
      <vt:lpstr>Slide 36</vt:lpstr>
      <vt:lpstr>       Competitive Factors</vt:lpstr>
      <vt:lpstr>Slide 38</vt:lpstr>
      <vt:lpstr>Slide 39</vt:lpstr>
      <vt:lpstr>Value chain analysis</vt:lpstr>
      <vt:lpstr>Secondary Value Chain Activities </vt:lpstr>
      <vt:lpstr>Slide 42</vt:lpstr>
      <vt:lpstr>High barriers to entry of new entrants</vt:lpstr>
      <vt:lpstr>Chapter #3 Organizational Structure </vt:lpstr>
      <vt:lpstr>Connected stakeholders</vt:lpstr>
      <vt:lpstr>Main connected Stakeholders</vt:lpstr>
      <vt:lpstr>Mendelow’s power/interest matrix </vt:lpstr>
      <vt:lpstr>Cont…</vt:lpstr>
      <vt:lpstr> Matrix and project structures</vt:lpstr>
      <vt:lpstr>Slide 50</vt:lpstr>
      <vt:lpstr> Centralisation and Decentralisation</vt:lpstr>
      <vt:lpstr> Consequences of adopting a deficient structure</vt:lpstr>
      <vt:lpstr>Mechanistic versus Organic Organization</vt:lpstr>
      <vt:lpstr> Mintzberg’s five building blocks for organization configurations</vt:lpstr>
      <vt:lpstr>  Mintzberg’s six organizational configurations</vt:lpstr>
      <vt:lpstr>Chapter #4 Managing Change </vt:lpstr>
      <vt:lpstr>   EXTERNAL FACTORS of CHANGE</vt:lpstr>
      <vt:lpstr>Internal Triggers for Change</vt:lpstr>
      <vt:lpstr>  Planned and unplanned change</vt:lpstr>
      <vt:lpstr>Incremental and Transformational Change</vt:lpstr>
      <vt:lpstr>Levers of change </vt:lpstr>
      <vt:lpstr>CONT… </vt:lpstr>
      <vt:lpstr>Skills for change management</vt:lpstr>
      <vt:lpstr> The Gemini 4Rs</vt:lpstr>
      <vt:lpstr>C0NT…</vt:lpstr>
      <vt:lpstr>Slide 66</vt:lpstr>
      <vt:lpstr>Chapter #5 CULTURE </vt:lpstr>
      <vt:lpstr> DEFINITION</vt:lpstr>
      <vt:lpstr>Cultural Web by Johnson and Scholes </vt:lpstr>
      <vt:lpstr> Dysfunctional Aspects of Culture</vt:lpstr>
      <vt:lpstr> Goals of Organizational Change </vt:lpstr>
      <vt:lpstr>Handy’s Four Types of Corporate Cultures</vt:lpstr>
      <vt:lpstr>     Five Dimensions of Hofstedes’ Framework(Influence of national culture on organizational culture)</vt:lpstr>
      <vt:lpstr>Chapter# 6 Employees Behavior </vt:lpstr>
      <vt:lpstr>PERCEPTION</vt:lpstr>
      <vt:lpstr>Internal Factors Influencing Perception </vt:lpstr>
      <vt:lpstr>Perceptual selectivity</vt:lpstr>
      <vt:lpstr>Characteristics of the perceiver (internal factors)</vt:lpstr>
      <vt:lpstr> Characteristics of the perceived (external factors)</vt:lpstr>
      <vt:lpstr>Perceptual problems and distortions when dealing with people</vt:lpstr>
      <vt:lpstr>  ATTITUDE</vt:lpstr>
      <vt:lpstr>  Components of Attitude</vt:lpstr>
      <vt:lpstr>  Implicit and explicit attitudes</vt:lpstr>
      <vt:lpstr>  </vt:lpstr>
      <vt:lpstr>Ways/measures to enhance job satisfaction</vt:lpstr>
      <vt:lpstr>Cont…</vt:lpstr>
      <vt:lpstr>     JOB STRESS</vt:lpstr>
      <vt:lpstr>Behavioral Symptoms of Stress</vt:lpstr>
      <vt:lpstr>  Job stress - triggers</vt:lpstr>
      <vt:lpstr> Organizational factors</vt:lpstr>
      <vt:lpstr> Organizational factors</vt:lpstr>
      <vt:lpstr>Personal factors </vt:lpstr>
      <vt:lpstr> Strategies to cope with stress</vt:lpstr>
      <vt:lpstr> Specific tactics for managing stress</vt:lpstr>
      <vt:lpstr>Chapter#7  MOTIVATION  </vt:lpstr>
      <vt:lpstr>MOTIVATION </vt:lpstr>
      <vt:lpstr>THEORIES OF MOTIVATION</vt:lpstr>
      <vt:lpstr> Content theories of motivation</vt:lpstr>
      <vt:lpstr>Process theories </vt:lpstr>
      <vt:lpstr>THEORIES OF MOTIVATION  </vt:lpstr>
      <vt:lpstr>Hierarchy of Needs Theory of Maslow: </vt:lpstr>
      <vt:lpstr>Slide 102</vt:lpstr>
      <vt:lpstr>Slide 103</vt:lpstr>
      <vt:lpstr>The limitations of Maslow’s Theory of ‘Hierarchy of Needs’  </vt:lpstr>
      <vt:lpstr>Herzberg’s Two-Factor Theory</vt:lpstr>
      <vt:lpstr>Expectancy theory of motivation (Process Theory)</vt:lpstr>
      <vt:lpstr> </vt:lpstr>
      <vt:lpstr>Mission and mission statement </vt:lpstr>
      <vt:lpstr>Goals &amp; Objectives</vt:lpstr>
      <vt:lpstr>Cont….</vt:lpstr>
      <vt:lpstr>Management by objectives (MBO)</vt:lpstr>
      <vt:lpstr>The MBO process </vt:lpstr>
      <vt:lpstr>Cont…</vt:lpstr>
      <vt:lpstr>Law of effect</vt:lpstr>
      <vt:lpstr>Positive reinforcement </vt:lpstr>
      <vt:lpstr>Negative reinforcement </vt:lpstr>
      <vt:lpstr> EQUITY AND ORGANIZATIONAL JUSTICE </vt:lpstr>
      <vt:lpstr>Chapter#8  LEADERSHIP   </vt:lpstr>
      <vt:lpstr>Definition</vt:lpstr>
      <vt:lpstr> Lippitt and White’s Leadership Styles Theories</vt:lpstr>
      <vt:lpstr>Blake and Mouton’s Grid</vt:lpstr>
      <vt:lpstr> Tannenbaum and Schmidt’s leadership continuum</vt:lpstr>
      <vt:lpstr>The Ashridge model</vt:lpstr>
      <vt:lpstr>Likert’s leadership styles </vt:lpstr>
      <vt:lpstr>CONTINGENCY THEORIES OF LEADERSHIP </vt:lpstr>
      <vt:lpstr>Fiedler’s contingency model </vt:lpstr>
      <vt:lpstr> Three contingent factors of appropriate leadership styles</vt:lpstr>
      <vt:lpstr> Effects of contingent factors on the choice of appropriate leadership styles</vt:lpstr>
      <vt:lpstr> Hersey and Blanchard: situational leadership theory</vt:lpstr>
      <vt:lpstr>Handy’s Best Fit Approach </vt:lpstr>
      <vt:lpstr>Cont..</vt:lpstr>
      <vt:lpstr>Warren Bennis: leaders as enablers and originators</vt:lpstr>
      <vt:lpstr> </vt:lpstr>
      <vt:lpstr>  Chapter#9  TEAM MANAGEMENT    </vt:lpstr>
      <vt:lpstr> The differences between a workgroup and a team</vt:lpstr>
      <vt:lpstr>Cont..</vt:lpstr>
      <vt:lpstr>Team roles: the ideas of Belbin</vt:lpstr>
      <vt:lpstr>Cont..</vt:lpstr>
      <vt:lpstr> The ideas of Tuckman on team development</vt:lpstr>
      <vt:lpstr>Group cohesion </vt:lpstr>
      <vt:lpstr>Chapter#10 NEGOTIATIONS SKILLS AND CONFLICT RESOLUTION   </vt:lpstr>
      <vt:lpstr>NEGOTIATION  </vt:lpstr>
      <vt:lpstr>Stages in the negotiation process</vt:lpstr>
      <vt:lpstr>Bargaining strategies during negotiation</vt:lpstr>
      <vt:lpstr>Skills of an effective negotiator  </vt:lpstr>
      <vt:lpstr>Measures to Avoid Dead lock During Negotiations</vt:lpstr>
      <vt:lpstr>Third-Party Negotiations </vt:lpstr>
      <vt:lpstr>Slide 148</vt:lpstr>
      <vt:lpstr>CONFLICT RESOLUTION </vt:lpstr>
      <vt:lpstr>Functional conflict </vt:lpstr>
      <vt:lpstr>Dealing with conflict</vt:lpstr>
      <vt:lpstr>The conflict resolution process </vt:lpstr>
      <vt:lpstr>Exam and Study Strategies</vt:lpstr>
      <vt:lpstr>Diagnostic Approach </vt:lpstr>
      <vt:lpstr>Study Plan</vt:lpstr>
      <vt:lpstr>15 minutes reading and planning time</vt:lpstr>
      <vt:lpstr>Plan your Answer</vt:lpstr>
      <vt:lpstr>Make Links</vt:lpstr>
      <vt:lpstr>Unseen Questions</vt:lpstr>
      <vt:lpstr>Time Management</vt:lpstr>
      <vt:lpstr>Avoid giving examples in your answers </vt:lpstr>
      <vt:lpstr>Past Papers</vt:lpstr>
      <vt:lpstr>Paper reading should be done very carefully </vt:lpstr>
      <vt:lpstr>Anxiety coping techniques </vt:lpstr>
      <vt:lpstr>Slide 165</vt:lpstr>
      <vt:lpstr>Spare time for paper reading </vt:lpstr>
      <vt:lpstr>Keep your material fresh</vt:lpstr>
      <vt:lpstr>Thorough Study </vt:lpstr>
      <vt:lpstr>Definitions and Important Terms</vt:lpstr>
      <vt:lpstr>Slide 170</vt:lpstr>
      <vt:lpstr>Summary Sheet </vt:lpstr>
      <vt:lpstr>Understand First; Cram Last </vt:lpstr>
      <vt:lpstr>For exam preparation a student should be careful about</vt:lpstr>
      <vt:lpstr>Tackling Scenario Based Questions</vt:lpstr>
      <vt:lpstr>Use technical vocabulary as far as possible</vt:lpstr>
      <vt:lpstr>Control your emotional reactions after the exam; it may have adverse effect on the next/upcoming papers</vt:lpstr>
      <vt:lpstr>Class Tests</vt:lpstr>
      <vt:lpstr>Types of Questions Asked</vt:lpstr>
      <vt:lpstr>What the Examiner of a Professional Accountancy Body Means</vt:lpstr>
      <vt:lpstr>List</vt:lpstr>
      <vt:lpstr>State</vt:lpstr>
      <vt:lpstr>Define</vt:lpstr>
      <vt:lpstr>Describe</vt:lpstr>
      <vt:lpstr>Distinguish</vt:lpstr>
      <vt:lpstr>Explain</vt:lpstr>
      <vt:lpstr>Identify</vt:lpstr>
      <vt:lpstr>Illustrate</vt:lpstr>
      <vt:lpstr>Discuss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Introductions to Organizational Behavior &amp; Organization</dc:title>
  <dc:creator>Shahida Sohail</dc:creator>
  <cp:lastModifiedBy>ali raza</cp:lastModifiedBy>
  <cp:revision>239</cp:revision>
  <dcterms:created xsi:type="dcterms:W3CDTF">2006-08-16T00:00:00Z</dcterms:created>
  <dcterms:modified xsi:type="dcterms:W3CDTF">2019-02-11T15:24:15Z</dcterms:modified>
</cp:coreProperties>
</file>